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Default Extension="pptx" ContentType="application/vnd.openxmlformats-officedocument.presentationml.presentation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3"/>
  </p:notesMasterIdLst>
  <p:sldIdLst>
    <p:sldId id="424" r:id="rId5"/>
    <p:sldId id="459" r:id="rId6"/>
    <p:sldId id="488" r:id="rId7"/>
    <p:sldId id="469" r:id="rId8"/>
    <p:sldId id="470" r:id="rId9"/>
    <p:sldId id="489" r:id="rId10"/>
    <p:sldId id="504" r:id="rId11"/>
    <p:sldId id="396" r:id="rId12"/>
    <p:sldId id="503" r:id="rId13"/>
    <p:sldId id="476" r:id="rId14"/>
    <p:sldId id="483" r:id="rId15"/>
    <p:sldId id="492" r:id="rId16"/>
    <p:sldId id="493" r:id="rId17"/>
    <p:sldId id="494" r:id="rId18"/>
    <p:sldId id="486" r:id="rId19"/>
    <p:sldId id="487" r:id="rId20"/>
    <p:sldId id="495" r:id="rId21"/>
    <p:sldId id="496" r:id="rId22"/>
    <p:sldId id="497" r:id="rId23"/>
    <p:sldId id="498" r:id="rId24"/>
    <p:sldId id="499" r:id="rId25"/>
    <p:sldId id="500" r:id="rId26"/>
    <p:sldId id="479" r:id="rId27"/>
    <p:sldId id="481" r:id="rId28"/>
    <p:sldId id="501" r:id="rId29"/>
    <p:sldId id="502" r:id="rId30"/>
    <p:sldId id="505" r:id="rId31"/>
    <p:sldId id="34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ED1B2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9849" autoAdjust="0"/>
  </p:normalViewPr>
  <p:slideViewPr>
    <p:cSldViewPr>
      <p:cViewPr>
        <p:scale>
          <a:sx n="100" d="100"/>
          <a:sy n="100" d="100"/>
        </p:scale>
        <p:origin x="-1110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Relationship Id="rId4" Type="http://schemas.openxmlformats.org/officeDocument/2006/relationships/image" Target="../media/image4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Relationship Id="rId4" Type="http://schemas.openxmlformats.org/officeDocument/2006/relationships/image" Target="../media/image4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619D50-1B8D-4D42-8EFB-032AA1978A73}" type="doc">
      <dgm:prSet loTypeId="urn:microsoft.com/office/officeart/2005/8/layout/vList3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524461-BD84-4A74-91E3-6DB20AD12A63}">
      <dgm:prSet/>
      <dgm:spPr/>
      <dgm:t>
        <a:bodyPr/>
        <a:lstStyle/>
        <a:p>
          <a:pPr rtl="0"/>
          <a:r>
            <a:rPr lang="ru-RU" dirty="0" smtClean="0"/>
            <a:t>Подключаем принтер</a:t>
          </a:r>
          <a:endParaRPr lang="ru-RU" dirty="0"/>
        </a:p>
      </dgm:t>
    </dgm:pt>
    <dgm:pt modelId="{FF91BAA6-51D2-49F2-8BC4-5C3CDF91ED60}" type="parTrans" cxnId="{157E5FAC-909D-425B-BD73-14B3EC30C013}">
      <dgm:prSet/>
      <dgm:spPr/>
      <dgm:t>
        <a:bodyPr/>
        <a:lstStyle/>
        <a:p>
          <a:endParaRPr lang="ru-RU"/>
        </a:p>
      </dgm:t>
    </dgm:pt>
    <dgm:pt modelId="{8EB0237F-D416-4EBB-BC49-76FEEA32E600}" type="sibTrans" cxnId="{157E5FAC-909D-425B-BD73-14B3EC30C013}">
      <dgm:prSet/>
      <dgm:spPr/>
      <dgm:t>
        <a:bodyPr/>
        <a:lstStyle/>
        <a:p>
          <a:endParaRPr lang="ru-RU"/>
        </a:p>
      </dgm:t>
    </dgm:pt>
    <dgm:pt modelId="{09AB73E7-4F16-4065-937B-128F1EABC37B}">
      <dgm:prSet/>
      <dgm:spPr/>
      <dgm:t>
        <a:bodyPr/>
        <a:lstStyle/>
        <a:p>
          <a:pPr rtl="0"/>
          <a:r>
            <a:rPr lang="ru-RU" dirty="0" smtClean="0"/>
            <a:t>Настраиваем внешний вид и размеры этикетки</a:t>
          </a:r>
          <a:endParaRPr lang="ru-RU" dirty="0"/>
        </a:p>
      </dgm:t>
    </dgm:pt>
    <dgm:pt modelId="{3D9CDD6B-0825-48DD-AFD1-E6F4C5DFBB3C}" type="parTrans" cxnId="{76503479-BB39-4739-9D11-323911DB4FBA}">
      <dgm:prSet/>
      <dgm:spPr/>
      <dgm:t>
        <a:bodyPr/>
        <a:lstStyle/>
        <a:p>
          <a:endParaRPr lang="ru-RU"/>
        </a:p>
      </dgm:t>
    </dgm:pt>
    <dgm:pt modelId="{FB4F9DA5-A1C0-4129-BE9C-96441735F929}" type="sibTrans" cxnId="{76503479-BB39-4739-9D11-323911DB4FBA}">
      <dgm:prSet/>
      <dgm:spPr/>
      <dgm:t>
        <a:bodyPr/>
        <a:lstStyle/>
        <a:p>
          <a:endParaRPr lang="ru-RU"/>
        </a:p>
      </dgm:t>
    </dgm:pt>
    <dgm:pt modelId="{156C3EBE-DC98-4D23-9307-62B18EF53AD7}">
      <dgm:prSet/>
      <dgm:spPr/>
      <dgm:t>
        <a:bodyPr/>
        <a:lstStyle/>
        <a:p>
          <a:pPr rtl="0"/>
          <a:r>
            <a:rPr lang="ru-RU" dirty="0" smtClean="0"/>
            <a:t>Выбираем, что будем маркировать</a:t>
          </a:r>
          <a:endParaRPr lang="ru-RU" dirty="0"/>
        </a:p>
      </dgm:t>
    </dgm:pt>
    <dgm:pt modelId="{CDE06D9E-3F61-47EC-892C-637A095F33B5}" type="parTrans" cxnId="{8D8C2011-F060-4938-BF16-CF9BE85C559A}">
      <dgm:prSet/>
      <dgm:spPr/>
      <dgm:t>
        <a:bodyPr/>
        <a:lstStyle/>
        <a:p>
          <a:endParaRPr lang="ru-RU"/>
        </a:p>
      </dgm:t>
    </dgm:pt>
    <dgm:pt modelId="{CA77F25B-B5A9-4552-BA57-736313E0BB5B}" type="sibTrans" cxnId="{8D8C2011-F060-4938-BF16-CF9BE85C559A}">
      <dgm:prSet/>
      <dgm:spPr/>
      <dgm:t>
        <a:bodyPr/>
        <a:lstStyle/>
        <a:p>
          <a:endParaRPr lang="ru-RU"/>
        </a:p>
      </dgm:t>
    </dgm:pt>
    <dgm:pt modelId="{D0B6427B-C0B5-462F-9E6D-A759F229EA95}">
      <dgm:prSet/>
      <dgm:spPr/>
      <dgm:t>
        <a:bodyPr/>
        <a:lstStyle/>
        <a:p>
          <a:pPr rtl="0"/>
          <a:r>
            <a:rPr lang="ru-RU" dirty="0" smtClean="0"/>
            <a:t>Печатаем!</a:t>
          </a:r>
          <a:endParaRPr lang="ru-RU" dirty="0"/>
        </a:p>
      </dgm:t>
    </dgm:pt>
    <dgm:pt modelId="{20FA1E9C-F8BB-4BF6-BDC2-C1E3A09A391C}" type="parTrans" cxnId="{67AD65DC-2A3C-4019-9385-4055731997C7}">
      <dgm:prSet/>
      <dgm:spPr/>
      <dgm:t>
        <a:bodyPr/>
        <a:lstStyle/>
        <a:p>
          <a:endParaRPr lang="ru-RU"/>
        </a:p>
      </dgm:t>
    </dgm:pt>
    <dgm:pt modelId="{46E38CAE-C629-4E46-867B-093D04F150F9}" type="sibTrans" cxnId="{67AD65DC-2A3C-4019-9385-4055731997C7}">
      <dgm:prSet/>
      <dgm:spPr/>
      <dgm:t>
        <a:bodyPr/>
        <a:lstStyle/>
        <a:p>
          <a:endParaRPr lang="ru-RU"/>
        </a:p>
      </dgm:t>
    </dgm:pt>
    <dgm:pt modelId="{2D5C63D0-0866-4317-9502-2C1DD8F65B3A}" type="pres">
      <dgm:prSet presAssocID="{FD619D50-1B8D-4D42-8EFB-032AA1978A7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209D3A-72F5-477B-BDA0-7221C0054FC6}" type="pres">
      <dgm:prSet presAssocID="{0E524461-BD84-4A74-91E3-6DB20AD12A63}" presName="composite" presStyleCnt="0"/>
      <dgm:spPr/>
    </dgm:pt>
    <dgm:pt modelId="{17D3BAEC-6052-421D-A810-75DA9B4E43C6}" type="pres">
      <dgm:prSet presAssocID="{0E524461-BD84-4A74-91E3-6DB20AD12A63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5050"/>
          </a:solidFill>
        </a:ln>
      </dgm:spPr>
      <dgm:t>
        <a:bodyPr/>
        <a:lstStyle/>
        <a:p>
          <a:endParaRPr lang="ru-RU"/>
        </a:p>
      </dgm:t>
    </dgm:pt>
    <dgm:pt modelId="{0F0F9084-C671-4439-8514-CB186A417491}" type="pres">
      <dgm:prSet presAssocID="{0E524461-BD84-4A74-91E3-6DB20AD12A63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423F8-F405-40EA-9FAF-7CBA71578617}" type="pres">
      <dgm:prSet presAssocID="{8EB0237F-D416-4EBB-BC49-76FEEA32E600}" presName="spacing" presStyleCnt="0"/>
      <dgm:spPr/>
    </dgm:pt>
    <dgm:pt modelId="{BB662E62-E383-4CE1-A78B-3CDB17622E88}" type="pres">
      <dgm:prSet presAssocID="{09AB73E7-4F16-4065-937B-128F1EABC37B}" presName="composite" presStyleCnt="0"/>
      <dgm:spPr/>
    </dgm:pt>
    <dgm:pt modelId="{073CFBF4-BD96-4E13-98CA-A06842051D63}" type="pres">
      <dgm:prSet presAssocID="{09AB73E7-4F16-4065-937B-128F1EABC37B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B1B1DCF-BA0C-45B8-AC88-C3148632D749}" type="pres">
      <dgm:prSet presAssocID="{09AB73E7-4F16-4065-937B-128F1EABC37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B23A3B-083C-49BD-8F54-8F2CF0616CCF}" type="pres">
      <dgm:prSet presAssocID="{FB4F9DA5-A1C0-4129-BE9C-96441735F929}" presName="spacing" presStyleCnt="0"/>
      <dgm:spPr/>
    </dgm:pt>
    <dgm:pt modelId="{D3ADC5CF-E125-4561-91DC-A471F5D4BD6B}" type="pres">
      <dgm:prSet presAssocID="{156C3EBE-DC98-4D23-9307-62B18EF53AD7}" presName="composite" presStyleCnt="0"/>
      <dgm:spPr/>
    </dgm:pt>
    <dgm:pt modelId="{7CB2680D-64DF-4F5C-AA3F-16EED73E0BFF}" type="pres">
      <dgm:prSet presAssocID="{156C3EBE-DC98-4D23-9307-62B18EF53AD7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2ADD4BC-9D96-4750-9767-F70DB4BE5827}" type="pres">
      <dgm:prSet presAssocID="{156C3EBE-DC98-4D23-9307-62B18EF53AD7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9C544-E4F9-46CB-88C3-4A47B247FF80}" type="pres">
      <dgm:prSet presAssocID="{CA77F25B-B5A9-4552-BA57-736313E0BB5B}" presName="spacing" presStyleCnt="0"/>
      <dgm:spPr/>
    </dgm:pt>
    <dgm:pt modelId="{CBF8FB4F-A772-4322-99F1-2A095BB8FEB3}" type="pres">
      <dgm:prSet presAssocID="{D0B6427B-C0B5-462F-9E6D-A759F229EA95}" presName="composite" presStyleCnt="0"/>
      <dgm:spPr/>
    </dgm:pt>
    <dgm:pt modelId="{722F08B1-F459-4760-856F-C64CA414275C}" type="pres">
      <dgm:prSet presAssocID="{D0B6427B-C0B5-462F-9E6D-A759F229EA95}" presName="imgShp" presStyleLbl="fgImgPlace1" presStyleIdx="3" presStyleCnt="4" custLinFactNeighborX="165" custLinFactNeighborY="5590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72AB2C9B-8695-4C5B-B141-05EE5CD332FB}" type="pres">
      <dgm:prSet presAssocID="{D0B6427B-C0B5-462F-9E6D-A759F229EA95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80EBC8-4F49-47D6-B677-51B98897CC19}" type="presOf" srcId="{09AB73E7-4F16-4065-937B-128F1EABC37B}" destId="{BB1B1DCF-BA0C-45B8-AC88-C3148632D749}" srcOrd="0" destOrd="0" presId="urn:microsoft.com/office/officeart/2005/8/layout/vList3#1"/>
    <dgm:cxn modelId="{105F7A1F-BEFB-4EFA-859E-18CDE7E10E1D}" type="presOf" srcId="{D0B6427B-C0B5-462F-9E6D-A759F229EA95}" destId="{72AB2C9B-8695-4C5B-B141-05EE5CD332FB}" srcOrd="0" destOrd="0" presId="urn:microsoft.com/office/officeart/2005/8/layout/vList3#1"/>
    <dgm:cxn modelId="{8D8C2011-F060-4938-BF16-CF9BE85C559A}" srcId="{FD619D50-1B8D-4D42-8EFB-032AA1978A73}" destId="{156C3EBE-DC98-4D23-9307-62B18EF53AD7}" srcOrd="2" destOrd="0" parTransId="{CDE06D9E-3F61-47EC-892C-637A095F33B5}" sibTransId="{CA77F25B-B5A9-4552-BA57-736313E0BB5B}"/>
    <dgm:cxn modelId="{3686094B-88CA-46C6-846A-36246169FD07}" type="presOf" srcId="{FD619D50-1B8D-4D42-8EFB-032AA1978A73}" destId="{2D5C63D0-0866-4317-9502-2C1DD8F65B3A}" srcOrd="0" destOrd="0" presId="urn:microsoft.com/office/officeart/2005/8/layout/vList3#1"/>
    <dgm:cxn modelId="{67AD65DC-2A3C-4019-9385-4055731997C7}" srcId="{FD619D50-1B8D-4D42-8EFB-032AA1978A73}" destId="{D0B6427B-C0B5-462F-9E6D-A759F229EA95}" srcOrd="3" destOrd="0" parTransId="{20FA1E9C-F8BB-4BF6-BDC2-C1E3A09A391C}" sibTransId="{46E38CAE-C629-4E46-867B-093D04F150F9}"/>
    <dgm:cxn modelId="{C96E4DC3-F81C-4471-AFFB-6E5B9406C213}" type="presOf" srcId="{156C3EBE-DC98-4D23-9307-62B18EF53AD7}" destId="{02ADD4BC-9D96-4750-9767-F70DB4BE5827}" srcOrd="0" destOrd="0" presId="urn:microsoft.com/office/officeart/2005/8/layout/vList3#1"/>
    <dgm:cxn modelId="{AA630160-DD73-403C-8403-C7ABD3C5CA94}" type="presOf" srcId="{0E524461-BD84-4A74-91E3-6DB20AD12A63}" destId="{0F0F9084-C671-4439-8514-CB186A417491}" srcOrd="0" destOrd="0" presId="urn:microsoft.com/office/officeart/2005/8/layout/vList3#1"/>
    <dgm:cxn modelId="{157E5FAC-909D-425B-BD73-14B3EC30C013}" srcId="{FD619D50-1B8D-4D42-8EFB-032AA1978A73}" destId="{0E524461-BD84-4A74-91E3-6DB20AD12A63}" srcOrd="0" destOrd="0" parTransId="{FF91BAA6-51D2-49F2-8BC4-5C3CDF91ED60}" sibTransId="{8EB0237F-D416-4EBB-BC49-76FEEA32E600}"/>
    <dgm:cxn modelId="{76503479-BB39-4739-9D11-323911DB4FBA}" srcId="{FD619D50-1B8D-4D42-8EFB-032AA1978A73}" destId="{09AB73E7-4F16-4065-937B-128F1EABC37B}" srcOrd="1" destOrd="0" parTransId="{3D9CDD6B-0825-48DD-AFD1-E6F4C5DFBB3C}" sibTransId="{FB4F9DA5-A1C0-4129-BE9C-96441735F929}"/>
    <dgm:cxn modelId="{20026240-07AA-44B6-9746-008F6BE4D8AC}" type="presParOf" srcId="{2D5C63D0-0866-4317-9502-2C1DD8F65B3A}" destId="{2B209D3A-72F5-477B-BDA0-7221C0054FC6}" srcOrd="0" destOrd="0" presId="urn:microsoft.com/office/officeart/2005/8/layout/vList3#1"/>
    <dgm:cxn modelId="{82715993-24EB-4FE0-8321-F2E6F5E635D1}" type="presParOf" srcId="{2B209D3A-72F5-477B-BDA0-7221C0054FC6}" destId="{17D3BAEC-6052-421D-A810-75DA9B4E43C6}" srcOrd="0" destOrd="0" presId="urn:microsoft.com/office/officeart/2005/8/layout/vList3#1"/>
    <dgm:cxn modelId="{590AE441-B03D-45DB-BB7B-62FF7574F38B}" type="presParOf" srcId="{2B209D3A-72F5-477B-BDA0-7221C0054FC6}" destId="{0F0F9084-C671-4439-8514-CB186A417491}" srcOrd="1" destOrd="0" presId="urn:microsoft.com/office/officeart/2005/8/layout/vList3#1"/>
    <dgm:cxn modelId="{E1BA19F9-E817-4B51-8B33-FBF90C07A662}" type="presParOf" srcId="{2D5C63D0-0866-4317-9502-2C1DD8F65B3A}" destId="{D1D423F8-F405-40EA-9FAF-7CBA71578617}" srcOrd="1" destOrd="0" presId="urn:microsoft.com/office/officeart/2005/8/layout/vList3#1"/>
    <dgm:cxn modelId="{1A1A5538-89B1-44A5-8883-F8607A07E31E}" type="presParOf" srcId="{2D5C63D0-0866-4317-9502-2C1DD8F65B3A}" destId="{BB662E62-E383-4CE1-A78B-3CDB17622E88}" srcOrd="2" destOrd="0" presId="urn:microsoft.com/office/officeart/2005/8/layout/vList3#1"/>
    <dgm:cxn modelId="{3D1AC805-3D8B-4CE1-8146-059E9D0C3DFA}" type="presParOf" srcId="{BB662E62-E383-4CE1-A78B-3CDB17622E88}" destId="{073CFBF4-BD96-4E13-98CA-A06842051D63}" srcOrd="0" destOrd="0" presId="urn:microsoft.com/office/officeart/2005/8/layout/vList3#1"/>
    <dgm:cxn modelId="{2AC23E39-89CD-4DEE-B315-B693980B7A6F}" type="presParOf" srcId="{BB662E62-E383-4CE1-A78B-3CDB17622E88}" destId="{BB1B1DCF-BA0C-45B8-AC88-C3148632D749}" srcOrd="1" destOrd="0" presId="urn:microsoft.com/office/officeart/2005/8/layout/vList3#1"/>
    <dgm:cxn modelId="{CA18C15F-B36D-4F2F-BCC6-AE0331790841}" type="presParOf" srcId="{2D5C63D0-0866-4317-9502-2C1DD8F65B3A}" destId="{BAB23A3B-083C-49BD-8F54-8F2CF0616CCF}" srcOrd="3" destOrd="0" presId="urn:microsoft.com/office/officeart/2005/8/layout/vList3#1"/>
    <dgm:cxn modelId="{843B3617-80FE-45EF-8548-165B1766B3CF}" type="presParOf" srcId="{2D5C63D0-0866-4317-9502-2C1DD8F65B3A}" destId="{D3ADC5CF-E125-4561-91DC-A471F5D4BD6B}" srcOrd="4" destOrd="0" presId="urn:microsoft.com/office/officeart/2005/8/layout/vList3#1"/>
    <dgm:cxn modelId="{0BBFF35E-8A0E-41A4-A185-A9E5EADC7ED1}" type="presParOf" srcId="{D3ADC5CF-E125-4561-91DC-A471F5D4BD6B}" destId="{7CB2680D-64DF-4F5C-AA3F-16EED73E0BFF}" srcOrd="0" destOrd="0" presId="urn:microsoft.com/office/officeart/2005/8/layout/vList3#1"/>
    <dgm:cxn modelId="{D05632AB-9AB1-4F8E-9A1D-859C562ECD61}" type="presParOf" srcId="{D3ADC5CF-E125-4561-91DC-A471F5D4BD6B}" destId="{02ADD4BC-9D96-4750-9767-F70DB4BE5827}" srcOrd="1" destOrd="0" presId="urn:microsoft.com/office/officeart/2005/8/layout/vList3#1"/>
    <dgm:cxn modelId="{8FA6EBF6-81C0-428A-882B-DE483AF20801}" type="presParOf" srcId="{2D5C63D0-0866-4317-9502-2C1DD8F65B3A}" destId="{5399C544-E4F9-46CB-88C3-4A47B247FF80}" srcOrd="5" destOrd="0" presId="urn:microsoft.com/office/officeart/2005/8/layout/vList3#1"/>
    <dgm:cxn modelId="{AAD768F0-95CF-4B4E-B32F-3D95E8AF199A}" type="presParOf" srcId="{2D5C63D0-0866-4317-9502-2C1DD8F65B3A}" destId="{CBF8FB4F-A772-4322-99F1-2A095BB8FEB3}" srcOrd="6" destOrd="0" presId="urn:microsoft.com/office/officeart/2005/8/layout/vList3#1"/>
    <dgm:cxn modelId="{F91C8753-FB0A-4C9F-8DA3-92852008F29C}" type="presParOf" srcId="{CBF8FB4F-A772-4322-99F1-2A095BB8FEB3}" destId="{722F08B1-F459-4760-856F-C64CA414275C}" srcOrd="0" destOrd="0" presId="urn:microsoft.com/office/officeart/2005/8/layout/vList3#1"/>
    <dgm:cxn modelId="{B3697D10-FEF5-45A0-B69C-45EC0567A0AC}" type="presParOf" srcId="{CBF8FB4F-A772-4322-99F1-2A095BB8FEB3}" destId="{72AB2C9B-8695-4C5B-B141-05EE5CD332F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619D50-1B8D-4D42-8EFB-032AA1978A73}" type="doc">
      <dgm:prSet loTypeId="urn:microsoft.com/office/officeart/2005/8/layout/vList3#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524461-BD84-4A74-91E3-6DB20AD12A63}">
      <dgm:prSet/>
      <dgm:spPr/>
      <dgm:t>
        <a:bodyPr/>
        <a:lstStyle/>
        <a:p>
          <a:pPr rtl="0"/>
          <a:r>
            <a:rPr lang="ru-RU" dirty="0" smtClean="0"/>
            <a:t>Берём терминал сбора данных</a:t>
          </a:r>
          <a:endParaRPr lang="ru-RU" dirty="0"/>
        </a:p>
      </dgm:t>
    </dgm:pt>
    <dgm:pt modelId="{FF91BAA6-51D2-49F2-8BC4-5C3CDF91ED60}" type="parTrans" cxnId="{157E5FAC-909D-425B-BD73-14B3EC30C013}">
      <dgm:prSet/>
      <dgm:spPr/>
      <dgm:t>
        <a:bodyPr/>
        <a:lstStyle/>
        <a:p>
          <a:endParaRPr lang="ru-RU"/>
        </a:p>
      </dgm:t>
    </dgm:pt>
    <dgm:pt modelId="{8EB0237F-D416-4EBB-BC49-76FEEA32E600}" type="sibTrans" cxnId="{157E5FAC-909D-425B-BD73-14B3EC30C013}">
      <dgm:prSet/>
      <dgm:spPr/>
      <dgm:t>
        <a:bodyPr/>
        <a:lstStyle/>
        <a:p>
          <a:endParaRPr lang="ru-RU"/>
        </a:p>
      </dgm:t>
    </dgm:pt>
    <dgm:pt modelId="{09AB73E7-4F16-4065-937B-128F1EABC37B}">
      <dgm:prSet/>
      <dgm:spPr/>
      <dgm:t>
        <a:bodyPr/>
        <a:lstStyle/>
        <a:p>
          <a:pPr rtl="0"/>
          <a:r>
            <a:rPr lang="ru-RU" dirty="0" smtClean="0"/>
            <a:t>Сканируем штрихкоды </a:t>
          </a:r>
          <a:endParaRPr lang="ru-RU" dirty="0"/>
        </a:p>
      </dgm:t>
    </dgm:pt>
    <dgm:pt modelId="{3D9CDD6B-0825-48DD-AFD1-E6F4C5DFBB3C}" type="parTrans" cxnId="{76503479-BB39-4739-9D11-323911DB4FBA}">
      <dgm:prSet/>
      <dgm:spPr/>
      <dgm:t>
        <a:bodyPr/>
        <a:lstStyle/>
        <a:p>
          <a:endParaRPr lang="ru-RU"/>
        </a:p>
      </dgm:t>
    </dgm:pt>
    <dgm:pt modelId="{FB4F9DA5-A1C0-4129-BE9C-96441735F929}" type="sibTrans" cxnId="{76503479-BB39-4739-9D11-323911DB4FBA}">
      <dgm:prSet/>
      <dgm:spPr/>
      <dgm:t>
        <a:bodyPr/>
        <a:lstStyle/>
        <a:p>
          <a:endParaRPr lang="ru-RU"/>
        </a:p>
      </dgm:t>
    </dgm:pt>
    <dgm:pt modelId="{156C3EBE-DC98-4D23-9307-62B18EF53AD7}">
      <dgm:prSet/>
      <dgm:spPr/>
      <dgm:t>
        <a:bodyPr/>
        <a:lstStyle/>
        <a:p>
          <a:pPr rtl="0"/>
          <a:r>
            <a:rPr lang="ru-RU" dirty="0" smtClean="0"/>
            <a:t>Просматриваем на экране информацию о найденных позициях</a:t>
          </a:r>
          <a:endParaRPr lang="ru-RU" dirty="0"/>
        </a:p>
      </dgm:t>
    </dgm:pt>
    <dgm:pt modelId="{CDE06D9E-3F61-47EC-892C-637A095F33B5}" type="parTrans" cxnId="{8D8C2011-F060-4938-BF16-CF9BE85C559A}">
      <dgm:prSet/>
      <dgm:spPr/>
      <dgm:t>
        <a:bodyPr/>
        <a:lstStyle/>
        <a:p>
          <a:endParaRPr lang="ru-RU"/>
        </a:p>
      </dgm:t>
    </dgm:pt>
    <dgm:pt modelId="{CA77F25B-B5A9-4552-BA57-736313E0BB5B}" type="sibTrans" cxnId="{8D8C2011-F060-4938-BF16-CF9BE85C559A}">
      <dgm:prSet/>
      <dgm:spPr/>
      <dgm:t>
        <a:bodyPr/>
        <a:lstStyle/>
        <a:p>
          <a:endParaRPr lang="ru-RU"/>
        </a:p>
      </dgm:t>
    </dgm:pt>
    <dgm:pt modelId="{D0B6427B-C0B5-462F-9E6D-A759F229EA95}">
      <dgm:prSet/>
      <dgm:spPr/>
      <dgm:t>
        <a:bodyPr/>
        <a:lstStyle/>
        <a:p>
          <a:pPr rtl="0"/>
          <a:r>
            <a:rPr lang="ru-RU" dirty="0" smtClean="0"/>
            <a:t>Готово!</a:t>
          </a:r>
          <a:endParaRPr lang="ru-RU" dirty="0"/>
        </a:p>
      </dgm:t>
    </dgm:pt>
    <dgm:pt modelId="{20FA1E9C-F8BB-4BF6-BDC2-C1E3A09A391C}" type="parTrans" cxnId="{67AD65DC-2A3C-4019-9385-4055731997C7}">
      <dgm:prSet/>
      <dgm:spPr/>
      <dgm:t>
        <a:bodyPr/>
        <a:lstStyle/>
        <a:p>
          <a:endParaRPr lang="ru-RU"/>
        </a:p>
      </dgm:t>
    </dgm:pt>
    <dgm:pt modelId="{46E38CAE-C629-4E46-867B-093D04F150F9}" type="sibTrans" cxnId="{67AD65DC-2A3C-4019-9385-4055731997C7}">
      <dgm:prSet/>
      <dgm:spPr/>
      <dgm:t>
        <a:bodyPr/>
        <a:lstStyle/>
        <a:p>
          <a:endParaRPr lang="ru-RU"/>
        </a:p>
      </dgm:t>
    </dgm:pt>
    <dgm:pt modelId="{2D5C63D0-0866-4317-9502-2C1DD8F65B3A}" type="pres">
      <dgm:prSet presAssocID="{FD619D50-1B8D-4D42-8EFB-032AA1978A7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209D3A-72F5-477B-BDA0-7221C0054FC6}" type="pres">
      <dgm:prSet presAssocID="{0E524461-BD84-4A74-91E3-6DB20AD12A63}" presName="composite" presStyleCnt="0"/>
      <dgm:spPr/>
    </dgm:pt>
    <dgm:pt modelId="{17D3BAEC-6052-421D-A810-75DA9B4E43C6}" type="pres">
      <dgm:prSet presAssocID="{0E524461-BD84-4A74-91E3-6DB20AD12A63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F0F9084-C671-4439-8514-CB186A417491}" type="pres">
      <dgm:prSet presAssocID="{0E524461-BD84-4A74-91E3-6DB20AD12A63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423F8-F405-40EA-9FAF-7CBA71578617}" type="pres">
      <dgm:prSet presAssocID="{8EB0237F-D416-4EBB-BC49-76FEEA32E600}" presName="spacing" presStyleCnt="0"/>
      <dgm:spPr/>
    </dgm:pt>
    <dgm:pt modelId="{BB662E62-E383-4CE1-A78B-3CDB17622E88}" type="pres">
      <dgm:prSet presAssocID="{09AB73E7-4F16-4065-937B-128F1EABC37B}" presName="composite" presStyleCnt="0"/>
      <dgm:spPr/>
    </dgm:pt>
    <dgm:pt modelId="{073CFBF4-BD96-4E13-98CA-A06842051D63}" type="pres">
      <dgm:prSet presAssocID="{09AB73E7-4F16-4065-937B-128F1EABC37B}" presName="imgShp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B1B1DCF-BA0C-45B8-AC88-C3148632D749}" type="pres">
      <dgm:prSet presAssocID="{09AB73E7-4F16-4065-937B-128F1EABC37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B23A3B-083C-49BD-8F54-8F2CF0616CCF}" type="pres">
      <dgm:prSet presAssocID="{FB4F9DA5-A1C0-4129-BE9C-96441735F929}" presName="spacing" presStyleCnt="0"/>
      <dgm:spPr/>
    </dgm:pt>
    <dgm:pt modelId="{D3ADC5CF-E125-4561-91DC-A471F5D4BD6B}" type="pres">
      <dgm:prSet presAssocID="{156C3EBE-DC98-4D23-9307-62B18EF53AD7}" presName="composite" presStyleCnt="0"/>
      <dgm:spPr/>
    </dgm:pt>
    <dgm:pt modelId="{7CB2680D-64DF-4F5C-AA3F-16EED73E0BFF}" type="pres">
      <dgm:prSet presAssocID="{156C3EBE-DC98-4D23-9307-62B18EF53AD7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2ADD4BC-9D96-4750-9767-F70DB4BE5827}" type="pres">
      <dgm:prSet presAssocID="{156C3EBE-DC98-4D23-9307-62B18EF53AD7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9C544-E4F9-46CB-88C3-4A47B247FF80}" type="pres">
      <dgm:prSet presAssocID="{CA77F25B-B5A9-4552-BA57-736313E0BB5B}" presName="spacing" presStyleCnt="0"/>
      <dgm:spPr/>
    </dgm:pt>
    <dgm:pt modelId="{CBF8FB4F-A772-4322-99F1-2A095BB8FEB3}" type="pres">
      <dgm:prSet presAssocID="{D0B6427B-C0B5-462F-9E6D-A759F229EA95}" presName="composite" presStyleCnt="0"/>
      <dgm:spPr/>
    </dgm:pt>
    <dgm:pt modelId="{722F08B1-F459-4760-856F-C64CA414275C}" type="pres">
      <dgm:prSet presAssocID="{D0B6427B-C0B5-462F-9E6D-A759F229EA95}" presName="imgShp" presStyleLbl="fgImgPlace1" presStyleIdx="3" presStyleCnt="4" custLinFactNeighborX="165" custLinFactNeighborY="5590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72AB2C9B-8695-4C5B-B141-05EE5CD332FB}" type="pres">
      <dgm:prSet presAssocID="{D0B6427B-C0B5-462F-9E6D-A759F229EA95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0ECFA2-9C8C-41DC-97C3-2D999CE4F738}" type="presOf" srcId="{FD619D50-1B8D-4D42-8EFB-032AA1978A73}" destId="{2D5C63D0-0866-4317-9502-2C1DD8F65B3A}" srcOrd="0" destOrd="0" presId="urn:microsoft.com/office/officeart/2005/8/layout/vList3#2"/>
    <dgm:cxn modelId="{67AD65DC-2A3C-4019-9385-4055731997C7}" srcId="{FD619D50-1B8D-4D42-8EFB-032AA1978A73}" destId="{D0B6427B-C0B5-462F-9E6D-A759F229EA95}" srcOrd="3" destOrd="0" parTransId="{20FA1E9C-F8BB-4BF6-BDC2-C1E3A09A391C}" sibTransId="{46E38CAE-C629-4E46-867B-093D04F150F9}"/>
    <dgm:cxn modelId="{B81C38F0-245F-4BAC-B18F-B6B530C3D606}" type="presOf" srcId="{09AB73E7-4F16-4065-937B-128F1EABC37B}" destId="{BB1B1DCF-BA0C-45B8-AC88-C3148632D749}" srcOrd="0" destOrd="0" presId="urn:microsoft.com/office/officeart/2005/8/layout/vList3#2"/>
    <dgm:cxn modelId="{8D8C2011-F060-4938-BF16-CF9BE85C559A}" srcId="{FD619D50-1B8D-4D42-8EFB-032AA1978A73}" destId="{156C3EBE-DC98-4D23-9307-62B18EF53AD7}" srcOrd="2" destOrd="0" parTransId="{CDE06D9E-3F61-47EC-892C-637A095F33B5}" sibTransId="{CA77F25B-B5A9-4552-BA57-736313E0BB5B}"/>
    <dgm:cxn modelId="{18148346-08EE-453E-914C-FBB138307AF2}" type="presOf" srcId="{156C3EBE-DC98-4D23-9307-62B18EF53AD7}" destId="{02ADD4BC-9D96-4750-9767-F70DB4BE5827}" srcOrd="0" destOrd="0" presId="urn:microsoft.com/office/officeart/2005/8/layout/vList3#2"/>
    <dgm:cxn modelId="{EE536B8B-2781-4523-BC4E-01D227C8F65C}" type="presOf" srcId="{D0B6427B-C0B5-462F-9E6D-A759F229EA95}" destId="{72AB2C9B-8695-4C5B-B141-05EE5CD332FB}" srcOrd="0" destOrd="0" presId="urn:microsoft.com/office/officeart/2005/8/layout/vList3#2"/>
    <dgm:cxn modelId="{76503479-BB39-4739-9D11-323911DB4FBA}" srcId="{FD619D50-1B8D-4D42-8EFB-032AA1978A73}" destId="{09AB73E7-4F16-4065-937B-128F1EABC37B}" srcOrd="1" destOrd="0" parTransId="{3D9CDD6B-0825-48DD-AFD1-E6F4C5DFBB3C}" sibTransId="{FB4F9DA5-A1C0-4129-BE9C-96441735F929}"/>
    <dgm:cxn modelId="{FF8F6C09-3D78-4E68-81B4-B13CF241C3D6}" type="presOf" srcId="{0E524461-BD84-4A74-91E3-6DB20AD12A63}" destId="{0F0F9084-C671-4439-8514-CB186A417491}" srcOrd="0" destOrd="0" presId="urn:microsoft.com/office/officeart/2005/8/layout/vList3#2"/>
    <dgm:cxn modelId="{157E5FAC-909D-425B-BD73-14B3EC30C013}" srcId="{FD619D50-1B8D-4D42-8EFB-032AA1978A73}" destId="{0E524461-BD84-4A74-91E3-6DB20AD12A63}" srcOrd="0" destOrd="0" parTransId="{FF91BAA6-51D2-49F2-8BC4-5C3CDF91ED60}" sibTransId="{8EB0237F-D416-4EBB-BC49-76FEEA32E600}"/>
    <dgm:cxn modelId="{0E941126-D6D7-4907-884C-4BA8E701CAEA}" type="presParOf" srcId="{2D5C63D0-0866-4317-9502-2C1DD8F65B3A}" destId="{2B209D3A-72F5-477B-BDA0-7221C0054FC6}" srcOrd="0" destOrd="0" presId="urn:microsoft.com/office/officeart/2005/8/layout/vList3#2"/>
    <dgm:cxn modelId="{DE567E8A-AA4E-46D5-A58E-DB2DD607BE1F}" type="presParOf" srcId="{2B209D3A-72F5-477B-BDA0-7221C0054FC6}" destId="{17D3BAEC-6052-421D-A810-75DA9B4E43C6}" srcOrd="0" destOrd="0" presId="urn:microsoft.com/office/officeart/2005/8/layout/vList3#2"/>
    <dgm:cxn modelId="{F9CD19E1-6FFC-47D7-A2D8-A0120D078806}" type="presParOf" srcId="{2B209D3A-72F5-477B-BDA0-7221C0054FC6}" destId="{0F0F9084-C671-4439-8514-CB186A417491}" srcOrd="1" destOrd="0" presId="urn:microsoft.com/office/officeart/2005/8/layout/vList3#2"/>
    <dgm:cxn modelId="{E53B3A54-7F67-47FE-A764-A48DBFE2DB97}" type="presParOf" srcId="{2D5C63D0-0866-4317-9502-2C1DD8F65B3A}" destId="{D1D423F8-F405-40EA-9FAF-7CBA71578617}" srcOrd="1" destOrd="0" presId="urn:microsoft.com/office/officeart/2005/8/layout/vList3#2"/>
    <dgm:cxn modelId="{58F734B7-C72D-4D35-8B3D-7A48A9FD22C5}" type="presParOf" srcId="{2D5C63D0-0866-4317-9502-2C1DD8F65B3A}" destId="{BB662E62-E383-4CE1-A78B-3CDB17622E88}" srcOrd="2" destOrd="0" presId="urn:microsoft.com/office/officeart/2005/8/layout/vList3#2"/>
    <dgm:cxn modelId="{F3A0D34A-CB1E-42CA-BEF9-515F2F7575DF}" type="presParOf" srcId="{BB662E62-E383-4CE1-A78B-3CDB17622E88}" destId="{073CFBF4-BD96-4E13-98CA-A06842051D63}" srcOrd="0" destOrd="0" presId="urn:microsoft.com/office/officeart/2005/8/layout/vList3#2"/>
    <dgm:cxn modelId="{194BC4D9-03CA-42F4-83B5-28B29085D4BA}" type="presParOf" srcId="{BB662E62-E383-4CE1-A78B-3CDB17622E88}" destId="{BB1B1DCF-BA0C-45B8-AC88-C3148632D749}" srcOrd="1" destOrd="0" presId="urn:microsoft.com/office/officeart/2005/8/layout/vList3#2"/>
    <dgm:cxn modelId="{6506A549-ABEC-4332-8757-3D16F793E11A}" type="presParOf" srcId="{2D5C63D0-0866-4317-9502-2C1DD8F65B3A}" destId="{BAB23A3B-083C-49BD-8F54-8F2CF0616CCF}" srcOrd="3" destOrd="0" presId="urn:microsoft.com/office/officeart/2005/8/layout/vList3#2"/>
    <dgm:cxn modelId="{459CEE30-8E62-44A1-9133-458CE6D99AB7}" type="presParOf" srcId="{2D5C63D0-0866-4317-9502-2C1DD8F65B3A}" destId="{D3ADC5CF-E125-4561-91DC-A471F5D4BD6B}" srcOrd="4" destOrd="0" presId="urn:microsoft.com/office/officeart/2005/8/layout/vList3#2"/>
    <dgm:cxn modelId="{DBA745EA-7DE6-4E84-B6A0-3124229E4449}" type="presParOf" srcId="{D3ADC5CF-E125-4561-91DC-A471F5D4BD6B}" destId="{7CB2680D-64DF-4F5C-AA3F-16EED73E0BFF}" srcOrd="0" destOrd="0" presId="urn:microsoft.com/office/officeart/2005/8/layout/vList3#2"/>
    <dgm:cxn modelId="{9653FD2F-10D4-4719-A123-D380B3BCF1CC}" type="presParOf" srcId="{D3ADC5CF-E125-4561-91DC-A471F5D4BD6B}" destId="{02ADD4BC-9D96-4750-9767-F70DB4BE5827}" srcOrd="1" destOrd="0" presId="urn:microsoft.com/office/officeart/2005/8/layout/vList3#2"/>
    <dgm:cxn modelId="{C4F93C13-2C11-424D-8607-0FE1130B92C9}" type="presParOf" srcId="{2D5C63D0-0866-4317-9502-2C1DD8F65B3A}" destId="{5399C544-E4F9-46CB-88C3-4A47B247FF80}" srcOrd="5" destOrd="0" presId="urn:microsoft.com/office/officeart/2005/8/layout/vList3#2"/>
    <dgm:cxn modelId="{8B7D6FFE-0211-43C6-82A4-AA28B3377A38}" type="presParOf" srcId="{2D5C63D0-0866-4317-9502-2C1DD8F65B3A}" destId="{CBF8FB4F-A772-4322-99F1-2A095BB8FEB3}" srcOrd="6" destOrd="0" presId="urn:microsoft.com/office/officeart/2005/8/layout/vList3#2"/>
    <dgm:cxn modelId="{03887526-A72F-4430-9690-DD277A7AB9C3}" type="presParOf" srcId="{CBF8FB4F-A772-4322-99F1-2A095BB8FEB3}" destId="{722F08B1-F459-4760-856F-C64CA414275C}" srcOrd="0" destOrd="0" presId="urn:microsoft.com/office/officeart/2005/8/layout/vList3#2"/>
    <dgm:cxn modelId="{079CD620-0C45-4BF7-834C-89F175D8E330}" type="presParOf" srcId="{CBF8FB4F-A772-4322-99F1-2A095BB8FEB3}" destId="{72AB2C9B-8695-4C5B-B141-05EE5CD332FB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619D50-1B8D-4D42-8EFB-032AA1978A73}" type="doc">
      <dgm:prSet loTypeId="urn:microsoft.com/office/officeart/2005/8/layout/vList3#3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524461-BD84-4A74-91E3-6DB20AD12A63}">
      <dgm:prSet/>
      <dgm:spPr/>
      <dgm:t>
        <a:bodyPr/>
        <a:lstStyle/>
        <a:p>
          <a:pPr rtl="0"/>
          <a:r>
            <a:rPr lang="ru-RU" dirty="0" smtClean="0"/>
            <a:t>Подключаем терминал к компьютеру</a:t>
          </a:r>
          <a:endParaRPr lang="ru-RU" dirty="0"/>
        </a:p>
      </dgm:t>
    </dgm:pt>
    <dgm:pt modelId="{FF91BAA6-51D2-49F2-8BC4-5C3CDF91ED60}" type="parTrans" cxnId="{157E5FAC-909D-425B-BD73-14B3EC30C013}">
      <dgm:prSet/>
      <dgm:spPr/>
      <dgm:t>
        <a:bodyPr/>
        <a:lstStyle/>
        <a:p>
          <a:endParaRPr lang="ru-RU"/>
        </a:p>
      </dgm:t>
    </dgm:pt>
    <dgm:pt modelId="{8EB0237F-D416-4EBB-BC49-76FEEA32E600}" type="sibTrans" cxnId="{157E5FAC-909D-425B-BD73-14B3EC30C013}">
      <dgm:prSet/>
      <dgm:spPr/>
      <dgm:t>
        <a:bodyPr/>
        <a:lstStyle/>
        <a:p>
          <a:endParaRPr lang="ru-RU"/>
        </a:p>
      </dgm:t>
    </dgm:pt>
    <dgm:pt modelId="{09AB73E7-4F16-4065-937B-128F1EABC37B}">
      <dgm:prSet/>
      <dgm:spPr/>
      <dgm:t>
        <a:bodyPr/>
        <a:lstStyle/>
        <a:p>
          <a:pPr rtl="0"/>
          <a:r>
            <a:rPr lang="ru-RU" dirty="0" smtClean="0"/>
            <a:t>Скачиваем данные в 1С</a:t>
          </a:r>
          <a:endParaRPr lang="ru-RU" dirty="0"/>
        </a:p>
      </dgm:t>
    </dgm:pt>
    <dgm:pt modelId="{3D9CDD6B-0825-48DD-AFD1-E6F4C5DFBB3C}" type="parTrans" cxnId="{76503479-BB39-4739-9D11-323911DB4FBA}">
      <dgm:prSet/>
      <dgm:spPr/>
      <dgm:t>
        <a:bodyPr/>
        <a:lstStyle/>
        <a:p>
          <a:endParaRPr lang="ru-RU"/>
        </a:p>
      </dgm:t>
    </dgm:pt>
    <dgm:pt modelId="{FB4F9DA5-A1C0-4129-BE9C-96441735F929}" type="sibTrans" cxnId="{76503479-BB39-4739-9D11-323911DB4FBA}">
      <dgm:prSet/>
      <dgm:spPr/>
      <dgm:t>
        <a:bodyPr/>
        <a:lstStyle/>
        <a:p>
          <a:endParaRPr lang="ru-RU"/>
        </a:p>
      </dgm:t>
    </dgm:pt>
    <dgm:pt modelId="{156C3EBE-DC98-4D23-9307-62B18EF53AD7}">
      <dgm:prSet/>
      <dgm:spPr/>
      <dgm:t>
        <a:bodyPr/>
        <a:lstStyle/>
        <a:p>
          <a:pPr rtl="0"/>
          <a:r>
            <a:rPr lang="ru-RU" dirty="0" smtClean="0"/>
            <a:t>Выбираем документ для печати</a:t>
          </a:r>
          <a:endParaRPr lang="ru-RU" dirty="0"/>
        </a:p>
      </dgm:t>
    </dgm:pt>
    <dgm:pt modelId="{CDE06D9E-3F61-47EC-892C-637A095F33B5}" type="parTrans" cxnId="{8D8C2011-F060-4938-BF16-CF9BE85C559A}">
      <dgm:prSet/>
      <dgm:spPr/>
      <dgm:t>
        <a:bodyPr/>
        <a:lstStyle/>
        <a:p>
          <a:endParaRPr lang="ru-RU"/>
        </a:p>
      </dgm:t>
    </dgm:pt>
    <dgm:pt modelId="{CA77F25B-B5A9-4552-BA57-736313E0BB5B}" type="sibTrans" cxnId="{8D8C2011-F060-4938-BF16-CF9BE85C559A}">
      <dgm:prSet/>
      <dgm:spPr/>
      <dgm:t>
        <a:bodyPr/>
        <a:lstStyle/>
        <a:p>
          <a:endParaRPr lang="ru-RU"/>
        </a:p>
      </dgm:t>
    </dgm:pt>
    <dgm:pt modelId="{D0B6427B-C0B5-462F-9E6D-A759F229EA95}">
      <dgm:prSet/>
      <dgm:spPr/>
      <dgm:t>
        <a:bodyPr/>
        <a:lstStyle/>
        <a:p>
          <a:pPr rtl="0"/>
          <a:r>
            <a:rPr lang="ru-RU" dirty="0" smtClean="0"/>
            <a:t>Печатаем готовые отчёты</a:t>
          </a:r>
          <a:endParaRPr lang="ru-RU" dirty="0"/>
        </a:p>
      </dgm:t>
    </dgm:pt>
    <dgm:pt modelId="{20FA1E9C-F8BB-4BF6-BDC2-C1E3A09A391C}" type="parTrans" cxnId="{67AD65DC-2A3C-4019-9385-4055731997C7}">
      <dgm:prSet/>
      <dgm:spPr/>
      <dgm:t>
        <a:bodyPr/>
        <a:lstStyle/>
        <a:p>
          <a:endParaRPr lang="ru-RU"/>
        </a:p>
      </dgm:t>
    </dgm:pt>
    <dgm:pt modelId="{46E38CAE-C629-4E46-867B-093D04F150F9}" type="sibTrans" cxnId="{67AD65DC-2A3C-4019-9385-4055731997C7}">
      <dgm:prSet/>
      <dgm:spPr/>
      <dgm:t>
        <a:bodyPr/>
        <a:lstStyle/>
        <a:p>
          <a:endParaRPr lang="ru-RU"/>
        </a:p>
      </dgm:t>
    </dgm:pt>
    <dgm:pt modelId="{2D5C63D0-0866-4317-9502-2C1DD8F65B3A}" type="pres">
      <dgm:prSet presAssocID="{FD619D50-1B8D-4D42-8EFB-032AA1978A7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209D3A-72F5-477B-BDA0-7221C0054FC6}" type="pres">
      <dgm:prSet presAssocID="{0E524461-BD84-4A74-91E3-6DB20AD12A63}" presName="composite" presStyleCnt="0"/>
      <dgm:spPr/>
    </dgm:pt>
    <dgm:pt modelId="{17D3BAEC-6052-421D-A810-75DA9B4E43C6}" type="pres">
      <dgm:prSet presAssocID="{0E524461-BD84-4A74-91E3-6DB20AD12A63}" presName="imgShp" presStyleLbl="fgImgPlace1" presStyleIdx="0" presStyleCnt="4" custLinFactNeighborX="3133" custLinFactNeighborY="-177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F0F9084-C671-4439-8514-CB186A417491}" type="pres">
      <dgm:prSet presAssocID="{0E524461-BD84-4A74-91E3-6DB20AD12A63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423F8-F405-40EA-9FAF-7CBA71578617}" type="pres">
      <dgm:prSet presAssocID="{8EB0237F-D416-4EBB-BC49-76FEEA32E600}" presName="spacing" presStyleCnt="0"/>
      <dgm:spPr/>
    </dgm:pt>
    <dgm:pt modelId="{BB662E62-E383-4CE1-A78B-3CDB17622E88}" type="pres">
      <dgm:prSet presAssocID="{09AB73E7-4F16-4065-937B-128F1EABC37B}" presName="composite" presStyleCnt="0"/>
      <dgm:spPr/>
    </dgm:pt>
    <dgm:pt modelId="{073CFBF4-BD96-4E13-98CA-A06842051D63}" type="pres">
      <dgm:prSet presAssocID="{09AB73E7-4F16-4065-937B-128F1EABC37B}" presName="imgShp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B1B1DCF-BA0C-45B8-AC88-C3148632D749}" type="pres">
      <dgm:prSet presAssocID="{09AB73E7-4F16-4065-937B-128F1EABC37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B23A3B-083C-49BD-8F54-8F2CF0616CCF}" type="pres">
      <dgm:prSet presAssocID="{FB4F9DA5-A1C0-4129-BE9C-96441735F929}" presName="spacing" presStyleCnt="0"/>
      <dgm:spPr/>
    </dgm:pt>
    <dgm:pt modelId="{D3ADC5CF-E125-4561-91DC-A471F5D4BD6B}" type="pres">
      <dgm:prSet presAssocID="{156C3EBE-DC98-4D23-9307-62B18EF53AD7}" presName="composite" presStyleCnt="0"/>
      <dgm:spPr/>
    </dgm:pt>
    <dgm:pt modelId="{7CB2680D-64DF-4F5C-AA3F-16EED73E0BFF}" type="pres">
      <dgm:prSet presAssocID="{156C3EBE-DC98-4D23-9307-62B18EF53AD7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02ADD4BC-9D96-4750-9767-F70DB4BE5827}" type="pres">
      <dgm:prSet presAssocID="{156C3EBE-DC98-4D23-9307-62B18EF53AD7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99C544-E4F9-46CB-88C3-4A47B247FF80}" type="pres">
      <dgm:prSet presAssocID="{CA77F25B-B5A9-4552-BA57-736313E0BB5B}" presName="spacing" presStyleCnt="0"/>
      <dgm:spPr/>
    </dgm:pt>
    <dgm:pt modelId="{CBF8FB4F-A772-4322-99F1-2A095BB8FEB3}" type="pres">
      <dgm:prSet presAssocID="{D0B6427B-C0B5-462F-9E6D-A759F229EA95}" presName="composite" presStyleCnt="0"/>
      <dgm:spPr/>
    </dgm:pt>
    <dgm:pt modelId="{722F08B1-F459-4760-856F-C64CA414275C}" type="pres">
      <dgm:prSet presAssocID="{D0B6427B-C0B5-462F-9E6D-A759F229EA95}" presName="imgShp" presStyleLbl="fgImgPlace1" presStyleIdx="3" presStyleCnt="4" custLinFactNeighborX="165" custLinFactNeighborY="5590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72AB2C9B-8695-4C5B-B141-05EE5CD332FB}" type="pres">
      <dgm:prSet presAssocID="{D0B6427B-C0B5-462F-9E6D-A759F229EA95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526B2-23A8-4466-8527-9CCB66503D52}" type="presOf" srcId="{156C3EBE-DC98-4D23-9307-62B18EF53AD7}" destId="{02ADD4BC-9D96-4750-9767-F70DB4BE5827}" srcOrd="0" destOrd="0" presId="urn:microsoft.com/office/officeart/2005/8/layout/vList3#3"/>
    <dgm:cxn modelId="{8D8C2011-F060-4938-BF16-CF9BE85C559A}" srcId="{FD619D50-1B8D-4D42-8EFB-032AA1978A73}" destId="{156C3EBE-DC98-4D23-9307-62B18EF53AD7}" srcOrd="2" destOrd="0" parTransId="{CDE06D9E-3F61-47EC-892C-637A095F33B5}" sibTransId="{CA77F25B-B5A9-4552-BA57-736313E0BB5B}"/>
    <dgm:cxn modelId="{CE37F34B-A89F-4752-8B7B-FE9A8BA408E1}" type="presOf" srcId="{09AB73E7-4F16-4065-937B-128F1EABC37B}" destId="{BB1B1DCF-BA0C-45B8-AC88-C3148632D749}" srcOrd="0" destOrd="0" presId="urn:microsoft.com/office/officeart/2005/8/layout/vList3#3"/>
    <dgm:cxn modelId="{67AD65DC-2A3C-4019-9385-4055731997C7}" srcId="{FD619D50-1B8D-4D42-8EFB-032AA1978A73}" destId="{D0B6427B-C0B5-462F-9E6D-A759F229EA95}" srcOrd="3" destOrd="0" parTransId="{20FA1E9C-F8BB-4BF6-BDC2-C1E3A09A391C}" sibTransId="{46E38CAE-C629-4E46-867B-093D04F150F9}"/>
    <dgm:cxn modelId="{A7435C1A-7253-423C-AE85-642DF214135B}" type="presOf" srcId="{0E524461-BD84-4A74-91E3-6DB20AD12A63}" destId="{0F0F9084-C671-4439-8514-CB186A417491}" srcOrd="0" destOrd="0" presId="urn:microsoft.com/office/officeart/2005/8/layout/vList3#3"/>
    <dgm:cxn modelId="{8FDBBC20-EE49-4433-85A7-D4C10852104B}" type="presOf" srcId="{D0B6427B-C0B5-462F-9E6D-A759F229EA95}" destId="{72AB2C9B-8695-4C5B-B141-05EE5CD332FB}" srcOrd="0" destOrd="0" presId="urn:microsoft.com/office/officeart/2005/8/layout/vList3#3"/>
    <dgm:cxn modelId="{157E5FAC-909D-425B-BD73-14B3EC30C013}" srcId="{FD619D50-1B8D-4D42-8EFB-032AA1978A73}" destId="{0E524461-BD84-4A74-91E3-6DB20AD12A63}" srcOrd="0" destOrd="0" parTransId="{FF91BAA6-51D2-49F2-8BC4-5C3CDF91ED60}" sibTransId="{8EB0237F-D416-4EBB-BC49-76FEEA32E600}"/>
    <dgm:cxn modelId="{76503479-BB39-4739-9D11-323911DB4FBA}" srcId="{FD619D50-1B8D-4D42-8EFB-032AA1978A73}" destId="{09AB73E7-4F16-4065-937B-128F1EABC37B}" srcOrd="1" destOrd="0" parTransId="{3D9CDD6B-0825-48DD-AFD1-E6F4C5DFBB3C}" sibTransId="{FB4F9DA5-A1C0-4129-BE9C-96441735F929}"/>
    <dgm:cxn modelId="{5BBFA165-4852-43AA-AED6-456FB1C1E429}" type="presOf" srcId="{FD619D50-1B8D-4D42-8EFB-032AA1978A73}" destId="{2D5C63D0-0866-4317-9502-2C1DD8F65B3A}" srcOrd="0" destOrd="0" presId="urn:microsoft.com/office/officeart/2005/8/layout/vList3#3"/>
    <dgm:cxn modelId="{E88AA7A2-A19D-46AF-BF16-DE2CE288C4DD}" type="presParOf" srcId="{2D5C63D0-0866-4317-9502-2C1DD8F65B3A}" destId="{2B209D3A-72F5-477B-BDA0-7221C0054FC6}" srcOrd="0" destOrd="0" presId="urn:microsoft.com/office/officeart/2005/8/layout/vList3#3"/>
    <dgm:cxn modelId="{AE8C33CE-3CF9-4615-A7B2-46F746E3BCD0}" type="presParOf" srcId="{2B209D3A-72F5-477B-BDA0-7221C0054FC6}" destId="{17D3BAEC-6052-421D-A810-75DA9B4E43C6}" srcOrd="0" destOrd="0" presId="urn:microsoft.com/office/officeart/2005/8/layout/vList3#3"/>
    <dgm:cxn modelId="{EA3F1702-E95E-46CC-A776-E9A7F2A4BF52}" type="presParOf" srcId="{2B209D3A-72F5-477B-BDA0-7221C0054FC6}" destId="{0F0F9084-C671-4439-8514-CB186A417491}" srcOrd="1" destOrd="0" presId="urn:microsoft.com/office/officeart/2005/8/layout/vList3#3"/>
    <dgm:cxn modelId="{DDCC3C0E-485B-4720-A66A-E1087BDCF5D0}" type="presParOf" srcId="{2D5C63D0-0866-4317-9502-2C1DD8F65B3A}" destId="{D1D423F8-F405-40EA-9FAF-7CBA71578617}" srcOrd="1" destOrd="0" presId="urn:microsoft.com/office/officeart/2005/8/layout/vList3#3"/>
    <dgm:cxn modelId="{D7F54717-A65F-48D7-B7EB-20A1CC279E1B}" type="presParOf" srcId="{2D5C63D0-0866-4317-9502-2C1DD8F65B3A}" destId="{BB662E62-E383-4CE1-A78B-3CDB17622E88}" srcOrd="2" destOrd="0" presId="urn:microsoft.com/office/officeart/2005/8/layout/vList3#3"/>
    <dgm:cxn modelId="{682E695F-3303-4E9C-AE0E-C9C9CDA63D0D}" type="presParOf" srcId="{BB662E62-E383-4CE1-A78B-3CDB17622E88}" destId="{073CFBF4-BD96-4E13-98CA-A06842051D63}" srcOrd="0" destOrd="0" presId="urn:microsoft.com/office/officeart/2005/8/layout/vList3#3"/>
    <dgm:cxn modelId="{87247C73-C436-48CE-B1FF-CB414785D6EF}" type="presParOf" srcId="{BB662E62-E383-4CE1-A78B-3CDB17622E88}" destId="{BB1B1DCF-BA0C-45B8-AC88-C3148632D749}" srcOrd="1" destOrd="0" presId="urn:microsoft.com/office/officeart/2005/8/layout/vList3#3"/>
    <dgm:cxn modelId="{C92B5B3E-1179-4AD1-A5E2-FB93E383B233}" type="presParOf" srcId="{2D5C63D0-0866-4317-9502-2C1DD8F65B3A}" destId="{BAB23A3B-083C-49BD-8F54-8F2CF0616CCF}" srcOrd="3" destOrd="0" presId="urn:microsoft.com/office/officeart/2005/8/layout/vList3#3"/>
    <dgm:cxn modelId="{AA5F9E9B-53F3-4472-BF12-B6304E5747FD}" type="presParOf" srcId="{2D5C63D0-0866-4317-9502-2C1DD8F65B3A}" destId="{D3ADC5CF-E125-4561-91DC-A471F5D4BD6B}" srcOrd="4" destOrd="0" presId="urn:microsoft.com/office/officeart/2005/8/layout/vList3#3"/>
    <dgm:cxn modelId="{340C27F9-6BB5-4942-8853-398E7C881E0E}" type="presParOf" srcId="{D3ADC5CF-E125-4561-91DC-A471F5D4BD6B}" destId="{7CB2680D-64DF-4F5C-AA3F-16EED73E0BFF}" srcOrd="0" destOrd="0" presId="urn:microsoft.com/office/officeart/2005/8/layout/vList3#3"/>
    <dgm:cxn modelId="{B995320D-815E-4E9A-8457-FC6FA304A3FD}" type="presParOf" srcId="{D3ADC5CF-E125-4561-91DC-A471F5D4BD6B}" destId="{02ADD4BC-9D96-4750-9767-F70DB4BE5827}" srcOrd="1" destOrd="0" presId="urn:microsoft.com/office/officeart/2005/8/layout/vList3#3"/>
    <dgm:cxn modelId="{3527590E-A11B-423D-85DF-59309B7BF62F}" type="presParOf" srcId="{2D5C63D0-0866-4317-9502-2C1DD8F65B3A}" destId="{5399C544-E4F9-46CB-88C3-4A47B247FF80}" srcOrd="5" destOrd="0" presId="urn:microsoft.com/office/officeart/2005/8/layout/vList3#3"/>
    <dgm:cxn modelId="{5C567109-CBB8-45AC-AEF1-39143E6D823A}" type="presParOf" srcId="{2D5C63D0-0866-4317-9502-2C1DD8F65B3A}" destId="{CBF8FB4F-A772-4322-99F1-2A095BB8FEB3}" srcOrd="6" destOrd="0" presId="urn:microsoft.com/office/officeart/2005/8/layout/vList3#3"/>
    <dgm:cxn modelId="{44E6A5A4-80E7-46D7-AB39-B340A8DE2EB2}" type="presParOf" srcId="{CBF8FB4F-A772-4322-99F1-2A095BB8FEB3}" destId="{722F08B1-F459-4760-856F-C64CA414275C}" srcOrd="0" destOrd="0" presId="urn:microsoft.com/office/officeart/2005/8/layout/vList3#3"/>
    <dgm:cxn modelId="{93E892C0-040B-4459-A3E7-BFD1B4FC136A}" type="presParOf" srcId="{CBF8FB4F-A772-4322-99F1-2A095BB8FEB3}" destId="{72AB2C9B-8695-4C5B-B141-05EE5CD332FB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0F9084-C671-4439-8514-CB186A417491}">
      <dsp:nvSpPr>
        <dsp:cNvPr id="0" name=""/>
        <dsp:cNvSpPr/>
      </dsp:nvSpPr>
      <dsp:spPr>
        <a:xfrm rot="10800000">
          <a:off x="1616514" y="6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Подключаем принтер</a:t>
          </a:r>
          <a:endParaRPr lang="ru-RU" sz="2100" kern="1200" dirty="0"/>
        </a:p>
      </dsp:txBody>
      <dsp:txXfrm rot="10800000">
        <a:off x="1616514" y="626"/>
        <a:ext cx="5656837" cy="766687"/>
      </dsp:txXfrm>
    </dsp:sp>
    <dsp:sp modelId="{17D3BAEC-6052-421D-A810-75DA9B4E43C6}">
      <dsp:nvSpPr>
        <dsp:cNvPr id="0" name=""/>
        <dsp:cNvSpPr/>
      </dsp:nvSpPr>
      <dsp:spPr>
        <a:xfrm>
          <a:off x="1233170" y="626"/>
          <a:ext cx="766687" cy="76668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505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1B1DCF-BA0C-45B8-AC88-C3148632D749}">
      <dsp:nvSpPr>
        <dsp:cNvPr id="0" name=""/>
        <dsp:cNvSpPr/>
      </dsp:nvSpPr>
      <dsp:spPr>
        <a:xfrm rot="10800000">
          <a:off x="1616514" y="9961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Настраиваем внешний вид и размеры этикетки</a:t>
          </a:r>
          <a:endParaRPr lang="ru-RU" sz="2100" kern="1200" dirty="0"/>
        </a:p>
      </dsp:txBody>
      <dsp:txXfrm rot="10800000">
        <a:off x="1616514" y="996176"/>
        <a:ext cx="5656837" cy="766687"/>
      </dsp:txXfrm>
    </dsp:sp>
    <dsp:sp modelId="{073CFBF4-BD96-4E13-98CA-A06842051D63}">
      <dsp:nvSpPr>
        <dsp:cNvPr id="0" name=""/>
        <dsp:cNvSpPr/>
      </dsp:nvSpPr>
      <dsp:spPr>
        <a:xfrm>
          <a:off x="1233170" y="996176"/>
          <a:ext cx="766687" cy="76668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ADD4BC-9D96-4750-9767-F70DB4BE5827}">
      <dsp:nvSpPr>
        <dsp:cNvPr id="0" name=""/>
        <dsp:cNvSpPr/>
      </dsp:nvSpPr>
      <dsp:spPr>
        <a:xfrm rot="10800000">
          <a:off x="1616514" y="19917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Выбираем, что будем маркировать</a:t>
          </a:r>
          <a:endParaRPr lang="ru-RU" sz="2100" kern="1200" dirty="0"/>
        </a:p>
      </dsp:txBody>
      <dsp:txXfrm rot="10800000">
        <a:off x="1616514" y="1991726"/>
        <a:ext cx="5656837" cy="766687"/>
      </dsp:txXfrm>
    </dsp:sp>
    <dsp:sp modelId="{7CB2680D-64DF-4F5C-AA3F-16EED73E0BFF}">
      <dsp:nvSpPr>
        <dsp:cNvPr id="0" name=""/>
        <dsp:cNvSpPr/>
      </dsp:nvSpPr>
      <dsp:spPr>
        <a:xfrm>
          <a:off x="1233170" y="1991726"/>
          <a:ext cx="766687" cy="76668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AB2C9B-8695-4C5B-B141-05EE5CD332FB}">
      <dsp:nvSpPr>
        <dsp:cNvPr id="0" name=""/>
        <dsp:cNvSpPr/>
      </dsp:nvSpPr>
      <dsp:spPr>
        <a:xfrm rot="10800000">
          <a:off x="1616514" y="29872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Печатаем!</a:t>
          </a:r>
          <a:endParaRPr lang="ru-RU" sz="2100" kern="1200" dirty="0"/>
        </a:p>
      </dsp:txBody>
      <dsp:txXfrm rot="10800000">
        <a:off x="1616514" y="2987276"/>
        <a:ext cx="5656837" cy="766687"/>
      </dsp:txXfrm>
    </dsp:sp>
    <dsp:sp modelId="{722F08B1-F459-4760-856F-C64CA414275C}">
      <dsp:nvSpPr>
        <dsp:cNvPr id="0" name=""/>
        <dsp:cNvSpPr/>
      </dsp:nvSpPr>
      <dsp:spPr>
        <a:xfrm>
          <a:off x="1234435" y="2987903"/>
          <a:ext cx="766687" cy="76668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0F9084-C671-4439-8514-CB186A417491}">
      <dsp:nvSpPr>
        <dsp:cNvPr id="0" name=""/>
        <dsp:cNvSpPr/>
      </dsp:nvSpPr>
      <dsp:spPr>
        <a:xfrm rot="10800000">
          <a:off x="1616514" y="6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Берём терминал сбора данных</a:t>
          </a:r>
          <a:endParaRPr lang="ru-RU" sz="2100" kern="1200" dirty="0"/>
        </a:p>
      </dsp:txBody>
      <dsp:txXfrm rot="10800000">
        <a:off x="1616514" y="626"/>
        <a:ext cx="5656837" cy="766687"/>
      </dsp:txXfrm>
    </dsp:sp>
    <dsp:sp modelId="{17D3BAEC-6052-421D-A810-75DA9B4E43C6}">
      <dsp:nvSpPr>
        <dsp:cNvPr id="0" name=""/>
        <dsp:cNvSpPr/>
      </dsp:nvSpPr>
      <dsp:spPr>
        <a:xfrm>
          <a:off x="1233170" y="626"/>
          <a:ext cx="766687" cy="76668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1B1DCF-BA0C-45B8-AC88-C3148632D749}">
      <dsp:nvSpPr>
        <dsp:cNvPr id="0" name=""/>
        <dsp:cNvSpPr/>
      </dsp:nvSpPr>
      <dsp:spPr>
        <a:xfrm rot="10800000">
          <a:off x="1616514" y="9961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Сканируем штрихкоды </a:t>
          </a:r>
          <a:endParaRPr lang="ru-RU" sz="2100" kern="1200" dirty="0"/>
        </a:p>
      </dsp:txBody>
      <dsp:txXfrm rot="10800000">
        <a:off x="1616514" y="996176"/>
        <a:ext cx="5656837" cy="766687"/>
      </dsp:txXfrm>
    </dsp:sp>
    <dsp:sp modelId="{073CFBF4-BD96-4E13-98CA-A06842051D63}">
      <dsp:nvSpPr>
        <dsp:cNvPr id="0" name=""/>
        <dsp:cNvSpPr/>
      </dsp:nvSpPr>
      <dsp:spPr>
        <a:xfrm>
          <a:off x="1233170" y="996176"/>
          <a:ext cx="766687" cy="76668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ADD4BC-9D96-4750-9767-F70DB4BE5827}">
      <dsp:nvSpPr>
        <dsp:cNvPr id="0" name=""/>
        <dsp:cNvSpPr/>
      </dsp:nvSpPr>
      <dsp:spPr>
        <a:xfrm rot="10800000">
          <a:off x="1616514" y="19917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Просматриваем на экране информацию о найденных позициях</a:t>
          </a:r>
          <a:endParaRPr lang="ru-RU" sz="2100" kern="1200" dirty="0"/>
        </a:p>
      </dsp:txBody>
      <dsp:txXfrm rot="10800000">
        <a:off x="1616514" y="1991726"/>
        <a:ext cx="5656837" cy="766687"/>
      </dsp:txXfrm>
    </dsp:sp>
    <dsp:sp modelId="{7CB2680D-64DF-4F5C-AA3F-16EED73E0BFF}">
      <dsp:nvSpPr>
        <dsp:cNvPr id="0" name=""/>
        <dsp:cNvSpPr/>
      </dsp:nvSpPr>
      <dsp:spPr>
        <a:xfrm>
          <a:off x="1233170" y="1991726"/>
          <a:ext cx="766687" cy="76668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AB2C9B-8695-4C5B-B141-05EE5CD332FB}">
      <dsp:nvSpPr>
        <dsp:cNvPr id="0" name=""/>
        <dsp:cNvSpPr/>
      </dsp:nvSpPr>
      <dsp:spPr>
        <a:xfrm rot="10800000">
          <a:off x="1616514" y="29872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Готово!</a:t>
          </a:r>
          <a:endParaRPr lang="ru-RU" sz="2100" kern="1200" dirty="0"/>
        </a:p>
      </dsp:txBody>
      <dsp:txXfrm rot="10800000">
        <a:off x="1616514" y="2987276"/>
        <a:ext cx="5656837" cy="766687"/>
      </dsp:txXfrm>
    </dsp:sp>
    <dsp:sp modelId="{722F08B1-F459-4760-856F-C64CA414275C}">
      <dsp:nvSpPr>
        <dsp:cNvPr id="0" name=""/>
        <dsp:cNvSpPr/>
      </dsp:nvSpPr>
      <dsp:spPr>
        <a:xfrm>
          <a:off x="1234435" y="2987903"/>
          <a:ext cx="766687" cy="76668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0F9084-C671-4439-8514-CB186A417491}">
      <dsp:nvSpPr>
        <dsp:cNvPr id="0" name=""/>
        <dsp:cNvSpPr/>
      </dsp:nvSpPr>
      <dsp:spPr>
        <a:xfrm rot="10800000">
          <a:off x="1616514" y="6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Подключаем терминал к компьютеру</a:t>
          </a:r>
          <a:endParaRPr lang="ru-RU" sz="2400" kern="1200" dirty="0"/>
        </a:p>
      </dsp:txBody>
      <dsp:txXfrm rot="10800000">
        <a:off x="1616514" y="626"/>
        <a:ext cx="5656837" cy="766687"/>
      </dsp:txXfrm>
    </dsp:sp>
    <dsp:sp modelId="{17D3BAEC-6052-421D-A810-75DA9B4E43C6}">
      <dsp:nvSpPr>
        <dsp:cNvPr id="0" name=""/>
        <dsp:cNvSpPr/>
      </dsp:nvSpPr>
      <dsp:spPr>
        <a:xfrm>
          <a:off x="1257190" y="0"/>
          <a:ext cx="766687" cy="76668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1B1DCF-BA0C-45B8-AC88-C3148632D749}">
      <dsp:nvSpPr>
        <dsp:cNvPr id="0" name=""/>
        <dsp:cNvSpPr/>
      </dsp:nvSpPr>
      <dsp:spPr>
        <a:xfrm rot="10800000">
          <a:off x="1616514" y="9961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Скачиваем данные в 1С</a:t>
          </a:r>
          <a:endParaRPr lang="ru-RU" sz="2400" kern="1200" dirty="0"/>
        </a:p>
      </dsp:txBody>
      <dsp:txXfrm rot="10800000">
        <a:off x="1616514" y="996176"/>
        <a:ext cx="5656837" cy="766687"/>
      </dsp:txXfrm>
    </dsp:sp>
    <dsp:sp modelId="{073CFBF4-BD96-4E13-98CA-A06842051D63}">
      <dsp:nvSpPr>
        <dsp:cNvPr id="0" name=""/>
        <dsp:cNvSpPr/>
      </dsp:nvSpPr>
      <dsp:spPr>
        <a:xfrm>
          <a:off x="1233170" y="996176"/>
          <a:ext cx="766687" cy="76668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ADD4BC-9D96-4750-9767-F70DB4BE5827}">
      <dsp:nvSpPr>
        <dsp:cNvPr id="0" name=""/>
        <dsp:cNvSpPr/>
      </dsp:nvSpPr>
      <dsp:spPr>
        <a:xfrm rot="10800000">
          <a:off x="1616514" y="199172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Выбираем документ для печати</a:t>
          </a:r>
          <a:endParaRPr lang="ru-RU" sz="2400" kern="1200" dirty="0"/>
        </a:p>
      </dsp:txBody>
      <dsp:txXfrm rot="10800000">
        <a:off x="1616514" y="1991726"/>
        <a:ext cx="5656837" cy="766687"/>
      </dsp:txXfrm>
    </dsp:sp>
    <dsp:sp modelId="{7CB2680D-64DF-4F5C-AA3F-16EED73E0BFF}">
      <dsp:nvSpPr>
        <dsp:cNvPr id="0" name=""/>
        <dsp:cNvSpPr/>
      </dsp:nvSpPr>
      <dsp:spPr>
        <a:xfrm>
          <a:off x="1233170" y="1991726"/>
          <a:ext cx="766687" cy="76668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AB2C9B-8695-4C5B-B141-05EE5CD332FB}">
      <dsp:nvSpPr>
        <dsp:cNvPr id="0" name=""/>
        <dsp:cNvSpPr/>
      </dsp:nvSpPr>
      <dsp:spPr>
        <a:xfrm rot="10800000">
          <a:off x="1616514" y="2987276"/>
          <a:ext cx="5656837" cy="76668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088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Печатаем готовые отчёты</a:t>
          </a:r>
          <a:endParaRPr lang="ru-RU" sz="2400" kern="1200" dirty="0"/>
        </a:p>
      </dsp:txBody>
      <dsp:txXfrm rot="10800000">
        <a:off x="1616514" y="2987276"/>
        <a:ext cx="5656837" cy="766687"/>
      </dsp:txXfrm>
    </dsp:sp>
    <dsp:sp modelId="{722F08B1-F459-4760-856F-C64CA414275C}">
      <dsp:nvSpPr>
        <dsp:cNvPr id="0" name=""/>
        <dsp:cNvSpPr/>
      </dsp:nvSpPr>
      <dsp:spPr>
        <a:xfrm>
          <a:off x="1234435" y="2987903"/>
          <a:ext cx="766687" cy="76668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8575"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18.12.2014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8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9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10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11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18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19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20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21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22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23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24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25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26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27</a:t>
            </a:fld>
            <a:endParaRPr lang="ru-RU" dirty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 dirty="0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ase.garant.ru/10103513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://www.youtube.com/watch?v=OtwoEeKaJpM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hyperlink" Target="http://www.youtube.com/watch?v=9QQj3gBueZs&amp;feature=youtu.be" TargetMode="Externa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microsoft.com/office/2007/relationships/hdphoto" Target="../media/hdphoto1.wdp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1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26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buy/price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hyperlink" Target="http://www.atol.ru/software/mobile-smarts/ms-1c-inventory-checking-driver/" TargetMode="External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ay.google.com/store/apps/details?id=com.cleverence.android.MobileSMARTS" TargetMode="External"/><Relationship Id="rId5" Type="http://schemas.openxmlformats.org/officeDocument/2006/relationships/image" Target="../media/image53.jpe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inventory-checking-driver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____________Microsoft_Office_PowerPoint1.pptx"/><Relationship Id="rId5" Type="http://schemas.openxmlformats.org/officeDocument/2006/relationships/image" Target="../media/image58.jpeg"/><Relationship Id="rId4" Type="http://schemas.openxmlformats.org/officeDocument/2006/relationships/hyperlink" Target="http://www.atol.ru/software/mobile-smarts/ms-1c-inventory-checking-driver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cleverence@atol.ru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ol.ru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 fontScale="90000"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Инвентаризация основных</a:t>
            </a:r>
            <a:br>
              <a:rPr lang="ru-RU" sz="3900" dirty="0" smtClean="0">
                <a:sym typeface="Helvetica" charset="0"/>
              </a:rPr>
            </a:br>
            <a:r>
              <a:rPr lang="ru-RU" sz="3900" dirty="0" smtClean="0">
                <a:sym typeface="Helvetica" charset="0"/>
              </a:rPr>
              <a:t>средств</a:t>
            </a:r>
            <a:endParaRPr lang="ru-RU" b="1" dirty="0" smtClean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Продакт-менеджер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/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Типы инвентаризаций.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pic>
        <p:nvPicPr>
          <p:cNvPr id="1027" name="Picture 3" descr="W:\Папки_отделов\ДОА\Внутренние\Мобильное ПО\Вебинар ИОС декабрь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89040"/>
            <a:ext cx="1957383" cy="2376264"/>
          </a:xfrm>
          <a:prstGeom prst="rect">
            <a:avLst/>
          </a:prstGeom>
          <a:noFill/>
        </p:spPr>
      </p:pic>
      <p:sp>
        <p:nvSpPr>
          <p:cNvPr id="16" name="Rectangle 5"/>
          <p:cNvSpPr>
            <a:spLocks/>
          </p:cNvSpPr>
          <p:nvPr/>
        </p:nvSpPr>
        <p:spPr bwMode="auto">
          <a:xfrm>
            <a:off x="370012" y="872519"/>
            <a:ext cx="144016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000" b="1" dirty="0" smtClean="0"/>
              <a:t>Товарная</a:t>
            </a:r>
          </a:p>
        </p:txBody>
      </p:sp>
      <p:sp>
        <p:nvSpPr>
          <p:cNvPr id="18" name="Rectangle 5"/>
          <p:cNvSpPr>
            <a:spLocks/>
          </p:cNvSpPr>
          <p:nvPr/>
        </p:nvSpPr>
        <p:spPr bwMode="auto">
          <a:xfrm>
            <a:off x="4537632" y="864011"/>
            <a:ext cx="465683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000" b="1" dirty="0" smtClean="0"/>
              <a:t>Инвентаризация основных средств </a:t>
            </a:r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73538" y="2081017"/>
            <a:ext cx="4536504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Купил товар/продал товар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Ответственное хранение – складирование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Храним в целости и сохранности</a:t>
            </a:r>
          </a:p>
        </p:txBody>
      </p:sp>
      <p:pic>
        <p:nvPicPr>
          <p:cNvPr id="1029" name="Picture 5" descr="http://vbleasing.ru/wp-content/uploads/2014/10/%D1%8F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2234" y="4848560"/>
            <a:ext cx="1944216" cy="1317306"/>
          </a:xfrm>
          <a:prstGeom prst="rect">
            <a:avLst/>
          </a:prstGeom>
          <a:noFill/>
        </p:spPr>
      </p:pic>
      <p:sp>
        <p:nvSpPr>
          <p:cNvPr id="28" name="Rectangle 5"/>
          <p:cNvSpPr>
            <a:spLocks/>
          </p:cNvSpPr>
          <p:nvPr/>
        </p:nvSpPr>
        <p:spPr bwMode="auto">
          <a:xfrm>
            <a:off x="4499992" y="4472919"/>
            <a:ext cx="4536504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Основное средство имеет ресурс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Основные средства можно привязывать к МОЛ 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Учитывается большое количество параметров товара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Инвентаризация не только ОС, но и малоценки, материалов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Регламентируется Законом. Минфин России от 13.06.1995 № 49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Проводится в конце года, при смене МОЛ.</a:t>
            </a:r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000" dirty="0" smtClean="0"/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000" dirty="0" smtClean="0"/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Цели инвентаризаций.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sp>
        <p:nvSpPr>
          <p:cNvPr id="28" name="Rectangle 5"/>
          <p:cNvSpPr>
            <a:spLocks/>
          </p:cNvSpPr>
          <p:nvPr/>
        </p:nvSpPr>
        <p:spPr bwMode="auto">
          <a:xfrm>
            <a:off x="395536" y="2672719"/>
            <a:ext cx="871296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Выявление фактического наличия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Сопоставление фактического наличия имущества с данными бухгалтерского учета</a:t>
            </a:r>
            <a:endParaRPr lang="en-US" sz="2000" dirty="0" smtClean="0"/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r>
              <a:rPr lang="ru-RU" sz="2000" dirty="0" smtClean="0"/>
              <a:t>Исполнение Закона</a:t>
            </a:r>
          </a:p>
          <a:p>
            <a:pPr marL="210957" indent="-210957">
              <a:spcBef>
                <a:spcPts val="2250"/>
              </a:spcBef>
              <a:buSzPct val="100000"/>
              <a:buFont typeface="Arial" pitchFamily="34" charset="0"/>
              <a:buChar char="•"/>
            </a:pPr>
            <a:endParaRPr lang="ru-RU" sz="2000" dirty="0" smtClean="0"/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000" dirty="0" smtClean="0"/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000" dirty="0" smtClean="0"/>
          </a:p>
        </p:txBody>
      </p:sp>
      <p:pic>
        <p:nvPicPr>
          <p:cNvPr id="17" name="Рисунок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35" y="3501008"/>
            <a:ext cx="9152735" cy="1906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кого.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sp>
        <p:nvSpPr>
          <p:cNvPr id="16" name="Rectangle 5"/>
          <p:cNvSpPr>
            <a:spLocks/>
          </p:cNvSpPr>
          <p:nvPr/>
        </p:nvSpPr>
        <p:spPr bwMode="auto">
          <a:xfrm>
            <a:off x="323528" y="944527"/>
            <a:ext cx="818782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Решение предназначено </a:t>
            </a:r>
            <a:r>
              <a:rPr lang="ru-RU" sz="2300" b="1" dirty="0" smtClean="0"/>
              <a:t>в первую очередь для бюджетных учреждений </a:t>
            </a:r>
            <a:r>
              <a:rPr lang="ru-RU" sz="2300" dirty="0" smtClean="0"/>
              <a:t>с учетной системой </a:t>
            </a:r>
            <a:r>
              <a:rPr lang="ru-RU" sz="2300" b="1" dirty="0" smtClean="0"/>
              <a:t>«1С:Бухгалтерия»</a:t>
            </a:r>
            <a:endParaRPr lang="ru-RU" sz="2300" dirty="0" smtClean="0"/>
          </a:p>
        </p:txBody>
      </p:sp>
      <p:pic>
        <p:nvPicPr>
          <p:cNvPr id="1026" name="Picture 2" descr="W:\Папки_отделов\ДОА\Внутренние\Мобильное ПО\Вебинар ИОС декабрь\shutter\shutterstock_1675575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115" y="1844824"/>
            <a:ext cx="5527343" cy="39604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endParaRPr lang="ru-RU" sz="1200" dirty="0" smtClean="0"/>
          </a:p>
        </p:txBody>
      </p:sp>
      <p:sp>
        <p:nvSpPr>
          <p:cNvPr id="16" name="Rectangle 5"/>
          <p:cNvSpPr>
            <a:spLocks/>
          </p:cNvSpPr>
          <p:nvPr/>
        </p:nvSpPr>
        <p:spPr bwMode="auto">
          <a:xfrm>
            <a:off x="293812" y="1089105"/>
            <a:ext cx="87993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Любые организации,  где требуется </a:t>
            </a:r>
            <a:r>
              <a:rPr lang="ru-RU" sz="2300" b="1" dirty="0" smtClean="0"/>
              <a:t>маркировка и периодическая инвентаризация</a:t>
            </a:r>
            <a:r>
              <a:rPr lang="ru-RU" sz="2300" dirty="0" smtClean="0"/>
              <a:t>. Кому нужна </a:t>
            </a:r>
            <a:r>
              <a:rPr lang="ru-RU" sz="2300" b="1" dirty="0" smtClean="0"/>
              <a:t>строгая отчетность</a:t>
            </a:r>
            <a:r>
              <a:rPr lang="ru-RU" sz="2300" dirty="0" smtClean="0"/>
              <a:t>. Всем собственникам, кому не все равно, что с их </a:t>
            </a:r>
            <a:r>
              <a:rPr lang="ru-RU" sz="2300" b="1" dirty="0" smtClean="0"/>
              <a:t>имуществом</a:t>
            </a:r>
            <a:r>
              <a:rPr lang="ru-RU" sz="2300" dirty="0" smtClean="0"/>
              <a:t>.</a:t>
            </a:r>
          </a:p>
        </p:txBody>
      </p:sp>
      <p:pic>
        <p:nvPicPr>
          <p:cNvPr id="2050" name="Picture 2" descr="W:\Папки_отделов\ДОА\Внутренние\Мобильное ПО\Вебинар ИОС декабрь\shutter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7064" y="4421189"/>
            <a:ext cx="2373615" cy="1584176"/>
          </a:xfrm>
          <a:prstGeom prst="rect">
            <a:avLst/>
          </a:prstGeom>
          <a:noFill/>
        </p:spPr>
      </p:pic>
      <p:pic>
        <p:nvPicPr>
          <p:cNvPr id="2051" name="Picture 3" descr="W:\Папки_отделов\ДОА\Внутренние\Мобильное ПО\Вебинар ИОС декабрь\shutter\shutterstock_931365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320" y="2116934"/>
            <a:ext cx="2697289" cy="1800199"/>
          </a:xfrm>
          <a:prstGeom prst="rect">
            <a:avLst/>
          </a:prstGeom>
          <a:noFill/>
        </p:spPr>
      </p:pic>
      <p:pic>
        <p:nvPicPr>
          <p:cNvPr id="2052" name="Picture 4" descr="W:\Папки_отделов\ДОА\Внутренние\Мобильное ПО\Вебинар ИОС декабрь\shutter\shutterstock_1090223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116933"/>
            <a:ext cx="2089518" cy="1800200"/>
          </a:xfrm>
          <a:prstGeom prst="rect">
            <a:avLst/>
          </a:prstGeom>
          <a:noFill/>
        </p:spPr>
      </p:pic>
      <p:pic>
        <p:nvPicPr>
          <p:cNvPr id="2053" name="Picture 5" descr="W:\Папки_отделов\ДОА\Внутренние\Мобильное ПО\Вебинар ИОС декабрь\shutter\shutterstock_1230358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2116933"/>
            <a:ext cx="2697290" cy="1800200"/>
          </a:xfrm>
          <a:prstGeom prst="rect">
            <a:avLst/>
          </a:prstGeom>
          <a:noFill/>
        </p:spPr>
      </p:pic>
      <p:pic>
        <p:nvPicPr>
          <p:cNvPr id="2054" name="Picture 6" descr="W:\Папки_отделов\ДОА\Внутренние\Мобильное ПО\Вебинар ИОС декабрь\shutter\shutterstock_1306098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421190"/>
            <a:ext cx="2397472" cy="1600098"/>
          </a:xfrm>
          <a:prstGeom prst="rect">
            <a:avLst/>
          </a:prstGeom>
          <a:noFill/>
        </p:spPr>
      </p:pic>
      <p:pic>
        <p:nvPicPr>
          <p:cNvPr id="2055" name="Picture 7" descr="W:\Папки_отделов\ДОА\Внутренние\Мобильное ПО\Вебинар ИОС декабрь\shutter\shutterstock_13029328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34492" y="4421189"/>
            <a:ext cx="2491164" cy="1590289"/>
          </a:xfrm>
          <a:prstGeom prst="rect">
            <a:avLst/>
          </a:prstGeom>
          <a:noFill/>
        </p:spPr>
      </p:pic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кого.</a:t>
            </a:r>
            <a:endParaRPr lang="ru-RU" sz="35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endParaRPr lang="ru-RU" sz="1200" dirty="0" smtClean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кого.</a:t>
            </a:r>
            <a:endParaRPr lang="ru-RU" sz="3500" b="1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540114" y="1270959"/>
            <a:ext cx="1491518" cy="1080120"/>
            <a:chOff x="4280" y="215591"/>
            <a:chExt cx="1491518" cy="370232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рямоугольник 19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ГБУ - государственное бюджетное учреждение</a:t>
              </a:r>
              <a:endParaRPr lang="ru-RU" sz="1600" kern="1200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2196896" y="1270959"/>
            <a:ext cx="1491518" cy="1080120"/>
            <a:chOff x="4280" y="215591"/>
            <a:chExt cx="1491518" cy="370232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МБУ - муниципальное бюджетное учреждение</a:t>
              </a:r>
              <a:endParaRPr lang="ru-RU" sz="1600" kern="1200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3853080" y="1270959"/>
            <a:ext cx="1491518" cy="1079056"/>
            <a:chOff x="4280" y="215591"/>
            <a:chExt cx="1491518" cy="370232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рямоугольник 25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ГБОУ - государственное бюджетное образовательное учреждение</a:t>
              </a:r>
              <a:endParaRPr lang="ru-RU" sz="1600" kern="1200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5508702" y="1279051"/>
            <a:ext cx="1491518" cy="1080120"/>
            <a:chOff x="4280" y="215591"/>
            <a:chExt cx="1491518" cy="37023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Прямоугольник 28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МБОУ - муниципальное бюджетное образовательное учреждение</a:t>
              </a:r>
              <a:endParaRPr lang="ru-RU" sz="1600" kern="1200" dirty="0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7164324" y="1272023"/>
            <a:ext cx="1491518" cy="1079056"/>
            <a:chOff x="4280" y="215591"/>
            <a:chExt cx="1491518" cy="370232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рямоугольник 31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Автономные учреждения</a:t>
              </a:r>
              <a:endParaRPr lang="ru-RU" sz="1600" kern="1200" dirty="0"/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546359" y="2893047"/>
            <a:ext cx="1491518" cy="448307"/>
            <a:chOff x="4280" y="215591"/>
            <a:chExt cx="1491518" cy="370232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рямоугольник 34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Банк</a:t>
              </a:r>
              <a:endParaRPr lang="ru-RU" sz="1600" kern="1200" dirty="0"/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2196298" y="2893046"/>
            <a:ext cx="1491518" cy="448307"/>
            <a:chOff x="4280" y="215591"/>
            <a:chExt cx="1491518" cy="370232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Прямоугольник 37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Офис</a:t>
              </a:r>
              <a:endParaRPr lang="ru-RU" sz="1600" kern="1200" dirty="0"/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3852482" y="2893047"/>
            <a:ext cx="1491518" cy="448307"/>
            <a:chOff x="4280" y="215591"/>
            <a:chExt cx="1491518" cy="370232"/>
          </a:xfrm>
        </p:grpSpPr>
        <p:sp>
          <p:nvSpPr>
            <p:cNvPr id="40" name="Прямоугольник 39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Прямоугольник 40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Гостиница</a:t>
              </a:r>
              <a:endParaRPr lang="ru-RU" sz="1600" kern="1200" dirty="0"/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5499726" y="2875175"/>
            <a:ext cx="1491518" cy="448307"/>
            <a:chOff x="4280" y="215591"/>
            <a:chExt cx="1491518" cy="370232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ru-RU" sz="1100" dirty="0" smtClean="0"/>
                <a:t>Радиотелекоммуника-  ционная </a:t>
              </a:r>
              <a:r>
                <a:rPr lang="ru-RU" sz="1100" dirty="0"/>
                <a:t>компания</a:t>
              </a: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 dirty="0"/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7155348" y="2863227"/>
            <a:ext cx="1491518" cy="448307"/>
            <a:chOff x="4280" y="215591"/>
            <a:chExt cx="1491518" cy="370232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рямоугольник 46"/>
            <p:cNvSpPr/>
            <p:nvPr/>
          </p:nvSpPr>
          <p:spPr>
            <a:xfrm>
              <a:off x="4280" y="215591"/>
              <a:ext cx="1491518" cy="370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dirty="0" smtClean="0"/>
                <a:t>Завод/производство</a:t>
              </a:r>
              <a:endParaRPr lang="ru-RU" sz="1400" kern="12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Как это было.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endParaRPr lang="ru-RU" sz="1200" dirty="0" smtClean="0"/>
          </a:p>
        </p:txBody>
      </p:sp>
      <p:sp>
        <p:nvSpPr>
          <p:cNvPr id="13" name="Rectangle 5"/>
          <p:cNvSpPr>
            <a:spLocks/>
          </p:cNvSpPr>
          <p:nvPr/>
        </p:nvSpPr>
        <p:spPr bwMode="auto">
          <a:xfrm>
            <a:off x="323528" y="1484784"/>
            <a:ext cx="828092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Раньше проведение инвентаризации имущества отнимало много времени и нервов, ведь надо было сформировать комиссию, определить круг ответственных лиц и подготовить учетные документы. Далее следовало оформление первичных документов по результатам инвентаризации.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72" y="3165406"/>
            <a:ext cx="2248837" cy="13396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141" y="3112502"/>
            <a:ext cx="2320845" cy="13925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5" name="Rectangle 5"/>
          <p:cNvSpPr>
            <a:spLocks/>
          </p:cNvSpPr>
          <p:nvPr/>
        </p:nvSpPr>
        <p:spPr bwMode="auto">
          <a:xfrm>
            <a:off x="107504" y="5409023"/>
            <a:ext cx="88204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Сама же инвентаризация заключалась в поиске инвентарного номера на имуществе и того же номера в многостраничной распечатке. Далее следовала сверка названия и фактического средства.</a:t>
            </a:r>
          </a:p>
        </p:txBody>
      </p:sp>
      <p:pic>
        <p:nvPicPr>
          <p:cNvPr id="11265" name="Picture 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5721" y="2983562"/>
            <a:ext cx="382146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5"/>
          <p:cNvSpPr>
            <a:spLocks/>
          </p:cNvSpPr>
          <p:nvPr/>
        </p:nvSpPr>
        <p:spPr bwMode="auto">
          <a:xfrm>
            <a:off x="6695728" y="2276872"/>
            <a:ext cx="24482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solidFill>
                  <a:srgbClr val="7030A0"/>
                </a:solidFill>
              </a:rPr>
              <a:t>Гиперссылка.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6444208" y="2583005"/>
            <a:ext cx="222492" cy="341939"/>
          </a:xfrm>
          <a:prstGeom prst="straightConnector1">
            <a:avLst/>
          </a:prstGeom>
          <a:ln w="2222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Было сложно собирать информацию.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endParaRPr lang="ru-RU" sz="1200" dirty="0" smtClean="0"/>
          </a:p>
        </p:txBody>
      </p:sp>
      <p:pic>
        <p:nvPicPr>
          <p:cNvPr id="72708" name="Picture 4" descr="http://webses.info/images/article/office_work_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7558" y="1253684"/>
            <a:ext cx="3202073" cy="3199572"/>
          </a:xfrm>
          <a:prstGeom prst="rect">
            <a:avLst/>
          </a:prstGeom>
          <a:noFill/>
        </p:spPr>
      </p:pic>
      <p:sp>
        <p:nvSpPr>
          <p:cNvPr id="16" name="Rectangle 5"/>
          <p:cNvSpPr>
            <a:spLocks/>
          </p:cNvSpPr>
          <p:nvPr/>
        </p:nvSpPr>
        <p:spPr bwMode="auto">
          <a:xfrm>
            <a:off x="411176" y="981852"/>
            <a:ext cx="846735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А потом её еще и </a:t>
            </a:r>
            <a:r>
              <a:rPr lang="ru-RU" sz="2300" b="1" dirty="0" smtClean="0"/>
              <a:t>обрабатывать.</a:t>
            </a:r>
            <a:endParaRPr lang="ru-RU" sz="2300" dirty="0" smtClean="0"/>
          </a:p>
        </p:txBody>
      </p:sp>
      <p:sp>
        <p:nvSpPr>
          <p:cNvPr id="13" name="Rectangle 5"/>
          <p:cNvSpPr>
            <a:spLocks/>
          </p:cNvSpPr>
          <p:nvPr/>
        </p:nvSpPr>
        <p:spPr bwMode="auto">
          <a:xfrm>
            <a:off x="913544" y="2630863"/>
            <a:ext cx="3744416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Ошибки на всех этапах: от заполнения ведомостей до внесения их в учетную систему.</a:t>
            </a:r>
          </a:p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Распечатывается огромная пачка листов.</a:t>
            </a:r>
          </a:p>
        </p:txBody>
      </p:sp>
      <p:sp>
        <p:nvSpPr>
          <p:cNvPr id="17" name="Rectangle 5"/>
          <p:cNvSpPr>
            <a:spLocks/>
          </p:cNvSpPr>
          <p:nvPr/>
        </p:nvSpPr>
        <p:spPr bwMode="auto">
          <a:xfrm>
            <a:off x="899592" y="4467264"/>
            <a:ext cx="864096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400" dirty="0" smtClean="0"/>
              <a:t>Задействуется большое количество людей.</a:t>
            </a:r>
          </a:p>
        </p:txBody>
      </p:sp>
      <p:pic>
        <p:nvPicPr>
          <p:cNvPr id="33794" name="Picture 2" descr="http://www.theemailadmin.com/wp-content/uploads/2012/01/error_butt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488" y="1730960"/>
            <a:ext cx="467544" cy="467544"/>
          </a:xfrm>
          <a:prstGeom prst="rect">
            <a:avLst/>
          </a:prstGeom>
          <a:noFill/>
        </p:spPr>
      </p:pic>
      <p:pic>
        <p:nvPicPr>
          <p:cNvPr id="18" name="Picture 2" descr="http://www.theemailadmin.com/wp-content/uploads/2012/01/error_butt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488" y="3387144"/>
            <a:ext cx="467544" cy="467544"/>
          </a:xfrm>
          <a:prstGeom prst="rect">
            <a:avLst/>
          </a:prstGeom>
          <a:noFill/>
        </p:spPr>
      </p:pic>
      <p:pic>
        <p:nvPicPr>
          <p:cNvPr id="19" name="Picture 2" descr="http://www.theemailadmin.com/wp-content/uploads/2012/01/error_butt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488" y="4510244"/>
            <a:ext cx="467544" cy="4675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Современный подход.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9</a:t>
            </a:fld>
            <a:endParaRPr lang="ru-RU" sz="1200" dirty="0" smtClean="0"/>
          </a:p>
        </p:txBody>
      </p:sp>
      <p:sp>
        <p:nvSpPr>
          <p:cNvPr id="13" name="Rectangle 5"/>
          <p:cNvSpPr>
            <a:spLocks/>
          </p:cNvSpPr>
          <p:nvPr/>
        </p:nvSpPr>
        <p:spPr bwMode="auto">
          <a:xfrm>
            <a:off x="323528" y="1751691"/>
            <a:ext cx="828092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Теперь, используя современные технологии, это процесс можно проводить быстро и без особых хлопот. Для этого нужен всего лишь комплект: принтер, устройство сканирования и программное обеспечение. При сканировании ничего искать и сверять не нужно – мобильный компьютер сам найдёт имущество по штрихкоду, сделает эту работу за вас.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67" y="3953054"/>
            <a:ext cx="2250000" cy="13496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653" y="3903923"/>
            <a:ext cx="2307408" cy="14159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5"/>
          <p:cNvSpPr>
            <a:spLocks/>
          </p:cNvSpPr>
          <p:nvPr/>
        </p:nvSpPr>
        <p:spPr bwMode="auto">
          <a:xfrm>
            <a:off x="6963340" y="2957770"/>
            <a:ext cx="24482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solidFill>
                  <a:srgbClr val="7030A0"/>
                </a:solidFill>
              </a:rPr>
              <a:t>Гиперссылка.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6113196" y="3284984"/>
            <a:ext cx="792088" cy="288032"/>
          </a:xfrm>
          <a:prstGeom prst="straightConnector1">
            <a:avLst/>
          </a:prstGeom>
          <a:ln w="2222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6" name="Picture 8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3346" y="3284984"/>
            <a:ext cx="3100822" cy="2500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1655590"/>
            <a:ext cx="9144000" cy="2448272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10</a:t>
            </a:fld>
            <a:endParaRPr lang="ru-RU" sz="1200" dirty="0" smtClean="0"/>
          </a:p>
        </p:txBody>
      </p:sp>
      <p:pic>
        <p:nvPicPr>
          <p:cNvPr id="72710" name="Picture 6" descr="http://www.parus.ua/files/image/12345/Auto/header_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2735" y="1742112"/>
            <a:ext cx="5283721" cy="2192786"/>
          </a:xfrm>
          <a:prstGeom prst="rect">
            <a:avLst/>
          </a:prstGeom>
          <a:noFill/>
        </p:spPr>
      </p:pic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Теперь просто собрать информацию.</a:t>
            </a:r>
            <a:endParaRPr lang="ru-RU" sz="3500" b="1" dirty="0"/>
          </a:p>
        </p:txBody>
      </p:sp>
      <p:sp>
        <p:nvSpPr>
          <p:cNvPr id="17" name="Rectangle 5"/>
          <p:cNvSpPr>
            <a:spLocks/>
          </p:cNvSpPr>
          <p:nvPr/>
        </p:nvSpPr>
        <p:spPr bwMode="auto">
          <a:xfrm>
            <a:off x="353120" y="823322"/>
            <a:ext cx="846735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b="1" dirty="0" smtClean="0"/>
              <a:t>И обработать.</a:t>
            </a:r>
            <a:endParaRPr lang="ru-RU" sz="2300" dirty="0" smtClean="0"/>
          </a:p>
        </p:txBody>
      </p:sp>
      <p:pic>
        <p:nvPicPr>
          <p:cNvPr id="4099" name="Picture 3" descr="W:\Папки_отделов\ДОА\Внутренние\Мобильное ПО\Вебинар ИОС декабрь\shutter\shutterstock_1424447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9801" y="2390184"/>
            <a:ext cx="1081999" cy="864096"/>
          </a:xfrm>
          <a:prstGeom prst="rect">
            <a:avLst/>
          </a:prstGeom>
          <a:noFill/>
        </p:spPr>
      </p:pic>
      <p:pic>
        <p:nvPicPr>
          <p:cNvPr id="31746" name="Picture 2" descr="http://icons.iconarchive.com/icons/tatice/cristal-intense/256/ok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448" y="4352838"/>
            <a:ext cx="432048" cy="432048"/>
          </a:xfrm>
          <a:prstGeom prst="rect">
            <a:avLst/>
          </a:prstGeom>
          <a:noFill/>
        </p:spPr>
      </p:pic>
      <p:sp>
        <p:nvSpPr>
          <p:cNvPr id="18" name="Rectangle 5"/>
          <p:cNvSpPr>
            <a:spLocks/>
          </p:cNvSpPr>
          <p:nvPr/>
        </p:nvSpPr>
        <p:spPr bwMode="auto">
          <a:xfrm>
            <a:off x="971600" y="4208822"/>
            <a:ext cx="8064896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Автоматическое быстрое внесение информации в ведомость.</a:t>
            </a:r>
          </a:p>
        </p:txBody>
      </p:sp>
      <p:sp>
        <p:nvSpPr>
          <p:cNvPr id="19" name="Rectangle 5"/>
          <p:cNvSpPr>
            <a:spLocks/>
          </p:cNvSpPr>
          <p:nvPr/>
        </p:nvSpPr>
        <p:spPr bwMode="auto">
          <a:xfrm>
            <a:off x="928058" y="5288942"/>
            <a:ext cx="864096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400" dirty="0" smtClean="0"/>
              <a:t> Задействуется мало людей.</a:t>
            </a:r>
          </a:p>
        </p:txBody>
      </p:sp>
      <p:pic>
        <p:nvPicPr>
          <p:cNvPr id="20" name="Picture 2" descr="http://icons.iconarchive.com/icons/tatice/cristal-intense/256/ok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448" y="4856894"/>
            <a:ext cx="432048" cy="432048"/>
          </a:xfrm>
          <a:prstGeom prst="rect">
            <a:avLst/>
          </a:prstGeom>
          <a:noFill/>
        </p:spPr>
      </p:pic>
      <p:pic>
        <p:nvPicPr>
          <p:cNvPr id="22" name="Picture 2" descr="http://icons.iconarchive.com/icons/tatice/cristal-intense/256/ok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6010" y="5360950"/>
            <a:ext cx="432048" cy="432048"/>
          </a:xfrm>
          <a:prstGeom prst="rect">
            <a:avLst/>
          </a:prstGeom>
          <a:noFill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9487" y="1544526"/>
            <a:ext cx="966829" cy="2616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5"/>
          <p:cNvSpPr>
            <a:spLocks/>
          </p:cNvSpPr>
          <p:nvPr/>
        </p:nvSpPr>
        <p:spPr bwMode="auto">
          <a:xfrm>
            <a:off x="484868" y="5741159"/>
            <a:ext cx="88204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Использование решения, сводит проведение инвентаризации к 3 простым шагам.</a:t>
            </a:r>
          </a:p>
        </p:txBody>
      </p:sp>
      <p:sp>
        <p:nvSpPr>
          <p:cNvPr id="25" name="Rectangle 5"/>
          <p:cNvSpPr>
            <a:spLocks/>
          </p:cNvSpPr>
          <p:nvPr/>
        </p:nvSpPr>
        <p:spPr bwMode="auto">
          <a:xfrm>
            <a:off x="957648" y="4727392"/>
            <a:ext cx="8064896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Мобильное устройство вместо пачек бумаг.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11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Для этого Вам понадобится</a:t>
            </a:r>
            <a:endParaRPr lang="ru-RU" sz="3500" b="1" dirty="0"/>
          </a:p>
        </p:txBody>
      </p:sp>
      <p:sp>
        <p:nvSpPr>
          <p:cNvPr id="23" name="Rectangle 5"/>
          <p:cNvSpPr>
            <a:spLocks/>
          </p:cNvSpPr>
          <p:nvPr/>
        </p:nvSpPr>
        <p:spPr bwMode="auto">
          <a:xfrm>
            <a:off x="1301643" y="1844824"/>
            <a:ext cx="295232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b="1" dirty="0" smtClean="0"/>
              <a:t>В подготовке к работе</a:t>
            </a:r>
            <a:endParaRPr lang="ru-RU" sz="2300" dirty="0" smtClean="0"/>
          </a:p>
        </p:txBody>
      </p:sp>
      <p:sp>
        <p:nvSpPr>
          <p:cNvPr id="24" name="Rectangle 5"/>
          <p:cNvSpPr>
            <a:spLocks/>
          </p:cNvSpPr>
          <p:nvPr/>
        </p:nvSpPr>
        <p:spPr bwMode="auto">
          <a:xfrm>
            <a:off x="1330109" y="3933056"/>
            <a:ext cx="280831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b="1" dirty="0" smtClean="0"/>
              <a:t>В процессе работы</a:t>
            </a:r>
            <a:endParaRPr lang="ru-RU" sz="2300" dirty="0" smtClean="0"/>
          </a:p>
        </p:txBody>
      </p:sp>
      <p:pic>
        <p:nvPicPr>
          <p:cNvPr id="29698" name="Picture 2" descr="http://www.pullsun.ru.images.1c-bitrix-cdn.ru/upload/resize_cache/iblock/81a/500_500_17f5c944b3b71591cc9304fac25365de2/zebra_uzlimju_printeris.jpg?1415244481375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6080" y="1484784"/>
            <a:ext cx="1296144" cy="1296144"/>
          </a:xfrm>
          <a:prstGeom prst="rect">
            <a:avLst/>
          </a:prstGeom>
          <a:noFill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8889" y="2996952"/>
            <a:ext cx="833271" cy="225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12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Шаг 1. Первичная маркировка</a:t>
            </a:r>
            <a:endParaRPr lang="ru-RU" sz="3500" b="1" dirty="0"/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3036558642"/>
              </p:ext>
            </p:extLst>
          </p:nvPr>
        </p:nvGraphicFramePr>
        <p:xfrm>
          <a:off x="385957" y="1412776"/>
          <a:ext cx="8506523" cy="3754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9" y="1990207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8" y="3090154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47886" y="4172958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13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5398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Шаг 2. Инвентаризация мобильным устройством</a:t>
            </a:r>
            <a:endParaRPr lang="ru-RU" sz="3500" b="1" dirty="0"/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="" xmlns:p14="http://schemas.microsoft.com/office/powerpoint/2010/main" val="3515440735"/>
              </p:ext>
            </p:extLst>
          </p:nvPr>
        </p:nvGraphicFramePr>
        <p:xfrm>
          <a:off x="385957" y="1412776"/>
          <a:ext cx="8506523" cy="3754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9" y="1990207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8" y="3090154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47886" y="4172958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14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Шаг 3. Получение отчетов</a:t>
            </a:r>
            <a:endParaRPr lang="ru-RU" sz="3500" b="1" dirty="0"/>
          </a:p>
        </p:txBody>
      </p:sp>
      <p:sp>
        <p:nvSpPr>
          <p:cNvPr id="14" name="Текст 4"/>
          <p:cNvSpPr txBox="1">
            <a:spLocks/>
          </p:cNvSpPr>
          <p:nvPr/>
        </p:nvSpPr>
        <p:spPr>
          <a:xfrm>
            <a:off x="-22618" y="2156308"/>
            <a:ext cx="6246610" cy="2880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1600" b="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endParaRPr lang="en-US" sz="1600" b="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="" xmlns:p14="http://schemas.microsoft.com/office/powerpoint/2010/main" val="1561885352"/>
              </p:ext>
            </p:extLst>
          </p:nvPr>
        </p:nvGraphicFramePr>
        <p:xfrm>
          <a:off x="385957" y="1402601"/>
          <a:ext cx="8506523" cy="3754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colorTemperature colorTemp="10942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9" y="1980032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36718" y="3079979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0000" flipH="1">
            <a:off x="7747886" y="4162783"/>
            <a:ext cx="629799" cy="640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3717032"/>
            <a:ext cx="9144000" cy="2448272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15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Просто.</a:t>
            </a:r>
            <a:endParaRPr lang="ru-RU" sz="3500" b="1" dirty="0"/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65539" y="3032759"/>
            <a:ext cx="5574613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sz="2300" b="1" dirty="0" smtClean="0"/>
              <a:t> Маркировать объекты </a:t>
            </a:r>
            <a:r>
              <a:rPr lang="ru-RU" sz="2300" dirty="0" smtClean="0"/>
              <a:t>штрихкодами.</a:t>
            </a:r>
          </a:p>
          <a:p>
            <a:pPr marL="210957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sz="2300" dirty="0" smtClean="0"/>
              <a:t> Вместо пачек листов инвентаризационных ведомостей  мелким шрифтом </a:t>
            </a:r>
            <a:r>
              <a:rPr lang="ru-RU" sz="2300" b="1" dirty="0" smtClean="0"/>
              <a:t>компактный терминал сбора данных. </a:t>
            </a:r>
            <a:r>
              <a:rPr lang="ru-RU" sz="2300" dirty="0" smtClean="0"/>
              <a:t>Исключает ошибки.</a:t>
            </a:r>
          </a:p>
          <a:p>
            <a:pPr marL="210957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sz="2300" b="1" dirty="0" smtClean="0"/>
              <a:t> Экономия </a:t>
            </a:r>
            <a:r>
              <a:rPr lang="ru-RU" sz="2300" dirty="0" smtClean="0"/>
              <a:t>времени</a:t>
            </a:r>
          </a:p>
          <a:p>
            <a:pPr marL="668157" lvl="1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sz="2300" dirty="0" smtClean="0"/>
              <a:t> Вместо переписывания данных вручную используется </a:t>
            </a:r>
            <a:r>
              <a:rPr lang="ru-RU" sz="2300" b="1" dirty="0" smtClean="0"/>
              <a:t>автоматизированный обмен с ПК</a:t>
            </a:r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300" dirty="0" smtClean="0"/>
          </a:p>
        </p:txBody>
      </p:sp>
      <p:pic>
        <p:nvPicPr>
          <p:cNvPr id="20" name="Picture 3" descr="W:\Папки_отделов\ДОА\Внутренние\Мобильное ПО\Вебинар ИОС декабрь\shutter\shutterstock_1424447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005064"/>
            <a:ext cx="1081999" cy="864096"/>
          </a:xfrm>
          <a:prstGeom prst="rect">
            <a:avLst/>
          </a:prstGeom>
          <a:noFill/>
        </p:spPr>
      </p:pic>
      <p:pic>
        <p:nvPicPr>
          <p:cNvPr id="2052" name="Picture 4" descr="http://pro100news.info/wp-content/uploads/log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54866" y="3919104"/>
            <a:ext cx="1080120" cy="1080120"/>
          </a:xfrm>
          <a:prstGeom prst="rect">
            <a:avLst/>
          </a:prstGeom>
          <a:noFill/>
        </p:spPr>
      </p:pic>
      <p:pic>
        <p:nvPicPr>
          <p:cNvPr id="17" name="Picture 2" descr="http://www.pullsun.ru.images.1c-bitrix-cdn.ru/upload/resize_cache/iblock/81a/500_500_17f5c944b3b71591cc9304fac25365de2/zebra_uzlimju_printeris.jpg?14152444813755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8248" y="476672"/>
            <a:ext cx="1296144" cy="1296144"/>
          </a:xfrm>
          <a:prstGeom prst="rect">
            <a:avLst/>
          </a:prstGeom>
          <a:noFill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1988840"/>
            <a:ext cx="576064" cy="15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16</a:t>
            </a:fld>
            <a:endParaRPr lang="ru-RU" sz="1200" dirty="0" smtClean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-1" y="1475492"/>
          <a:ext cx="9144000" cy="3937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5391"/>
                <a:gridCol w="2305879"/>
                <a:gridCol w="2305879"/>
                <a:gridCol w="2146851"/>
              </a:tblGrid>
              <a:tr h="37578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j-lt"/>
                        </a:rPr>
                        <a:t>Всё включено</a:t>
                      </a:r>
                      <a:r>
                        <a:rPr lang="en-US" sz="1400" b="1" baseline="0" dirty="0" smtClean="0">
                          <a:latin typeface="+mj-lt"/>
                        </a:rPr>
                        <a:t> (</a:t>
                      </a:r>
                      <a:r>
                        <a:rPr lang="ru-RU" sz="1400" b="1" baseline="0" dirty="0" smtClean="0">
                          <a:latin typeface="+mj-lt"/>
                        </a:rPr>
                        <a:t>комплект </a:t>
                      </a:r>
                      <a:r>
                        <a:rPr lang="en-US" sz="1400" b="1" baseline="0" dirty="0" smtClean="0">
                          <a:latin typeface="+mj-lt"/>
                        </a:rPr>
                        <a:t>A)</a:t>
                      </a:r>
                      <a:endParaRPr lang="ru-RU" sz="1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latin typeface="+mj-lt"/>
                        </a:rPr>
                        <a:t>+</a:t>
                      </a:r>
                      <a:r>
                        <a:rPr lang="ru-RU" sz="1400" b="1" baseline="0" dirty="0" smtClean="0">
                          <a:latin typeface="+mj-lt"/>
                        </a:rPr>
                        <a:t>ТСД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A)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+mj-lt"/>
                        </a:rPr>
                        <a:t>Всё включено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Б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baseline="0" dirty="0" smtClean="0">
                          <a:latin typeface="+mj-lt"/>
                        </a:rPr>
                        <a:t>ТСД</a:t>
                      </a:r>
                      <a:r>
                        <a:rPr lang="en-US" sz="1400" b="1" dirty="0" smtClean="0">
                          <a:latin typeface="+mj-lt"/>
                        </a:rPr>
                        <a:t> </a:t>
                      </a:r>
                      <a:r>
                        <a:rPr lang="ru-RU" sz="1400" b="1" dirty="0" smtClean="0">
                          <a:latin typeface="+mj-lt"/>
                        </a:rPr>
                        <a:t>№2 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комплект Б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1400" b="1" dirty="0" smtClean="0">
                        <a:latin typeface="+mj-lt"/>
                      </a:endParaRPr>
                    </a:p>
                  </a:txBody>
                  <a:tcPr/>
                </a:tc>
              </a:tr>
              <a:tr h="548049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(27871) ScanPal RUS/1D/БезTouchscreen – 1 </a:t>
                      </a:r>
                      <a:r>
                        <a:rPr lang="ru-RU" sz="1200" dirty="0" smtClean="0">
                          <a:latin typeface="+mj-lt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(27871) ScanPal RUS/1D/БезTouchscreen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(31222) ScanPal RUS/2D/Touchscreen/  USB </a:t>
                      </a:r>
                      <a:r>
                        <a:rPr lang="ru-RU" sz="1200" dirty="0" smtClean="0">
                          <a:latin typeface="+mj-lt"/>
                        </a:rPr>
                        <a:t>для ТСД</a:t>
                      </a: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(31222) ScanPal RUS/2D/Touchscreen/ USB </a:t>
                      </a:r>
                      <a:r>
                        <a:rPr lang="ru-RU" sz="1200" dirty="0" smtClean="0">
                          <a:latin typeface="+mj-lt"/>
                        </a:rPr>
                        <a:t>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4963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(25613) Коммутационный кабель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(25613) Коммутационный кабель для ТСД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6556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(28500) Инструкция для ТСД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5376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(30081) MS-1C-INVENTORY-CHECKING-DRIVER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75784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(23712) Zebra GC420t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+mj-lt"/>
                        </a:rPr>
                        <a:t>(19793) Zebra GK420t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6791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(28971) Этикет-лента 60x30 (1000) полипропилен (40 втулка)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(28971) Этикет-лента 60x30 (1000) полипропилен (40 втулка)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1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  <a:tr h="37578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(19072) Риббон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j-lt"/>
                        </a:rPr>
                        <a:t>(19072) Риббон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шт.</a:t>
                      </a:r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0" y="5523726"/>
          <a:ext cx="9144000" cy="375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5391"/>
                <a:gridCol w="2305879"/>
                <a:gridCol w="2305879"/>
                <a:gridCol w="2146851"/>
              </a:tblGrid>
              <a:tr h="37578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73 410р. Розница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43 635р. Розница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76 630р. Розница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46 199р. Розница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комплекты.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0" y="5866063"/>
            <a:ext cx="8858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3"/>
              </a:rPr>
              <a:t>http://www.atol.ru/buy/price/</a:t>
            </a:r>
            <a:endParaRPr lang="ru-RU" sz="1200" dirty="0" smtClean="0"/>
          </a:p>
          <a:p>
            <a:r>
              <a:rPr lang="ru-RU" sz="800" dirty="0" smtClean="0"/>
              <a:t>Один комплект</a:t>
            </a:r>
            <a:r>
              <a:rPr lang="en-US" sz="800" dirty="0" smtClean="0"/>
              <a:t> </a:t>
            </a:r>
            <a:r>
              <a:rPr lang="ru-RU" sz="800" dirty="0" smtClean="0"/>
              <a:t>включает 10 роликов с этикетками по 1000 шт. этикеток в каждом ролике и необходимое количество </a:t>
            </a:r>
            <a:r>
              <a:rPr lang="ru-RU" sz="800" dirty="0" err="1" smtClean="0"/>
              <a:t>риббонов</a:t>
            </a:r>
            <a:r>
              <a:rPr lang="ru-RU" sz="800" dirty="0" smtClean="0"/>
              <a:t> для печати на этих этикетках.</a:t>
            </a:r>
          </a:p>
          <a:p>
            <a:r>
              <a:rPr lang="ru-RU" sz="800" dirty="0" smtClean="0"/>
              <a:t>Таким образом, одним комплектом (А или В)  можно оклеить 10 000 позиций номенклатуры. Количество этикеток и </a:t>
            </a:r>
            <a:r>
              <a:rPr lang="ru-RU" sz="800" dirty="0" err="1" smtClean="0"/>
              <a:t>риббонов</a:t>
            </a:r>
            <a:r>
              <a:rPr lang="ru-RU" sz="800" dirty="0" smtClean="0"/>
              <a:t> для Вашего количества номенклатуры рассчитают наши специалисты.</a:t>
            </a:r>
            <a:endParaRPr lang="ru-RU" sz="800" dirty="0"/>
          </a:p>
        </p:txBody>
      </p:sp>
      <p:cxnSp>
        <p:nvCxnSpPr>
          <p:cNvPr id="18" name="Прямая со стрелкой 17"/>
          <p:cNvCxnSpPr>
            <a:stCxn id="26" idx="1"/>
          </p:cNvCxnSpPr>
          <p:nvPr/>
        </p:nvCxnSpPr>
        <p:spPr>
          <a:xfrm flipH="1">
            <a:off x="251520" y="1106644"/>
            <a:ext cx="1368152" cy="810188"/>
          </a:xfrm>
          <a:prstGeom prst="straightConnector1">
            <a:avLst/>
          </a:prstGeom>
          <a:ln w="2222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5"/>
          <p:cNvSpPr>
            <a:spLocks/>
          </p:cNvSpPr>
          <p:nvPr/>
        </p:nvSpPr>
        <p:spPr bwMode="auto">
          <a:xfrm>
            <a:off x="1619672" y="800511"/>
            <a:ext cx="24482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Код в прайс-листе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250" y="1772816"/>
            <a:ext cx="263519" cy="6776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037" y="4005064"/>
            <a:ext cx="423739" cy="4320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476" y="4855770"/>
            <a:ext cx="957178" cy="3600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17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Основные вопросы. Виды этикеток</a:t>
            </a:r>
            <a:endParaRPr lang="ru-RU" sz="3500" b="1" dirty="0"/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8" y="1412776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Вы можете выбрать тип этикеток, отвечающий именно Вашим нуждам. Мы рекомендуем использовать этикетки, которые указаны в комплектах – компактные, очень долговечные, легко клеятся.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687" y="2420888"/>
            <a:ext cx="3699150" cy="2404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323528" y="4964975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При необходимости можно использовать </a:t>
            </a:r>
            <a:r>
              <a:rPr lang="ru-RU" dirty="0" err="1" smtClean="0"/>
              <a:t>саморазрушающиеся</a:t>
            </a:r>
            <a:r>
              <a:rPr lang="ru-RU" dirty="0" smtClean="0"/>
              <a:t> этикетки, так же очень надёжны, позволяют указать большее количество информации. Их практически невозможно оторвать с поверхности, на которую они наклеены, и уж точно невозможно сделать это бесследно.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18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-3310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Основные вопросы.  Учёт ОС, малоценки, материалов</a:t>
            </a:r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8" y="1737177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Основные средства сканируются по уникальному штрихкоду, а материалы – по общему штрихкоду для вида материала. При инвентаризации не стоит опасаться лишних считываний – программа сама поймёт что Вы сканируете.</a:t>
            </a:r>
          </a:p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Для основного средства повторное сканирование ничего не изменит – в результате не будет излишков.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69966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Если это материал – программа поймёт, что найдено несколько единиц, это будет отражено в итоговых документах.</a:t>
            </a:r>
          </a:p>
          <a:p>
            <a:pPr algn="just"/>
            <a:r>
              <a:rPr lang="ru-RU" dirty="0" smtClean="0"/>
              <a:t>Для материалов количество можно ввести с клавиатуры.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26" y="2906763"/>
            <a:ext cx="4087686" cy="2095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19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Основные вопросы.  </a:t>
            </a:r>
            <a:r>
              <a:rPr lang="ru-RU" sz="3500" b="1" dirty="0" err="1" smtClean="0"/>
              <a:t>МОЛы</a:t>
            </a:r>
            <a:r>
              <a:rPr lang="ru-RU" sz="3500" b="1" dirty="0" smtClean="0"/>
              <a:t>.</a:t>
            </a:r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8" y="1196752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dirty="0" smtClean="0"/>
              <a:t>Если сотрудник, ответственный за какое-либо имущество, увольняется, то нужно проверить сохранность всего, что за ним числится. Это легко сделать с помощью инвентаризации по материально-ответственным лицам.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69966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Просто укажите подразделение, фамилию сотрудника и начните сканировать. Программа сама загрузит список нужного имущества и составит документы об инвентаризации.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342" y="2204302"/>
            <a:ext cx="5050954" cy="25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5490749" y="2308485"/>
            <a:ext cx="1478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Выбор МОЛа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10800000">
            <a:off x="5364088" y="2477646"/>
            <a:ext cx="126661" cy="6273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995936" y="2996581"/>
            <a:ext cx="2011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Список имущества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4938521" y="3365913"/>
            <a:ext cx="126661" cy="6273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20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-3310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Основные вопросы.  У Вас очень много имущества?</a:t>
            </a:r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8" y="1463659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Решение позволяет проводить инвентаризацию с помощью нескольких мобильных устройств, что существенно ускоряет её проведение.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618885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Результат можно загрузить из нескольких терминалов в один документ 1С, в котором будет общий результат инвентаризации.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274" y="2960391"/>
            <a:ext cx="498538" cy="138482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666" y="2308710"/>
            <a:ext cx="498538" cy="1384829"/>
          </a:xfrm>
          <a:prstGeom prst="rect">
            <a:avLst/>
          </a:prstGeom>
        </p:spPr>
      </p:pic>
      <p:sp>
        <p:nvSpPr>
          <p:cNvPr id="24" name="Стрелка вправо 23"/>
          <p:cNvSpPr/>
          <p:nvPr/>
        </p:nvSpPr>
        <p:spPr>
          <a:xfrm>
            <a:off x="2708788" y="3542482"/>
            <a:ext cx="432048" cy="21400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8585532">
            <a:off x="5667569" y="2876948"/>
            <a:ext cx="432048" cy="21400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724" y="2696654"/>
            <a:ext cx="2057445" cy="205744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32" y="4178108"/>
            <a:ext cx="498538" cy="1384829"/>
          </a:xfrm>
          <a:prstGeom prst="rect">
            <a:avLst/>
          </a:prstGeom>
        </p:spPr>
      </p:pic>
      <p:sp>
        <p:nvSpPr>
          <p:cNvPr id="18" name="Стрелка вправо 17"/>
          <p:cNvSpPr/>
          <p:nvPr/>
        </p:nvSpPr>
        <p:spPr>
          <a:xfrm rot="13225470">
            <a:off x="5646284" y="4543997"/>
            <a:ext cx="432048" cy="21400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21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Основные вопросы. Подразделения</a:t>
            </a:r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8" y="1124744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Деление по подразделениям позволяет провести инвентаризацию именно там, где сейчас необходимо.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69966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Выгружаем сведения об имуществе нужного подразделения на мобильное устройство и идём сканировать.</a:t>
            </a:r>
          </a:p>
          <a:p>
            <a:pPr algn="just"/>
            <a:r>
              <a:rPr lang="ru-RU" dirty="0" smtClean="0"/>
              <a:t>Результат – документ 1С, с недостачей и излишками имущества.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107509"/>
            <a:ext cx="4032448" cy="26896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22</a:t>
            </a:fld>
            <a:endParaRPr lang="ru-RU" sz="1200" dirty="0" smtClean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Инвентаризация основных средств</a:t>
            </a:r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23529" y="1196752"/>
            <a:ext cx="61926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r>
              <a:rPr lang="ru-RU" dirty="0" smtClean="0"/>
              <a:t>Для использования ТСД или смартфона в инвентаризации имущества, предлагается специальная версия клиента </a:t>
            </a:r>
            <a:r>
              <a:rPr lang="ru-RU" dirty="0" smtClean="0">
                <a:hlinkClick r:id="rId3"/>
              </a:rPr>
              <a:t>Mobile SMARTS</a:t>
            </a:r>
            <a:r>
              <a:rPr lang="ru-RU" dirty="0" smtClean="0"/>
              <a:t> и  набор обработок для обмена данными с 1С. 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4797152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Важно понимать, что мы предоставляем вам инструмент для получения необходимой информации. В итоге после проведения маркировки и последующей инвентаризации вы получаете документ (сличительную ведомость, ИНВ1, и т.п.), далее бухгалтерия работает с этими данными.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146808"/>
            <a:ext cx="633670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Основные возможности</a:t>
            </a:r>
            <a:r>
              <a:rPr lang="en-US" sz="1200" b="1" dirty="0" smtClean="0"/>
              <a:t> </a:t>
            </a:r>
            <a:r>
              <a:rPr lang="ru-RU" sz="1200" b="1" dirty="0" smtClean="0"/>
              <a:t>продукта: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Инвентаризация не только ОС, но и малоценки, материалов;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Инвентаризация с привязкой по МОЛам (только для «1С:Предприятие 8»);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Дизайн и печать этикеток – готовые шаблоны этикеток со </a:t>
            </a:r>
            <a:r>
              <a:rPr lang="ru-RU" sz="1200" dirty="0" err="1" smtClean="0"/>
              <a:t>штрихкодом</a:t>
            </a:r>
            <a:r>
              <a:rPr lang="ru-RU" sz="1200" dirty="0" smtClean="0"/>
              <a:t> для печати либо на офисный принтер на А4, либо на специальный этикеточный принтер;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Заведение новых карточек ОС и печать этикеток к ним прямо с терминала сбора данных;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Инвентаризация как с выгрузкой базы данных о наличии для сличения, так и без неё;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Все готовые обработки для стандартных конфигураций;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Поддержка нескольких документов на одном ТСД;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Поддержка больших справочников ОС и номенклатуры (до 500 тыс. при использовании SD-карты);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Закачка документов с нескольких ТСД в один документ 1С;</a:t>
            </a:r>
          </a:p>
          <a:p>
            <a:pPr>
              <a:buFont typeface="Arial" pitchFamily="34" charset="0"/>
              <a:buChar char="•"/>
            </a:pPr>
            <a:r>
              <a:rPr lang="ru-RU" sz="1200" dirty="0" smtClean="0"/>
              <a:t>Выгрузка и отображение на экране ТСД всех данных об основном средстве.</a:t>
            </a:r>
            <a:endParaRPr lang="ru-RU" sz="1200" dirty="0"/>
          </a:p>
        </p:txBody>
      </p:sp>
      <p:grpSp>
        <p:nvGrpSpPr>
          <p:cNvPr id="18" name="Группа 17"/>
          <p:cNvGrpSpPr/>
          <p:nvPr/>
        </p:nvGrpSpPr>
        <p:grpSpPr>
          <a:xfrm rot="16943194">
            <a:off x="7231923" y="3721314"/>
            <a:ext cx="782573" cy="1032867"/>
            <a:chOff x="7231923" y="3721314"/>
            <a:chExt cx="782573" cy="1032867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990717">
              <a:off x="7237315" y="3715922"/>
              <a:ext cx="629799" cy="640583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614088">
              <a:off x="7379305" y="4118990"/>
              <a:ext cx="629799" cy="640583"/>
            </a:xfrm>
            <a:prstGeom prst="rect">
              <a:avLst/>
            </a:prstGeom>
          </p:spPr>
        </p:pic>
      </p:grpSp>
      <p:pic>
        <p:nvPicPr>
          <p:cNvPr id="21" name="Picture 2" descr="http://habrastorage.org/storage2/4ff/aa5/1c9/4ffaa51c9f1f3645f2d49687b9e12b6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598" y="4888052"/>
            <a:ext cx="917212" cy="917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801" y="1052736"/>
            <a:ext cx="1273679" cy="2515516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6948264" y="5805264"/>
            <a:ext cx="15841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hlinkClick r:id="rId3"/>
              </a:rPr>
              <a:t>Список поддерживаемых конфигураций 1С</a:t>
            </a:r>
            <a:endParaRPr lang="ru-RU" sz="1000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075" y="1122526"/>
            <a:ext cx="849284" cy="235912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W:\Папки_отделов\ДОА\Внутренние\Мобильное ПО\Вебинар ИОС декабрь\shutter\shutterstock_22846689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268760"/>
            <a:ext cx="3312368" cy="3312368"/>
          </a:xfrm>
          <a:prstGeom prst="rect">
            <a:avLst/>
          </a:prstGeom>
          <a:noFill/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Скачать софт.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23</a:t>
            </a:fld>
            <a:endParaRPr lang="ru-RU" sz="1200" dirty="0" smtClean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7070" y="1628800"/>
            <a:ext cx="2952328" cy="42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5"/>
          <p:cNvSpPr>
            <a:spLocks/>
          </p:cNvSpPr>
          <p:nvPr/>
        </p:nvSpPr>
        <p:spPr bwMode="auto">
          <a:xfrm>
            <a:off x="367070" y="980728"/>
            <a:ext cx="8526941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r>
              <a:rPr lang="ru-RU" sz="2300" dirty="0" smtClean="0"/>
              <a:t>На сайте АТОЛ.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2966" y="593998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http://www.atol.ru/software/mobile-smarts/ms-1c-inventory-checking-driver/#files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Расширенные знания.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24</a:t>
            </a:fld>
            <a:endParaRPr lang="ru-RU" sz="1200" dirty="0" smtClean="0"/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48928" y="1815232"/>
            <a:ext cx="87950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dirty="0" smtClean="0"/>
              <a:t> От распаковки до работы «по шагам»</a:t>
            </a:r>
          </a:p>
          <a:p>
            <a:pPr marL="210957" indent="-210957">
              <a:spcBef>
                <a:spcPts val="2250"/>
              </a:spcBef>
              <a:buSzPct val="100000"/>
              <a:buFont typeface="Wingdings" pitchFamily="2" charset="2"/>
              <a:buChar char="ü"/>
            </a:pPr>
            <a:r>
              <a:rPr lang="ru-RU" dirty="0" smtClean="0">
                <a:hlinkClick r:id="rId4"/>
              </a:rPr>
              <a:t> Документация</a:t>
            </a:r>
            <a:r>
              <a:rPr lang="en-US" dirty="0" smtClean="0">
                <a:hlinkClick r:id="rId4"/>
              </a:rPr>
              <a:t> </a:t>
            </a:r>
            <a:r>
              <a:rPr lang="ru-RU" dirty="0" smtClean="0">
                <a:hlinkClick r:id="rId4"/>
              </a:rPr>
              <a:t>и брошюра</a:t>
            </a:r>
            <a:endParaRPr lang="ru-RU" dirty="0" smtClean="0"/>
          </a:p>
        </p:txBody>
      </p:sp>
      <p:pic>
        <p:nvPicPr>
          <p:cNvPr id="9218" name="Picture 2" descr="W:\Папки_отделов\ДОА\Внутренние\Мобильное ПО\Вебинар ИОС декабрь\shutter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91469" y="1052736"/>
            <a:ext cx="3452531" cy="2304256"/>
          </a:xfrm>
          <a:prstGeom prst="rect">
            <a:avLst/>
          </a:prstGeom>
          <a:noFill/>
        </p:spPr>
      </p:pic>
      <p:graphicFrame>
        <p:nvGraphicFramePr>
          <p:cNvPr id="18" name="Объект 1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447034" y="1143794"/>
          <a:ext cx="914400" cy="771525"/>
        </p:xfrm>
        <a:graphic>
          <a:graphicData uri="http://schemas.openxmlformats.org/presentationml/2006/ole">
            <p:oleObj spid="_x0000_s67592" name="Презентация" showAsIcon="1" r:id="rId6" imgW="914400" imgH="771480" progId="PowerPoint.Show.12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Расширенные знания. Кстати.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25</a:t>
            </a:fld>
            <a:endParaRPr lang="ru-RU" sz="1200" dirty="0" smtClean="0"/>
          </a:p>
        </p:txBody>
      </p:sp>
      <p:sp>
        <p:nvSpPr>
          <p:cNvPr id="18" name="Rectangle 5"/>
          <p:cNvSpPr>
            <a:spLocks/>
          </p:cNvSpPr>
          <p:nvPr/>
        </p:nvSpPr>
        <p:spPr bwMode="auto">
          <a:xfrm>
            <a:off x="339294" y="1340768"/>
            <a:ext cx="4536504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dirty="0" smtClean="0"/>
              <a:t>Изменять логику и интерфейс приложения под конкретные нужды пользователя можно с помощью Панели управления (Конфигуратора).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192842"/>
            <a:ext cx="3857617" cy="2149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www.rusmontazh.ru/uploads/posts/2014-03/1394540398_logo_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2581" y="2406774"/>
            <a:ext cx="3238500" cy="2428875"/>
          </a:xfrm>
          <a:prstGeom prst="rect">
            <a:avLst/>
          </a:prstGeom>
          <a:noFill/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Уже используют это решение.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26</a:t>
            </a:fld>
            <a:endParaRPr lang="ru-RU" sz="1200" dirty="0" smtClean="0"/>
          </a:p>
        </p:txBody>
      </p:sp>
      <p:pic>
        <p:nvPicPr>
          <p:cNvPr id="53250" name="Picture 2" descr="http://www.koltsovo.ru/attels/aero/logo_r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437" y="4350990"/>
            <a:ext cx="2190750" cy="1095376"/>
          </a:xfrm>
          <a:prstGeom prst="rect">
            <a:avLst/>
          </a:prstGeom>
          <a:noFill/>
        </p:spPr>
      </p:pic>
      <p:pic>
        <p:nvPicPr>
          <p:cNvPr id="53252" name="Picture 4" descr="http://om-saratov.ru/files/pages/14513/1409823333general_pages_04_September_2014_i14513_sberbank_rossii_otkryl_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7077" y="1110630"/>
            <a:ext cx="2307949" cy="1800200"/>
          </a:xfrm>
          <a:prstGeom prst="rect">
            <a:avLst/>
          </a:prstGeom>
          <a:noFill/>
        </p:spPr>
      </p:pic>
      <p:pic>
        <p:nvPicPr>
          <p:cNvPr id="53256" name="Picture 8" descr="http://bscbalt.ru/upload/MainPage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2821" y="4639022"/>
            <a:ext cx="1238250" cy="1238250"/>
          </a:xfrm>
          <a:prstGeom prst="rect">
            <a:avLst/>
          </a:prstGeom>
          <a:noFill/>
        </p:spPr>
      </p:pic>
      <p:pic>
        <p:nvPicPr>
          <p:cNvPr id="53258" name="Picture 10" descr="http://www.nicko.ru/images/pictures/general/partners/_p600/logo_primor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97117" y="3774926"/>
            <a:ext cx="2195363" cy="1080119"/>
          </a:xfrm>
          <a:prstGeom prst="rect">
            <a:avLst/>
          </a:prstGeom>
          <a:noFill/>
        </p:spPr>
      </p:pic>
      <p:pic>
        <p:nvPicPr>
          <p:cNvPr id="53260" name="Picture 12" descr="http://www.sido.ru/images/sido/09.14/nipi/logo_nip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12741" y="1398662"/>
            <a:ext cx="2217301" cy="1197986"/>
          </a:xfrm>
          <a:prstGeom prst="rect">
            <a:avLst/>
          </a:prstGeom>
          <a:noFill/>
        </p:spPr>
      </p:pic>
      <p:pic>
        <p:nvPicPr>
          <p:cNvPr id="53262" name="Picture 14" descr="http://sorera.ru/com/0/381/logo/Fort_Group-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4429" y="1470670"/>
            <a:ext cx="1676400" cy="10572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Попробовать.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27</a:t>
            </a:fld>
            <a:endParaRPr lang="ru-RU" sz="1200" dirty="0" smtClean="0"/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140923" y="1988840"/>
            <a:ext cx="69594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Бесплатно протестировать или приобрести 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cleverence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@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atol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.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3"/>
              </a:rPr>
              <a:t>ru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Candara" pitchFamily="34" charset="0"/>
                <a:hlinkClick r:id="rId4"/>
              </a:rPr>
              <a:t>www.atol.ru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28</a:t>
            </a:fld>
            <a:endParaRPr lang="ru-RU" sz="1200" dirty="0" smtClean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Продакт-менеджер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/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70321B-0846-48F8-ACB4-F04A7933B9C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8464</TotalTime>
  <Words>1428</Words>
  <Application>Microsoft Office PowerPoint</Application>
  <PresentationFormat>Экран (4:3)</PresentationFormat>
  <Paragraphs>243</Paragraphs>
  <Slides>28</Slides>
  <Notes>27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Презентация</vt:lpstr>
      <vt:lpstr>Инвентаризация основных средств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i.vlasov</cp:lastModifiedBy>
  <cp:revision>911</cp:revision>
  <dcterms:created xsi:type="dcterms:W3CDTF">2012-11-30T07:54:42Z</dcterms:created>
  <dcterms:modified xsi:type="dcterms:W3CDTF">2014-12-18T12:29:52Z</dcterms:modified>
</cp:coreProperties>
</file>