
<file path=[Content_Types].xml><?xml version="1.0" encoding="utf-8"?>
<Types xmlns="http://schemas.openxmlformats.org/package/2006/content-types">
  <Override PartName="/customXml/itemProps3.xml" ContentType="application/vnd.openxmlformats-officedocument.customXmlProperties+xml"/>
  <Override PartName="/ppt/slides/slide6.xml" ContentType="application/vnd.openxmlformats-officedocument.presentationml.slide+xml"/>
  <Override PartName="/ppt/notesSlides/notesSlide2.xml" ContentType="application/vnd.openxmlformats-officedocument.presentationml.notesSlide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14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Default Extension="gif" ContentType="image/gif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4"/>
  </p:sldMasterIdLst>
  <p:notesMasterIdLst>
    <p:notesMasterId r:id="rId32"/>
  </p:notesMasterIdLst>
  <p:sldIdLst>
    <p:sldId id="424" r:id="rId5"/>
    <p:sldId id="484" r:id="rId6"/>
    <p:sldId id="504" r:id="rId7"/>
    <p:sldId id="486" r:id="rId8"/>
    <p:sldId id="487" r:id="rId9"/>
    <p:sldId id="488" r:id="rId10"/>
    <p:sldId id="489" r:id="rId11"/>
    <p:sldId id="490" r:id="rId12"/>
    <p:sldId id="491" r:id="rId13"/>
    <p:sldId id="492" r:id="rId14"/>
    <p:sldId id="493" r:id="rId15"/>
    <p:sldId id="496" r:id="rId16"/>
    <p:sldId id="494" r:id="rId17"/>
    <p:sldId id="495" r:id="rId18"/>
    <p:sldId id="498" r:id="rId19"/>
    <p:sldId id="499" r:id="rId20"/>
    <p:sldId id="502" r:id="rId21"/>
    <p:sldId id="501" r:id="rId22"/>
    <p:sldId id="503" r:id="rId23"/>
    <p:sldId id="513" r:id="rId24"/>
    <p:sldId id="508" r:id="rId25"/>
    <p:sldId id="514" r:id="rId26"/>
    <p:sldId id="509" r:id="rId27"/>
    <p:sldId id="515" r:id="rId28"/>
    <p:sldId id="506" r:id="rId29"/>
    <p:sldId id="512" r:id="rId30"/>
    <p:sldId id="346" r:id="rId3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8F8F8"/>
    <a:srgbClr val="ED1B2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068" autoAdjust="0"/>
  </p:normalViewPr>
  <p:slideViewPr>
    <p:cSldViewPr>
      <p:cViewPr>
        <p:scale>
          <a:sx n="75" d="100"/>
          <a:sy n="75" d="100"/>
        </p:scale>
        <p:origin x="-468" y="-5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2508" y="-78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7EB8A4A-54CA-427B-AEC3-8179F77BBB0D}" type="datetimeFigureOut">
              <a:rPr lang="ru-RU" smtClean="0"/>
              <a:pPr/>
              <a:t>13.01.2015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797B23-6224-46F0-9CEE-4803F72086BC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Образ слайда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85000" lnSpcReduction="10000"/>
          </a:bodyPr>
          <a:lstStyle/>
          <a:p>
            <a:pPr>
              <a:defRPr/>
            </a:pPr>
            <a:endParaRPr lang="ru-RU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B4355D6C-5FF8-4774-85D0-0319A8487E34}" type="slidenum">
              <a:rPr lang="ru-RU"/>
              <a:pPr/>
              <a:t>2</a:t>
            </a:fld>
            <a:endParaRPr lang="ru-RU"/>
          </a:p>
        </p:txBody>
      </p:sp>
      <p:sp>
        <p:nvSpPr>
          <p:cNvPr id="532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532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B4355D6C-5FF8-4774-85D0-0319A8487E34}" type="slidenum">
              <a:rPr lang="ru-RU"/>
              <a:pPr/>
              <a:t>4</a:t>
            </a:fld>
            <a:endParaRPr lang="ru-RU"/>
          </a:p>
        </p:txBody>
      </p:sp>
      <p:sp>
        <p:nvSpPr>
          <p:cNvPr id="532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532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B4355D6C-5FF8-4774-85D0-0319A8487E34}" type="slidenum">
              <a:rPr lang="ru-RU"/>
              <a:pPr/>
              <a:t>5</a:t>
            </a:fld>
            <a:endParaRPr lang="ru-RU"/>
          </a:p>
        </p:txBody>
      </p:sp>
      <p:sp>
        <p:nvSpPr>
          <p:cNvPr id="532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532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B4355D6C-5FF8-4774-85D0-0319A8487E34}" type="slidenum">
              <a:rPr lang="ru-RU"/>
              <a:pPr/>
              <a:t>6</a:t>
            </a:fld>
            <a:endParaRPr lang="ru-RU"/>
          </a:p>
        </p:txBody>
      </p:sp>
      <p:sp>
        <p:nvSpPr>
          <p:cNvPr id="532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532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B4355D6C-5FF8-4774-85D0-0319A8487E34}" type="slidenum">
              <a:rPr lang="ru-RU"/>
              <a:pPr/>
              <a:t>7</a:t>
            </a:fld>
            <a:endParaRPr lang="ru-RU"/>
          </a:p>
        </p:txBody>
      </p:sp>
      <p:sp>
        <p:nvSpPr>
          <p:cNvPr id="532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532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B4355D6C-5FF8-4774-85D0-0319A8487E34}" type="slidenum">
              <a:rPr lang="ru-RU"/>
              <a:pPr/>
              <a:t>8</a:t>
            </a:fld>
            <a:endParaRPr lang="ru-RU"/>
          </a:p>
        </p:txBody>
      </p:sp>
      <p:sp>
        <p:nvSpPr>
          <p:cNvPr id="532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532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B4355D6C-5FF8-4774-85D0-0319A8487E34}" type="slidenum">
              <a:rPr lang="ru-RU"/>
              <a:pPr/>
              <a:t>9</a:t>
            </a:fld>
            <a:endParaRPr lang="ru-RU"/>
          </a:p>
        </p:txBody>
      </p:sp>
      <p:sp>
        <p:nvSpPr>
          <p:cNvPr id="532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532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B4355D6C-5FF8-4774-85D0-0319A8487E34}" type="slidenum">
              <a:rPr lang="ru-RU"/>
              <a:pPr/>
              <a:t>10</a:t>
            </a:fld>
            <a:endParaRPr lang="ru-RU"/>
          </a:p>
        </p:txBody>
      </p:sp>
      <p:sp>
        <p:nvSpPr>
          <p:cNvPr id="532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532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B4355D6C-5FF8-4774-85D0-0319A8487E34}" type="slidenum">
              <a:rPr lang="ru-RU"/>
              <a:pPr/>
              <a:t>11</a:t>
            </a:fld>
            <a:endParaRPr lang="ru-RU"/>
          </a:p>
        </p:txBody>
      </p:sp>
      <p:sp>
        <p:nvSpPr>
          <p:cNvPr id="532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532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B4355D6C-5FF8-4774-85D0-0319A8487E34}" type="slidenum">
              <a:rPr lang="ru-RU"/>
              <a:pPr/>
              <a:t>12</a:t>
            </a:fld>
            <a:endParaRPr lang="ru-RU"/>
          </a:p>
        </p:txBody>
      </p:sp>
      <p:sp>
        <p:nvSpPr>
          <p:cNvPr id="532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532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B4355D6C-5FF8-4774-85D0-0319A8487E34}" type="slidenum">
              <a:rPr lang="ru-RU"/>
              <a:pPr/>
              <a:t>13</a:t>
            </a:fld>
            <a:endParaRPr lang="ru-RU"/>
          </a:p>
        </p:txBody>
      </p:sp>
      <p:sp>
        <p:nvSpPr>
          <p:cNvPr id="532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532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B4355D6C-5FF8-4774-85D0-0319A8487E34}" type="slidenum">
              <a:rPr lang="ru-RU"/>
              <a:pPr/>
              <a:t>14</a:t>
            </a:fld>
            <a:endParaRPr lang="ru-RU"/>
          </a:p>
        </p:txBody>
      </p:sp>
      <p:sp>
        <p:nvSpPr>
          <p:cNvPr id="532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532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B4355D6C-5FF8-4774-85D0-0319A8487E34}" type="slidenum">
              <a:rPr lang="ru-RU"/>
              <a:pPr/>
              <a:t>15</a:t>
            </a:fld>
            <a:endParaRPr lang="ru-RU"/>
          </a:p>
        </p:txBody>
      </p:sp>
      <p:sp>
        <p:nvSpPr>
          <p:cNvPr id="532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532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B4355D6C-5FF8-4774-85D0-0319A8487E34}" type="slidenum">
              <a:rPr lang="ru-RU"/>
              <a:pPr/>
              <a:t>16</a:t>
            </a:fld>
            <a:endParaRPr lang="ru-RU"/>
          </a:p>
        </p:txBody>
      </p:sp>
      <p:sp>
        <p:nvSpPr>
          <p:cNvPr id="532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532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B4355D6C-5FF8-4774-85D0-0319A8487E34}" type="slidenum">
              <a:rPr lang="ru-RU"/>
              <a:pPr/>
              <a:t>17</a:t>
            </a:fld>
            <a:endParaRPr lang="ru-RU"/>
          </a:p>
        </p:txBody>
      </p:sp>
      <p:sp>
        <p:nvSpPr>
          <p:cNvPr id="532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532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B4355D6C-5FF8-4774-85D0-0319A8487E34}" type="slidenum">
              <a:rPr lang="ru-RU"/>
              <a:pPr/>
              <a:t>18</a:t>
            </a:fld>
            <a:endParaRPr lang="ru-RU"/>
          </a:p>
        </p:txBody>
      </p:sp>
      <p:sp>
        <p:nvSpPr>
          <p:cNvPr id="532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532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B4355D6C-5FF8-4774-85D0-0319A8487E34}" type="slidenum">
              <a:rPr lang="ru-RU"/>
              <a:pPr/>
              <a:t>19</a:t>
            </a:fld>
            <a:endParaRPr lang="ru-RU"/>
          </a:p>
        </p:txBody>
      </p:sp>
      <p:sp>
        <p:nvSpPr>
          <p:cNvPr id="532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532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B4355D6C-5FF8-4774-85D0-0319A8487E34}" type="slidenum">
              <a:rPr lang="ru-RU"/>
              <a:pPr/>
              <a:t>21</a:t>
            </a:fld>
            <a:endParaRPr lang="ru-RU"/>
          </a:p>
        </p:txBody>
      </p:sp>
      <p:sp>
        <p:nvSpPr>
          <p:cNvPr id="532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532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B4355D6C-5FF8-4774-85D0-0319A8487E34}" type="slidenum">
              <a:rPr lang="ru-RU"/>
              <a:pPr/>
              <a:t>23</a:t>
            </a:fld>
            <a:endParaRPr lang="ru-RU"/>
          </a:p>
        </p:txBody>
      </p:sp>
      <p:sp>
        <p:nvSpPr>
          <p:cNvPr id="532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532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B4355D6C-5FF8-4774-85D0-0319A8487E34}" type="slidenum">
              <a:rPr lang="ru-RU"/>
              <a:pPr/>
              <a:t>25</a:t>
            </a:fld>
            <a:endParaRPr lang="ru-RU"/>
          </a:p>
        </p:txBody>
      </p:sp>
      <p:sp>
        <p:nvSpPr>
          <p:cNvPr id="532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532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endParaRPr 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шаблон1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91680" y="2204864"/>
            <a:ext cx="6408712" cy="864096"/>
          </a:xfrm>
        </p:spPr>
        <p:txBody>
          <a:bodyPr/>
          <a:lstStyle>
            <a:lvl1pPr algn="l">
              <a:defRPr b="1"/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691680" y="4653136"/>
            <a:ext cx="6400800" cy="936104"/>
          </a:xfrm>
        </p:spPr>
        <p:txBody>
          <a:bodyPr>
            <a:normAutofit/>
          </a:bodyPr>
          <a:lstStyle>
            <a:lvl1pPr marL="0" indent="0" algn="l">
              <a:buNone/>
              <a:defRPr sz="24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dirty="0" smtClean="0"/>
              <a:t>Образец подзаголовка</a:t>
            </a:r>
            <a:endParaRPr lang="ru-RU" dirty="0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6012160" y="6381328"/>
            <a:ext cx="2679576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шаблон2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116632"/>
            <a:ext cx="7258000" cy="562074"/>
          </a:xfrm>
        </p:spPr>
        <p:txBody>
          <a:bodyPr>
            <a:normAutofit/>
          </a:bodyPr>
          <a:lstStyle>
            <a:lvl1pPr algn="l">
              <a:defRPr sz="2800" b="0">
                <a:solidFill>
                  <a:srgbClr val="ED1B2F"/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71600" y="1268760"/>
            <a:ext cx="7776864" cy="4525963"/>
          </a:xfrm>
        </p:spPr>
        <p:txBody>
          <a:bodyPr>
            <a:normAutofit/>
          </a:bodyPr>
          <a:lstStyle>
            <a:lvl1pPr marL="0" indent="0">
              <a:spcBef>
                <a:spcPts val="600"/>
              </a:spcBef>
              <a:buNone/>
              <a:defRPr sz="2400" baseline="0"/>
            </a:lvl1pPr>
            <a:lvl2pPr marL="0" indent="360000">
              <a:spcBef>
                <a:spcPts val="600"/>
              </a:spcBef>
              <a:defRPr sz="2000"/>
            </a:lvl2pPr>
            <a:lvl3pPr marL="0" indent="360000">
              <a:spcBef>
                <a:spcPts val="600"/>
              </a:spcBef>
              <a:defRPr sz="2000"/>
            </a:lvl3pPr>
            <a:lvl4pPr marL="0" indent="360000">
              <a:spcBef>
                <a:spcPts val="600"/>
              </a:spcBef>
              <a:defRPr sz="2000"/>
            </a:lvl4pPr>
            <a:lvl5pPr marL="0" indent="360000">
              <a:spcBef>
                <a:spcPts val="600"/>
              </a:spcBef>
              <a:buNone/>
              <a:defRPr sz="2000"/>
            </a:lvl5pPr>
          </a:lstStyle>
          <a:p>
            <a:pPr lvl="0"/>
            <a:r>
              <a:rPr lang="ru-RU" dirty="0" smtClean="0"/>
              <a:t>Образец текста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енумерованный спис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шаблон2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116632"/>
            <a:ext cx="7258000" cy="562074"/>
          </a:xfrm>
        </p:spPr>
        <p:txBody>
          <a:bodyPr>
            <a:normAutofit/>
          </a:bodyPr>
          <a:lstStyle>
            <a:lvl1pPr algn="l">
              <a:defRPr sz="2800" b="0">
                <a:solidFill>
                  <a:srgbClr val="ED1B2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71600" y="1268760"/>
            <a:ext cx="7776864" cy="4525963"/>
          </a:xfrm>
        </p:spPr>
        <p:txBody>
          <a:bodyPr>
            <a:normAutofit/>
          </a:bodyPr>
          <a:lstStyle>
            <a:lvl1pPr marL="0" indent="360000">
              <a:spcBef>
                <a:spcPts val="600"/>
              </a:spcBef>
              <a:defRPr sz="2400"/>
            </a:lvl1pPr>
            <a:lvl2pPr marL="0" indent="360000">
              <a:spcBef>
                <a:spcPts val="600"/>
              </a:spcBef>
              <a:defRPr sz="2400"/>
            </a:lvl2pPr>
            <a:lvl3pPr marL="0" indent="360000">
              <a:spcBef>
                <a:spcPts val="600"/>
              </a:spcBef>
              <a:defRPr sz="2400"/>
            </a:lvl3pPr>
            <a:lvl4pPr marL="0" indent="360000">
              <a:spcBef>
                <a:spcPts val="600"/>
              </a:spcBef>
              <a:defRPr sz="2400"/>
            </a:lvl4pPr>
            <a:lvl5pPr marL="0" indent="360000">
              <a:spcBef>
                <a:spcPts val="600"/>
              </a:spcBef>
              <a:buNone/>
              <a:defRPr sz="2400"/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умерованный спис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шаблон2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116632"/>
            <a:ext cx="7258000" cy="562074"/>
          </a:xfrm>
        </p:spPr>
        <p:txBody>
          <a:bodyPr>
            <a:normAutofit/>
          </a:bodyPr>
          <a:lstStyle>
            <a:lvl1pPr algn="l">
              <a:defRPr sz="2800" b="0">
                <a:solidFill>
                  <a:srgbClr val="ED1B2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71600" y="1268760"/>
            <a:ext cx="7776864" cy="4525963"/>
          </a:xfrm>
        </p:spPr>
        <p:txBody>
          <a:bodyPr>
            <a:normAutofit/>
          </a:bodyPr>
          <a:lstStyle>
            <a:lvl1pPr marL="0" indent="360000">
              <a:spcBef>
                <a:spcPts val="600"/>
              </a:spcBef>
              <a:buFont typeface="+mj-lt"/>
              <a:buAutoNum type="arabicPeriod"/>
              <a:defRPr sz="2400"/>
            </a:lvl1pPr>
            <a:lvl2pPr marL="0" indent="360000">
              <a:spcBef>
                <a:spcPts val="600"/>
              </a:spcBef>
              <a:buFont typeface="+mj-lt"/>
              <a:buAutoNum type="arabicPeriod"/>
              <a:defRPr sz="2400"/>
            </a:lvl2pPr>
            <a:lvl3pPr marL="0" indent="360000">
              <a:spcBef>
                <a:spcPts val="600"/>
              </a:spcBef>
              <a:buFont typeface="+mj-lt"/>
              <a:buAutoNum type="arabicPeriod"/>
              <a:defRPr sz="2400"/>
            </a:lvl3pPr>
            <a:lvl4pPr marL="0" indent="360000">
              <a:spcBef>
                <a:spcPts val="600"/>
              </a:spcBef>
              <a:buFont typeface="+mj-lt"/>
              <a:buAutoNum type="arabicPeriod"/>
              <a:defRPr sz="2400"/>
            </a:lvl4pPr>
            <a:lvl5pPr marL="0" indent="360000">
              <a:spcBef>
                <a:spcPts val="600"/>
              </a:spcBef>
              <a:buFont typeface="+mj-lt"/>
              <a:buAutoNum type="arabicPeriod"/>
              <a:defRPr sz="2400"/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лайд с заголовк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шаблон2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116632"/>
            <a:ext cx="7258000" cy="562074"/>
          </a:xfrm>
        </p:spPr>
        <p:txBody>
          <a:bodyPr>
            <a:normAutofit/>
          </a:bodyPr>
          <a:lstStyle>
            <a:lvl1pPr algn="l">
              <a:defRPr sz="2800" b="0">
                <a:solidFill>
                  <a:srgbClr val="ED1B2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шаблон2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91680" y="2204864"/>
            <a:ext cx="6336704" cy="850106"/>
          </a:xfrm>
        </p:spPr>
        <p:txBody>
          <a:bodyPr>
            <a:normAutofit/>
          </a:bodyPr>
          <a:lstStyle>
            <a:lvl1pPr algn="l">
              <a:defRPr sz="4400" b="1">
                <a:solidFill>
                  <a:schemeClr val="tx1"/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2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9" descr="fon_new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Rectangle 3"/>
          <p:cNvSpPr>
            <a:spLocks noGrp="1" noChangeArrowheads="1"/>
          </p:cNvSpPr>
          <p:nvPr>
            <p:ph type="ctrTitle"/>
          </p:nvPr>
        </p:nvSpPr>
        <p:spPr>
          <a:xfrm>
            <a:off x="2555875" y="2492376"/>
            <a:ext cx="6156325" cy="14700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sz="quarter" idx="10"/>
          </p:nvPr>
        </p:nvSpPr>
        <p:spPr/>
        <p:txBody>
          <a:bodyPr lIns="91435" tIns="45718" rIns="91435" bIns="45718"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АТОЛ. Выбираете Вы!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1"/>
          </p:nvPr>
        </p:nvSpPr>
        <p:spPr/>
        <p:txBody>
          <a:bodyPr lIns="91435" tIns="45718" rIns="91435" bIns="45718"/>
          <a:lstStyle>
            <a:lvl1pPr>
              <a:defRPr/>
            </a:lvl1pPr>
          </a:lstStyle>
          <a:p>
            <a:pPr>
              <a:defRPr/>
            </a:pPr>
            <a:fld id="{BF49ACB3-7ED7-4C45-BE75-CA866C00C9B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4" r:id="rId2"/>
    <p:sldLayoutId id="2147483650" r:id="rId3"/>
    <p:sldLayoutId id="2147483661" r:id="rId4"/>
    <p:sldLayoutId id="2147483662" r:id="rId5"/>
    <p:sldLayoutId id="2147483663" r:id="rId6"/>
    <p:sldLayoutId id="2147483665" r:id="rId7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i.vlasov@atol.ru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gif"/><Relationship Id="rId4" Type="http://schemas.openxmlformats.org/officeDocument/2006/relationships/image" Target="../media/image18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tol.ru/buy/price/" TargetMode="External"/><Relationship Id="rId7" Type="http://schemas.openxmlformats.org/officeDocument/2006/relationships/hyperlink" Target="http://www.atol.ru/software/mobile-smarts/ms-1c-wifi-driver-pro/" TargetMode="Externa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atol.ru/software/mobile-smarts/ms-1c-wifi-driver/" TargetMode="External"/><Relationship Id="rId5" Type="http://schemas.openxmlformats.org/officeDocument/2006/relationships/hyperlink" Target="http://www.atol.ru/software/mobile-smarts/ms-1c-driver/" TargetMode="External"/><Relationship Id="rId4" Type="http://schemas.openxmlformats.org/officeDocument/2006/relationships/image" Target="../media/image27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tol.ru/products/barcode/printer/" TargetMode="Externa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atol.ru/software/mobile-smarts/" TargetMode="External"/><Relationship Id="rId4" Type="http://schemas.openxmlformats.org/officeDocument/2006/relationships/hyperlink" Target="http://www.atol.ru/products/barcode/terminal/" TargetMode="Externa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hyperlink" Target="mailto:i.vlasov@atol.ru" TargetMode="Externa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hyperlink" Target="mailto:i.vlasov@atol.ru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390585" y="2060848"/>
            <a:ext cx="6408712" cy="864096"/>
          </a:xfrm>
        </p:spPr>
        <p:txBody>
          <a:bodyPr lIns="88896" tIns="50798" rIns="88896" bIns="50798">
            <a:normAutofit/>
          </a:bodyPr>
          <a:lstStyle/>
          <a:p>
            <a:pPr algn="ctr" defTabSz="914145"/>
            <a:r>
              <a:rPr lang="ru-RU" sz="3900" dirty="0" smtClean="0">
                <a:sym typeface="Helvetica" charset="0"/>
              </a:rPr>
              <a:t>Переоценка</a:t>
            </a:r>
            <a:endParaRPr lang="ru-RU" b="1" dirty="0" smtClean="0"/>
          </a:p>
        </p:txBody>
      </p:sp>
      <p:sp>
        <p:nvSpPr>
          <p:cNvPr id="4" name="Подзаголовок 2"/>
          <p:cNvSpPr txBox="1">
            <a:spLocks/>
          </p:cNvSpPr>
          <p:nvPr/>
        </p:nvSpPr>
        <p:spPr>
          <a:xfrm>
            <a:off x="441474" y="4185542"/>
            <a:ext cx="4490566" cy="1043658"/>
          </a:xfrm>
          <a:prstGeom prst="rect">
            <a:avLst/>
          </a:prstGeom>
        </p:spPr>
        <p:txBody>
          <a:bodyPr lIns="64291" tIns="32146" rIns="64291" bIns="32146"/>
          <a:lstStyle/>
          <a:p>
            <a:pPr marL="609430" indent="-609430" defTabSz="642915" eaLnBrk="0">
              <a:lnSpc>
                <a:spcPct val="110000"/>
              </a:lnSpc>
              <a:spcBef>
                <a:spcPct val="20000"/>
              </a:spcBef>
              <a:buClr>
                <a:srgbClr val="023F88"/>
              </a:buClr>
              <a:defRPr/>
            </a:pPr>
            <a:r>
              <a:rPr lang="ru-RU" sz="2300" kern="0" dirty="0"/>
              <a:t>Власов Игорь</a:t>
            </a:r>
          </a:p>
          <a:p>
            <a:pPr marL="609430" indent="-609430" defTabSz="642915" eaLnBrk="0">
              <a:lnSpc>
                <a:spcPct val="110000"/>
              </a:lnSpc>
              <a:spcBef>
                <a:spcPct val="20000"/>
              </a:spcBef>
              <a:buClr>
                <a:srgbClr val="023F88"/>
              </a:buClr>
              <a:defRPr/>
            </a:pPr>
            <a:r>
              <a:rPr lang="ru-RU" sz="2300" kern="0" dirty="0"/>
              <a:t>Продакт-менеджер </a:t>
            </a:r>
          </a:p>
          <a:p>
            <a:pPr marL="609430" indent="-609430" defTabSz="642915" eaLnBrk="0">
              <a:lnSpc>
                <a:spcPct val="110000"/>
              </a:lnSpc>
              <a:spcBef>
                <a:spcPct val="20000"/>
              </a:spcBef>
              <a:buClr>
                <a:srgbClr val="023F88"/>
              </a:buClr>
              <a:defRPr/>
            </a:pPr>
            <a:r>
              <a:rPr lang="ru-RU" sz="2300" kern="0" dirty="0"/>
              <a:t>По программному обеспечению</a:t>
            </a:r>
          </a:p>
          <a:p>
            <a:pPr marL="609430" indent="-609430" defTabSz="642915" eaLnBrk="0">
              <a:lnSpc>
                <a:spcPct val="110000"/>
              </a:lnSpc>
              <a:spcBef>
                <a:spcPct val="20000"/>
              </a:spcBef>
              <a:buClr>
                <a:srgbClr val="023F88"/>
              </a:buClr>
              <a:defRPr/>
            </a:pPr>
            <a:r>
              <a:rPr lang="en-US" sz="2300" kern="0" dirty="0">
                <a:hlinkClick r:id="rId3"/>
              </a:rPr>
              <a:t>i.vlasov@atol.ru</a:t>
            </a:r>
            <a:endParaRPr lang="ru-RU" sz="2300" kern="0" dirty="0"/>
          </a:p>
          <a:p>
            <a:pPr marL="609430" indent="-609430" defTabSz="642915" eaLnBrk="0">
              <a:lnSpc>
                <a:spcPct val="110000"/>
              </a:lnSpc>
              <a:spcBef>
                <a:spcPct val="20000"/>
              </a:spcBef>
              <a:buClr>
                <a:srgbClr val="023F88"/>
              </a:buClr>
              <a:buFontTx/>
              <a:buAutoNum type="arabicPeriod"/>
              <a:defRPr/>
            </a:pPr>
            <a:endParaRPr lang="ru-RU" sz="2300" kern="0" dirty="0"/>
          </a:p>
        </p:txBody>
      </p:sp>
      <p:sp>
        <p:nvSpPr>
          <p:cNvPr id="5" name="Нижний колонтитул 5"/>
          <p:cNvSpPr>
            <a:spLocks noGrp="1"/>
          </p:cNvSpPr>
          <p:nvPr/>
        </p:nvSpPr>
        <p:spPr>
          <a:xfrm>
            <a:off x="7236296" y="6448251"/>
            <a:ext cx="20315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ctr" defTabSz="914400" rtl="0" eaLnBrk="1" latinLnBrk="0" hangingPunct="1">
              <a:defRPr sz="1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 smtClean="0"/>
              <a:t>Думай по-новому!</a:t>
            </a:r>
            <a:endParaRPr lang="ru-RU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72420" name="Rectangle 4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r>
                <a:rPr lang="ru-RU" sz="1000" dirty="0">
                  <a:solidFill>
                    <a:srgbClr val="002060"/>
                  </a:solidFill>
                </a:rPr>
                <a:t> </a:t>
              </a:r>
            </a:p>
          </p:txBody>
        </p:sp>
        <p:sp>
          <p:nvSpPr>
            <p:cNvPr id="572421" name="Rectangle 5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solidFill>
                  <a:srgbClr val="002060"/>
                </a:solidFill>
                <a:latin typeface="+mn-lt"/>
              </a:endParaRPr>
            </a:p>
          </p:txBody>
        </p:sp>
      </p:grpSp>
      <p:grpSp>
        <p:nvGrpSpPr>
          <p:cNvPr id="3" name="Group 6"/>
          <p:cNvGrpSpPr>
            <a:grpSpLocks/>
          </p:cNvGrpSpPr>
          <p:nvPr/>
        </p:nvGrpSpPr>
        <p:grpSpPr bwMode="auto">
          <a:xfrm>
            <a:off x="2057177" y="399603"/>
            <a:ext cx="7086823" cy="228824"/>
            <a:chOff x="1296" y="192"/>
            <a:chExt cx="4464" cy="144"/>
          </a:xfrm>
        </p:grpSpPr>
        <p:sp>
          <p:nvSpPr>
            <p:cNvPr id="572423" name="Rectangle 7"/>
            <p:cNvSpPr>
              <a:spLocks noChangeArrowheads="1"/>
            </p:cNvSpPr>
            <p:nvPr/>
          </p:nvSpPr>
          <p:spPr bwMode="auto">
            <a:xfrm>
              <a:off x="5376" y="192"/>
              <a:ext cx="384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solidFill>
                  <a:srgbClr val="002060"/>
                </a:solidFill>
                <a:latin typeface="+mn-lt"/>
              </a:endParaRPr>
            </a:p>
          </p:txBody>
        </p:sp>
        <p:sp>
          <p:nvSpPr>
            <p:cNvPr id="572424" name="Rectangle 8"/>
            <p:cNvSpPr>
              <a:spLocks noChangeArrowheads="1"/>
            </p:cNvSpPr>
            <p:nvPr/>
          </p:nvSpPr>
          <p:spPr bwMode="auto">
            <a:xfrm>
              <a:off x="1296" y="192"/>
              <a:ext cx="4377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r>
                <a:rPr lang="en-US" sz="2000" dirty="0">
                  <a:solidFill>
                    <a:srgbClr val="002060"/>
                  </a:solidFill>
                </a:rPr>
                <a:t> </a:t>
              </a:r>
              <a:endParaRPr lang="ru-RU" sz="2000" dirty="0">
                <a:solidFill>
                  <a:srgbClr val="002060"/>
                </a:solidFill>
              </a:endParaRPr>
            </a:p>
          </p:txBody>
        </p:sp>
      </p:grpSp>
      <p:grpSp>
        <p:nvGrpSpPr>
          <p:cNvPr id="4" name="Group 13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72430" name="Rectangle 14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endParaRPr lang="ru-RU" sz="1000" dirty="0">
                <a:solidFill>
                  <a:srgbClr val="002060"/>
                </a:solidFill>
              </a:endParaRPr>
            </a:p>
          </p:txBody>
        </p:sp>
        <p:sp>
          <p:nvSpPr>
            <p:cNvPr id="572431" name="Rectangle 15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solidFill>
                  <a:srgbClr val="002060"/>
                </a:solidFill>
                <a:latin typeface="+mn-lt"/>
              </a:endParaRPr>
            </a:p>
          </p:txBody>
        </p:sp>
      </p:grpSp>
      <p:sp>
        <p:nvSpPr>
          <p:cNvPr id="26" name="Rectangle 12"/>
          <p:cNvSpPr>
            <a:spLocks noChangeArrowheads="1"/>
          </p:cNvSpPr>
          <p:nvPr/>
        </p:nvSpPr>
        <p:spPr bwMode="auto">
          <a:xfrm>
            <a:off x="267346" y="188640"/>
            <a:ext cx="8863954" cy="631578"/>
          </a:xfrm>
          <a:prstGeom prst="rect">
            <a:avLst/>
          </a:prstGeom>
          <a:noFill/>
          <a:ln w="1270" cap="rnd">
            <a:noFill/>
            <a:prstDash val="sysDot"/>
            <a:miter lim="800000"/>
            <a:headEnd/>
            <a:tailEnd/>
          </a:ln>
        </p:spPr>
        <p:txBody>
          <a:bodyPr wrap="square" lIns="92070" tIns="46035" rIns="92070" bIns="46035" anchor="ctr">
            <a:spAutoFit/>
          </a:bodyPr>
          <a:lstStyle/>
          <a:p>
            <a:r>
              <a:rPr lang="ru-RU" sz="3500" b="1" dirty="0" smtClean="0"/>
              <a:t>Переоценка. Введение.</a:t>
            </a:r>
          </a:p>
        </p:txBody>
      </p:sp>
      <p:sp>
        <p:nvSpPr>
          <p:cNvPr id="18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  <a:prstGeom prst="rect">
            <a:avLst/>
          </a:prstGeom>
          <a:noFill/>
        </p:spPr>
        <p:txBody>
          <a:bodyPr lIns="64291" tIns="32146" rIns="64291" bIns="32146"/>
          <a:lstStyle/>
          <a:p>
            <a:fld id="{89AD115C-5E91-41A9-A1BE-34D0B3A57989}" type="slidenum">
              <a:rPr lang="ru-RU" sz="1200" smtClean="0"/>
              <a:pPr/>
              <a:t>2</a:t>
            </a:fld>
            <a:r>
              <a:rPr lang="ru-RU" sz="1200" dirty="0" smtClean="0"/>
              <a:t>/</a:t>
            </a:r>
            <a:r>
              <a:rPr lang="en-US" dirty="0" smtClean="0"/>
              <a:t>52</a:t>
            </a:r>
            <a:endParaRPr lang="ru-RU" sz="1200" dirty="0" smtClean="0"/>
          </a:p>
        </p:txBody>
      </p:sp>
      <p:sp>
        <p:nvSpPr>
          <p:cNvPr id="17" name="Text Box 12"/>
          <p:cNvSpPr txBox="1">
            <a:spLocks noChangeArrowheads="1"/>
          </p:cNvSpPr>
          <p:nvPr/>
        </p:nvSpPr>
        <p:spPr bwMode="auto">
          <a:xfrm>
            <a:off x="323528" y="908720"/>
            <a:ext cx="8568952" cy="15081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1435" tIns="45718" rIns="91435" bIns="45718">
            <a:spAutoFit/>
          </a:bodyPr>
          <a:lstStyle/>
          <a:p>
            <a:pPr>
              <a:buClr>
                <a:schemeClr val="accent2"/>
              </a:buClr>
              <a:buSzPct val="170000"/>
              <a:buFont typeface="Wingdings" pitchFamily="2" charset="2"/>
              <a:buNone/>
              <a:defRPr/>
            </a:pPr>
            <a:r>
              <a:rPr lang="ru-RU" sz="2300" dirty="0" smtClean="0"/>
              <a:t>Переменчивость рынка вынуждает поддерживать порядок на витринах.</a:t>
            </a:r>
          </a:p>
          <a:p>
            <a:pPr>
              <a:buClr>
                <a:schemeClr val="accent2"/>
              </a:buClr>
              <a:buSzPct val="170000"/>
              <a:buFont typeface="Wingdings" pitchFamily="2" charset="2"/>
              <a:buNone/>
              <a:defRPr/>
            </a:pPr>
            <a:endParaRPr lang="ru-RU" sz="2300" dirty="0" smtClean="0"/>
          </a:p>
          <a:p>
            <a:pPr>
              <a:buClr>
                <a:schemeClr val="accent2"/>
              </a:buClr>
              <a:buSzPct val="170000"/>
              <a:buFont typeface="Wingdings" pitchFamily="2" charset="2"/>
              <a:buNone/>
              <a:defRPr/>
            </a:pPr>
            <a:r>
              <a:rPr lang="ru-RU" sz="2300" dirty="0" smtClean="0"/>
              <a:t>Есть несколько способов «освежить» ценники. </a:t>
            </a:r>
            <a:endParaRPr lang="ru-RU" sz="2300" dirty="0"/>
          </a:p>
        </p:txBody>
      </p:sp>
      <p:pic>
        <p:nvPicPr>
          <p:cNvPr id="21" name="Рисунок 20" descr="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126084" y="2840235"/>
            <a:ext cx="3017956" cy="3168353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"/>
          <p:cNvSpPr txBox="1">
            <a:spLocks noChangeArrowheads="1"/>
          </p:cNvSpPr>
          <p:nvPr/>
        </p:nvSpPr>
        <p:spPr>
          <a:xfrm>
            <a:off x="1403648" y="1628800"/>
            <a:ext cx="6408712" cy="864096"/>
          </a:xfrm>
          <a:prstGeom prst="rect">
            <a:avLst/>
          </a:prstGeom>
        </p:spPr>
        <p:txBody>
          <a:bodyPr vert="horz" lIns="88896" tIns="50798" rIns="88896" bIns="50798" rtlCol="0" anchor="ctr">
            <a:normAutofit/>
          </a:bodyPr>
          <a:lstStyle/>
          <a:p>
            <a:pPr marL="0" marR="0" lvl="0" indent="0" algn="ctr" defTabSz="914145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500" b="1" noProof="0" dirty="0" smtClean="0">
                <a:ea typeface="+mj-ea"/>
                <a:cs typeface="+mj-cs"/>
                <a:sym typeface="Helvetica" charset="0"/>
              </a:rPr>
              <a:t>Способы переоценки</a:t>
            </a:r>
            <a:endParaRPr kumimoji="0" lang="ru-RU" sz="35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j-ea"/>
              <a:cs typeface="+mj-cs"/>
            </a:endParaRPr>
          </a:p>
        </p:txBody>
      </p:sp>
      <p:sp>
        <p:nvSpPr>
          <p:cNvPr id="11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  <a:prstGeom prst="rect">
            <a:avLst/>
          </a:prstGeom>
          <a:noFill/>
        </p:spPr>
        <p:txBody>
          <a:bodyPr lIns="64291" tIns="32146" rIns="64291" bIns="32146"/>
          <a:lstStyle/>
          <a:p>
            <a:fld id="{89AD115C-5E91-41A9-A1BE-34D0B3A57989}" type="slidenum">
              <a:rPr lang="ru-RU" sz="1200" smtClean="0"/>
              <a:pPr/>
              <a:t>3</a:t>
            </a:fld>
            <a:endParaRPr lang="ru-RU" sz="1200" dirty="0" smtClean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72420" name="Rectangle 4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r>
                <a:rPr lang="ru-RU" sz="1000" dirty="0">
                  <a:solidFill>
                    <a:srgbClr val="002060"/>
                  </a:solidFill>
                </a:rPr>
                <a:t> </a:t>
              </a:r>
            </a:p>
          </p:txBody>
        </p:sp>
        <p:sp>
          <p:nvSpPr>
            <p:cNvPr id="572421" name="Rectangle 5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solidFill>
                  <a:srgbClr val="002060"/>
                </a:solidFill>
                <a:latin typeface="+mn-lt"/>
              </a:endParaRPr>
            </a:p>
          </p:txBody>
        </p:sp>
      </p:grpSp>
      <p:grpSp>
        <p:nvGrpSpPr>
          <p:cNvPr id="3" name="Group 6"/>
          <p:cNvGrpSpPr>
            <a:grpSpLocks/>
          </p:cNvGrpSpPr>
          <p:nvPr/>
        </p:nvGrpSpPr>
        <p:grpSpPr bwMode="auto">
          <a:xfrm>
            <a:off x="2057177" y="399603"/>
            <a:ext cx="7086823" cy="228824"/>
            <a:chOff x="1296" y="192"/>
            <a:chExt cx="4464" cy="144"/>
          </a:xfrm>
        </p:grpSpPr>
        <p:sp>
          <p:nvSpPr>
            <p:cNvPr id="572423" name="Rectangle 7"/>
            <p:cNvSpPr>
              <a:spLocks noChangeArrowheads="1"/>
            </p:cNvSpPr>
            <p:nvPr/>
          </p:nvSpPr>
          <p:spPr bwMode="auto">
            <a:xfrm>
              <a:off x="5376" y="192"/>
              <a:ext cx="384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solidFill>
                  <a:srgbClr val="002060"/>
                </a:solidFill>
                <a:latin typeface="+mn-lt"/>
              </a:endParaRPr>
            </a:p>
          </p:txBody>
        </p:sp>
        <p:sp>
          <p:nvSpPr>
            <p:cNvPr id="572424" name="Rectangle 8"/>
            <p:cNvSpPr>
              <a:spLocks noChangeArrowheads="1"/>
            </p:cNvSpPr>
            <p:nvPr/>
          </p:nvSpPr>
          <p:spPr bwMode="auto">
            <a:xfrm>
              <a:off x="1296" y="192"/>
              <a:ext cx="4377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r>
                <a:rPr lang="en-US" sz="2000" dirty="0">
                  <a:solidFill>
                    <a:srgbClr val="002060"/>
                  </a:solidFill>
                </a:rPr>
                <a:t> </a:t>
              </a:r>
              <a:endParaRPr lang="ru-RU" sz="2000" dirty="0">
                <a:solidFill>
                  <a:srgbClr val="002060"/>
                </a:solidFill>
              </a:endParaRPr>
            </a:p>
          </p:txBody>
        </p:sp>
      </p:grpSp>
      <p:grpSp>
        <p:nvGrpSpPr>
          <p:cNvPr id="4" name="Group 13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72430" name="Rectangle 14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endParaRPr lang="ru-RU" sz="1000" dirty="0">
                <a:solidFill>
                  <a:srgbClr val="002060"/>
                </a:solidFill>
              </a:endParaRPr>
            </a:p>
          </p:txBody>
        </p:sp>
        <p:sp>
          <p:nvSpPr>
            <p:cNvPr id="572431" name="Rectangle 15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solidFill>
                  <a:srgbClr val="002060"/>
                </a:solidFill>
                <a:latin typeface="+mn-lt"/>
              </a:endParaRPr>
            </a:p>
          </p:txBody>
        </p:sp>
      </p:grpSp>
      <p:sp>
        <p:nvSpPr>
          <p:cNvPr id="26" name="Rectangle 12"/>
          <p:cNvSpPr>
            <a:spLocks noChangeArrowheads="1"/>
          </p:cNvSpPr>
          <p:nvPr/>
        </p:nvSpPr>
        <p:spPr bwMode="auto">
          <a:xfrm>
            <a:off x="267346" y="188640"/>
            <a:ext cx="8863954" cy="631578"/>
          </a:xfrm>
          <a:prstGeom prst="rect">
            <a:avLst/>
          </a:prstGeom>
          <a:noFill/>
          <a:ln w="1270" cap="rnd">
            <a:noFill/>
            <a:prstDash val="sysDot"/>
            <a:miter lim="800000"/>
            <a:headEnd/>
            <a:tailEnd/>
          </a:ln>
        </p:spPr>
        <p:txBody>
          <a:bodyPr wrap="square" lIns="92070" tIns="46035" rIns="92070" bIns="46035" anchor="ctr">
            <a:spAutoFit/>
          </a:bodyPr>
          <a:lstStyle/>
          <a:p>
            <a:r>
              <a:rPr lang="ru-RU" sz="3500" b="1" dirty="0" smtClean="0"/>
              <a:t>Способ 1. Переоценка по заданию –</a:t>
            </a:r>
          </a:p>
        </p:txBody>
      </p:sp>
      <p:sp>
        <p:nvSpPr>
          <p:cNvPr id="18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  <a:prstGeom prst="rect">
            <a:avLst/>
          </a:prstGeom>
          <a:noFill/>
        </p:spPr>
        <p:txBody>
          <a:bodyPr lIns="64291" tIns="32146" rIns="64291" bIns="32146"/>
          <a:lstStyle/>
          <a:p>
            <a:fld id="{89AD115C-5E91-41A9-A1BE-34D0B3A57989}" type="slidenum">
              <a:rPr lang="ru-RU" sz="1200" smtClean="0"/>
              <a:pPr/>
              <a:t>4</a:t>
            </a:fld>
            <a:r>
              <a:rPr lang="ru-RU" sz="1200" dirty="0" smtClean="0"/>
              <a:t>/</a:t>
            </a:r>
            <a:r>
              <a:rPr lang="en-US" dirty="0" smtClean="0"/>
              <a:t>52</a:t>
            </a:r>
            <a:endParaRPr lang="ru-RU" sz="1200" dirty="0" smtClean="0"/>
          </a:p>
        </p:txBody>
      </p:sp>
      <p:sp>
        <p:nvSpPr>
          <p:cNvPr id="17" name="Text Box 12"/>
          <p:cNvSpPr txBox="1">
            <a:spLocks noChangeArrowheads="1"/>
          </p:cNvSpPr>
          <p:nvPr/>
        </p:nvSpPr>
        <p:spPr bwMode="auto">
          <a:xfrm>
            <a:off x="323528" y="1095096"/>
            <a:ext cx="3960440" cy="3985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1435" tIns="45718" rIns="91435" bIns="45718">
            <a:spAutoFit/>
          </a:bodyPr>
          <a:lstStyle/>
          <a:p>
            <a:pPr algn="just">
              <a:buClr>
                <a:schemeClr val="accent2"/>
              </a:buClr>
              <a:buSzPct val="170000"/>
              <a:buFont typeface="Wingdings" pitchFamily="2" charset="2"/>
              <a:buNone/>
              <a:defRPr/>
            </a:pPr>
            <a:r>
              <a:rPr lang="ru-RU" sz="2300" dirty="0" smtClean="0"/>
              <a:t>это печать новых ценников к товарам, для которых цена была назначена в 1С.</a:t>
            </a:r>
          </a:p>
          <a:p>
            <a:pPr algn="just">
              <a:buClr>
                <a:schemeClr val="accent2"/>
              </a:buClr>
              <a:buSzPct val="170000"/>
              <a:buFont typeface="Wingdings" pitchFamily="2" charset="2"/>
              <a:buNone/>
              <a:defRPr/>
            </a:pPr>
            <a:endParaRPr lang="ru-RU" sz="2300" dirty="0" smtClean="0"/>
          </a:p>
          <a:p>
            <a:pPr marL="457200" indent="-457200" algn="just">
              <a:buClr>
                <a:schemeClr val="accent2"/>
              </a:buClr>
              <a:buSzPct val="170000"/>
              <a:buFont typeface="Wingdings" pitchFamily="2" charset="2"/>
              <a:buAutoNum type="arabicPeriod"/>
              <a:defRPr/>
            </a:pPr>
            <a:r>
              <a:rPr lang="ru-RU" sz="2300" dirty="0" smtClean="0"/>
              <a:t>Выгружаем из 1С документ переоценки в терминал сбора данных.</a:t>
            </a:r>
          </a:p>
          <a:p>
            <a:pPr marL="457200" indent="-457200" algn="just">
              <a:buClr>
                <a:schemeClr val="accent2"/>
              </a:buClr>
              <a:buSzPct val="170000"/>
              <a:buFont typeface="Wingdings" pitchFamily="2" charset="2"/>
              <a:buAutoNum type="arabicPeriod"/>
              <a:defRPr/>
            </a:pPr>
            <a:r>
              <a:rPr lang="ru-RU" sz="2300" dirty="0" smtClean="0"/>
              <a:t>На экране отображается список товаров с новыми ценами. Вот они – новые цены.</a:t>
            </a:r>
            <a:endParaRPr lang="ru-RU" sz="23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36096" y="1124744"/>
            <a:ext cx="3020754" cy="4062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5" name="Прямая со стрелкой 14"/>
          <p:cNvCxnSpPr/>
          <p:nvPr/>
        </p:nvCxnSpPr>
        <p:spPr>
          <a:xfrm flipV="1">
            <a:off x="1691680" y="3068960"/>
            <a:ext cx="6120680" cy="1800200"/>
          </a:xfrm>
          <a:prstGeom prst="straightConnector1">
            <a:avLst/>
          </a:prstGeom>
          <a:ln w="2857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72420" name="Rectangle 4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r>
                <a:rPr lang="ru-RU" sz="1000" dirty="0">
                  <a:solidFill>
                    <a:srgbClr val="002060"/>
                  </a:solidFill>
                </a:rPr>
                <a:t> </a:t>
              </a:r>
            </a:p>
          </p:txBody>
        </p:sp>
        <p:sp>
          <p:nvSpPr>
            <p:cNvPr id="572421" name="Rectangle 5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solidFill>
                  <a:srgbClr val="002060"/>
                </a:solidFill>
                <a:latin typeface="+mn-lt"/>
              </a:endParaRPr>
            </a:p>
          </p:txBody>
        </p:sp>
      </p:grpSp>
      <p:grpSp>
        <p:nvGrpSpPr>
          <p:cNvPr id="3" name="Group 6"/>
          <p:cNvGrpSpPr>
            <a:grpSpLocks/>
          </p:cNvGrpSpPr>
          <p:nvPr/>
        </p:nvGrpSpPr>
        <p:grpSpPr bwMode="auto">
          <a:xfrm>
            <a:off x="2057177" y="399603"/>
            <a:ext cx="7086823" cy="228824"/>
            <a:chOff x="1296" y="192"/>
            <a:chExt cx="4464" cy="144"/>
          </a:xfrm>
        </p:grpSpPr>
        <p:sp>
          <p:nvSpPr>
            <p:cNvPr id="572423" name="Rectangle 7"/>
            <p:cNvSpPr>
              <a:spLocks noChangeArrowheads="1"/>
            </p:cNvSpPr>
            <p:nvPr/>
          </p:nvSpPr>
          <p:spPr bwMode="auto">
            <a:xfrm>
              <a:off x="5376" y="192"/>
              <a:ext cx="384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solidFill>
                  <a:srgbClr val="002060"/>
                </a:solidFill>
                <a:latin typeface="+mn-lt"/>
              </a:endParaRPr>
            </a:p>
          </p:txBody>
        </p:sp>
        <p:sp>
          <p:nvSpPr>
            <p:cNvPr id="572424" name="Rectangle 8"/>
            <p:cNvSpPr>
              <a:spLocks noChangeArrowheads="1"/>
            </p:cNvSpPr>
            <p:nvPr/>
          </p:nvSpPr>
          <p:spPr bwMode="auto">
            <a:xfrm>
              <a:off x="1296" y="192"/>
              <a:ext cx="4377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r>
                <a:rPr lang="en-US" sz="2000" dirty="0">
                  <a:solidFill>
                    <a:srgbClr val="002060"/>
                  </a:solidFill>
                </a:rPr>
                <a:t> </a:t>
              </a:r>
              <a:endParaRPr lang="ru-RU" sz="2000" dirty="0">
                <a:solidFill>
                  <a:srgbClr val="002060"/>
                </a:solidFill>
              </a:endParaRPr>
            </a:p>
          </p:txBody>
        </p:sp>
      </p:grpSp>
      <p:grpSp>
        <p:nvGrpSpPr>
          <p:cNvPr id="4" name="Group 13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72430" name="Rectangle 14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endParaRPr lang="ru-RU" sz="1000" dirty="0">
                <a:solidFill>
                  <a:srgbClr val="002060"/>
                </a:solidFill>
              </a:endParaRPr>
            </a:p>
          </p:txBody>
        </p:sp>
        <p:sp>
          <p:nvSpPr>
            <p:cNvPr id="572431" name="Rectangle 15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solidFill>
                  <a:srgbClr val="002060"/>
                </a:solidFill>
                <a:latin typeface="+mn-lt"/>
              </a:endParaRPr>
            </a:p>
          </p:txBody>
        </p:sp>
      </p:grpSp>
      <p:sp>
        <p:nvSpPr>
          <p:cNvPr id="26" name="Rectangle 12"/>
          <p:cNvSpPr>
            <a:spLocks noChangeArrowheads="1"/>
          </p:cNvSpPr>
          <p:nvPr/>
        </p:nvSpPr>
        <p:spPr bwMode="auto">
          <a:xfrm>
            <a:off x="267346" y="188640"/>
            <a:ext cx="8863954" cy="631578"/>
          </a:xfrm>
          <a:prstGeom prst="rect">
            <a:avLst/>
          </a:prstGeom>
          <a:noFill/>
          <a:ln w="1270" cap="rnd">
            <a:noFill/>
            <a:prstDash val="sysDot"/>
            <a:miter lim="800000"/>
            <a:headEnd/>
            <a:tailEnd/>
          </a:ln>
        </p:spPr>
        <p:txBody>
          <a:bodyPr wrap="square" lIns="92070" tIns="46035" rIns="92070" bIns="46035" anchor="ctr">
            <a:spAutoFit/>
          </a:bodyPr>
          <a:lstStyle/>
          <a:p>
            <a:r>
              <a:rPr lang="ru-RU" sz="3500" b="1" dirty="0" smtClean="0"/>
              <a:t>Способ 1. Переоценка по заданию.</a:t>
            </a:r>
          </a:p>
        </p:txBody>
      </p:sp>
      <p:sp>
        <p:nvSpPr>
          <p:cNvPr id="18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  <a:prstGeom prst="rect">
            <a:avLst/>
          </a:prstGeom>
          <a:noFill/>
        </p:spPr>
        <p:txBody>
          <a:bodyPr lIns="64291" tIns="32146" rIns="64291" bIns="32146"/>
          <a:lstStyle/>
          <a:p>
            <a:fld id="{89AD115C-5E91-41A9-A1BE-34D0B3A57989}" type="slidenum">
              <a:rPr lang="ru-RU" sz="1200" smtClean="0"/>
              <a:pPr/>
              <a:t>5</a:t>
            </a:fld>
            <a:r>
              <a:rPr lang="ru-RU" sz="1200" dirty="0" smtClean="0"/>
              <a:t>/</a:t>
            </a:r>
            <a:r>
              <a:rPr lang="en-US" dirty="0" smtClean="0"/>
              <a:t>52</a:t>
            </a:r>
            <a:endParaRPr lang="ru-RU" sz="1200" dirty="0" smtClean="0"/>
          </a:p>
        </p:txBody>
      </p:sp>
      <p:sp>
        <p:nvSpPr>
          <p:cNvPr id="15" name="Text Box 12"/>
          <p:cNvSpPr txBox="1">
            <a:spLocks noChangeArrowheads="1"/>
          </p:cNvSpPr>
          <p:nvPr/>
        </p:nvSpPr>
        <p:spPr bwMode="auto">
          <a:xfrm>
            <a:off x="323528" y="908720"/>
            <a:ext cx="8568952" cy="446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1435" tIns="45718" rIns="91435" bIns="45718">
            <a:spAutoFit/>
          </a:bodyPr>
          <a:lstStyle/>
          <a:p>
            <a:pPr>
              <a:buClr>
                <a:schemeClr val="accent2"/>
              </a:buClr>
              <a:buSzPct val="170000"/>
              <a:buFont typeface="Wingdings" pitchFamily="2" charset="2"/>
              <a:buNone/>
              <a:defRPr/>
            </a:pPr>
            <a:r>
              <a:rPr lang="ru-RU" sz="2300" dirty="0" smtClean="0"/>
              <a:t>Выбираем товар на терминале или ищем по штрихкоду.</a:t>
            </a:r>
            <a:endParaRPr lang="ru-RU" sz="23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1700808"/>
            <a:ext cx="6528725" cy="2448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72420" name="Rectangle 4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r>
                <a:rPr lang="ru-RU" sz="1000" dirty="0">
                  <a:solidFill>
                    <a:srgbClr val="002060"/>
                  </a:solidFill>
                </a:rPr>
                <a:t> </a:t>
              </a:r>
            </a:p>
          </p:txBody>
        </p:sp>
        <p:sp>
          <p:nvSpPr>
            <p:cNvPr id="572421" name="Rectangle 5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solidFill>
                  <a:srgbClr val="002060"/>
                </a:solidFill>
                <a:latin typeface="+mn-lt"/>
              </a:endParaRPr>
            </a:p>
          </p:txBody>
        </p:sp>
      </p:grpSp>
      <p:grpSp>
        <p:nvGrpSpPr>
          <p:cNvPr id="3" name="Group 6"/>
          <p:cNvGrpSpPr>
            <a:grpSpLocks/>
          </p:cNvGrpSpPr>
          <p:nvPr/>
        </p:nvGrpSpPr>
        <p:grpSpPr bwMode="auto">
          <a:xfrm>
            <a:off x="2057177" y="399603"/>
            <a:ext cx="7086823" cy="228824"/>
            <a:chOff x="1296" y="192"/>
            <a:chExt cx="4464" cy="144"/>
          </a:xfrm>
        </p:grpSpPr>
        <p:sp>
          <p:nvSpPr>
            <p:cNvPr id="572423" name="Rectangle 7"/>
            <p:cNvSpPr>
              <a:spLocks noChangeArrowheads="1"/>
            </p:cNvSpPr>
            <p:nvPr/>
          </p:nvSpPr>
          <p:spPr bwMode="auto">
            <a:xfrm>
              <a:off x="5376" y="192"/>
              <a:ext cx="384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solidFill>
                  <a:srgbClr val="002060"/>
                </a:solidFill>
                <a:latin typeface="+mn-lt"/>
              </a:endParaRPr>
            </a:p>
          </p:txBody>
        </p:sp>
        <p:sp>
          <p:nvSpPr>
            <p:cNvPr id="572424" name="Rectangle 8"/>
            <p:cNvSpPr>
              <a:spLocks noChangeArrowheads="1"/>
            </p:cNvSpPr>
            <p:nvPr/>
          </p:nvSpPr>
          <p:spPr bwMode="auto">
            <a:xfrm>
              <a:off x="1296" y="192"/>
              <a:ext cx="4377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r>
                <a:rPr lang="en-US" sz="2000" dirty="0">
                  <a:solidFill>
                    <a:srgbClr val="002060"/>
                  </a:solidFill>
                </a:rPr>
                <a:t> </a:t>
              </a:r>
              <a:endParaRPr lang="ru-RU" sz="2000" dirty="0">
                <a:solidFill>
                  <a:srgbClr val="002060"/>
                </a:solidFill>
              </a:endParaRPr>
            </a:p>
          </p:txBody>
        </p:sp>
      </p:grpSp>
      <p:grpSp>
        <p:nvGrpSpPr>
          <p:cNvPr id="4" name="Group 13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72430" name="Rectangle 14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endParaRPr lang="ru-RU" sz="1000" dirty="0">
                <a:solidFill>
                  <a:srgbClr val="002060"/>
                </a:solidFill>
              </a:endParaRPr>
            </a:p>
          </p:txBody>
        </p:sp>
        <p:sp>
          <p:nvSpPr>
            <p:cNvPr id="572431" name="Rectangle 15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solidFill>
                  <a:srgbClr val="002060"/>
                </a:solidFill>
                <a:latin typeface="+mn-lt"/>
              </a:endParaRPr>
            </a:p>
          </p:txBody>
        </p:sp>
      </p:grpSp>
      <p:sp>
        <p:nvSpPr>
          <p:cNvPr id="26" name="Rectangle 12"/>
          <p:cNvSpPr>
            <a:spLocks noChangeArrowheads="1"/>
          </p:cNvSpPr>
          <p:nvPr/>
        </p:nvSpPr>
        <p:spPr bwMode="auto">
          <a:xfrm>
            <a:off x="267346" y="188640"/>
            <a:ext cx="8863954" cy="631578"/>
          </a:xfrm>
          <a:prstGeom prst="rect">
            <a:avLst/>
          </a:prstGeom>
          <a:noFill/>
          <a:ln w="1270" cap="rnd">
            <a:noFill/>
            <a:prstDash val="sysDot"/>
            <a:miter lim="800000"/>
            <a:headEnd/>
            <a:tailEnd/>
          </a:ln>
        </p:spPr>
        <p:txBody>
          <a:bodyPr wrap="square" lIns="92070" tIns="46035" rIns="92070" bIns="46035" anchor="ctr">
            <a:spAutoFit/>
          </a:bodyPr>
          <a:lstStyle/>
          <a:p>
            <a:r>
              <a:rPr lang="ru-RU" sz="3500" b="1" dirty="0" smtClean="0"/>
              <a:t>Способ 1. Переоценка по заданию.</a:t>
            </a:r>
          </a:p>
        </p:txBody>
      </p:sp>
      <p:sp>
        <p:nvSpPr>
          <p:cNvPr id="18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  <a:prstGeom prst="rect">
            <a:avLst/>
          </a:prstGeom>
          <a:noFill/>
        </p:spPr>
        <p:txBody>
          <a:bodyPr lIns="64291" tIns="32146" rIns="64291" bIns="32146"/>
          <a:lstStyle/>
          <a:p>
            <a:fld id="{89AD115C-5E91-41A9-A1BE-34D0B3A57989}" type="slidenum">
              <a:rPr lang="ru-RU" sz="1200" smtClean="0"/>
              <a:pPr/>
              <a:t>6</a:t>
            </a:fld>
            <a:r>
              <a:rPr lang="ru-RU" sz="1200" dirty="0" smtClean="0"/>
              <a:t>/</a:t>
            </a:r>
            <a:r>
              <a:rPr lang="en-US" dirty="0" smtClean="0"/>
              <a:t>52</a:t>
            </a:r>
            <a:endParaRPr lang="ru-RU" sz="1200" dirty="0" smtClean="0"/>
          </a:p>
        </p:txBody>
      </p:sp>
      <p:sp>
        <p:nvSpPr>
          <p:cNvPr id="15" name="Text Box 12"/>
          <p:cNvSpPr txBox="1">
            <a:spLocks noChangeArrowheads="1"/>
          </p:cNvSpPr>
          <p:nvPr/>
        </p:nvSpPr>
        <p:spPr bwMode="auto">
          <a:xfrm>
            <a:off x="323528" y="908720"/>
            <a:ext cx="8568952" cy="8002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1435" tIns="45718" rIns="91435" bIns="45718">
            <a:spAutoFit/>
          </a:bodyPr>
          <a:lstStyle/>
          <a:p>
            <a:pPr>
              <a:buClr>
                <a:schemeClr val="accent2"/>
              </a:buClr>
              <a:buSzPct val="170000"/>
              <a:buFont typeface="Wingdings" pitchFamily="2" charset="2"/>
              <a:buNone/>
              <a:defRPr/>
            </a:pPr>
            <a:r>
              <a:rPr lang="ru-RU" sz="2300" dirty="0" smtClean="0"/>
              <a:t>После того как товар найден в базе, автоматически распечатывается ценник с новой ценой.</a:t>
            </a:r>
            <a:endParaRPr lang="ru-RU" sz="23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1916832"/>
            <a:ext cx="2629716" cy="2304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6" name="Прямая со стрелкой 15"/>
          <p:cNvCxnSpPr/>
          <p:nvPr/>
        </p:nvCxnSpPr>
        <p:spPr>
          <a:xfrm flipH="1">
            <a:off x="2771800" y="1700808"/>
            <a:ext cx="288032" cy="2304256"/>
          </a:xfrm>
          <a:prstGeom prst="straightConnector1">
            <a:avLst/>
          </a:prstGeom>
          <a:ln w="2857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72420" name="Rectangle 4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r>
                <a:rPr lang="ru-RU" sz="1000" dirty="0">
                  <a:solidFill>
                    <a:srgbClr val="002060"/>
                  </a:solidFill>
                </a:rPr>
                <a:t> </a:t>
              </a:r>
            </a:p>
          </p:txBody>
        </p:sp>
        <p:sp>
          <p:nvSpPr>
            <p:cNvPr id="572421" name="Rectangle 5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solidFill>
                  <a:srgbClr val="002060"/>
                </a:solidFill>
                <a:latin typeface="+mn-lt"/>
              </a:endParaRPr>
            </a:p>
          </p:txBody>
        </p:sp>
      </p:grpSp>
      <p:grpSp>
        <p:nvGrpSpPr>
          <p:cNvPr id="3" name="Group 6"/>
          <p:cNvGrpSpPr>
            <a:grpSpLocks/>
          </p:cNvGrpSpPr>
          <p:nvPr/>
        </p:nvGrpSpPr>
        <p:grpSpPr bwMode="auto">
          <a:xfrm>
            <a:off x="2057177" y="399603"/>
            <a:ext cx="7086823" cy="228824"/>
            <a:chOff x="1296" y="192"/>
            <a:chExt cx="4464" cy="144"/>
          </a:xfrm>
        </p:grpSpPr>
        <p:sp>
          <p:nvSpPr>
            <p:cNvPr id="572423" name="Rectangle 7"/>
            <p:cNvSpPr>
              <a:spLocks noChangeArrowheads="1"/>
            </p:cNvSpPr>
            <p:nvPr/>
          </p:nvSpPr>
          <p:spPr bwMode="auto">
            <a:xfrm>
              <a:off x="5376" y="192"/>
              <a:ext cx="384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solidFill>
                  <a:srgbClr val="002060"/>
                </a:solidFill>
                <a:latin typeface="+mn-lt"/>
              </a:endParaRPr>
            </a:p>
          </p:txBody>
        </p:sp>
        <p:sp>
          <p:nvSpPr>
            <p:cNvPr id="572424" name="Rectangle 8"/>
            <p:cNvSpPr>
              <a:spLocks noChangeArrowheads="1"/>
            </p:cNvSpPr>
            <p:nvPr/>
          </p:nvSpPr>
          <p:spPr bwMode="auto">
            <a:xfrm>
              <a:off x="1296" y="192"/>
              <a:ext cx="4377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r>
                <a:rPr lang="en-US" sz="2000" dirty="0">
                  <a:solidFill>
                    <a:srgbClr val="002060"/>
                  </a:solidFill>
                </a:rPr>
                <a:t> </a:t>
              </a:r>
              <a:endParaRPr lang="ru-RU" sz="2000" dirty="0">
                <a:solidFill>
                  <a:srgbClr val="002060"/>
                </a:solidFill>
              </a:endParaRPr>
            </a:p>
          </p:txBody>
        </p:sp>
      </p:grpSp>
      <p:grpSp>
        <p:nvGrpSpPr>
          <p:cNvPr id="4" name="Group 13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72430" name="Rectangle 14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endParaRPr lang="ru-RU" sz="1000" dirty="0">
                <a:solidFill>
                  <a:srgbClr val="002060"/>
                </a:solidFill>
              </a:endParaRPr>
            </a:p>
          </p:txBody>
        </p:sp>
        <p:sp>
          <p:nvSpPr>
            <p:cNvPr id="572431" name="Rectangle 15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solidFill>
                  <a:srgbClr val="002060"/>
                </a:solidFill>
                <a:latin typeface="+mn-lt"/>
              </a:endParaRPr>
            </a:p>
          </p:txBody>
        </p:sp>
      </p:grpSp>
      <p:sp>
        <p:nvSpPr>
          <p:cNvPr id="26" name="Rectangle 12"/>
          <p:cNvSpPr>
            <a:spLocks noChangeArrowheads="1"/>
          </p:cNvSpPr>
          <p:nvPr/>
        </p:nvSpPr>
        <p:spPr bwMode="auto">
          <a:xfrm>
            <a:off x="267346" y="188640"/>
            <a:ext cx="8863954" cy="631578"/>
          </a:xfrm>
          <a:prstGeom prst="rect">
            <a:avLst/>
          </a:prstGeom>
          <a:noFill/>
          <a:ln w="1270" cap="rnd">
            <a:noFill/>
            <a:prstDash val="sysDot"/>
            <a:miter lim="800000"/>
            <a:headEnd/>
            <a:tailEnd/>
          </a:ln>
        </p:spPr>
        <p:txBody>
          <a:bodyPr wrap="square" lIns="92070" tIns="46035" rIns="92070" bIns="46035" anchor="ctr">
            <a:spAutoFit/>
          </a:bodyPr>
          <a:lstStyle/>
          <a:p>
            <a:r>
              <a:rPr lang="ru-RU" sz="3500" b="1" dirty="0" smtClean="0"/>
              <a:t>Способ 1. Переоценка по заданию.</a:t>
            </a:r>
          </a:p>
        </p:txBody>
      </p:sp>
      <p:sp>
        <p:nvSpPr>
          <p:cNvPr id="18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  <a:prstGeom prst="rect">
            <a:avLst/>
          </a:prstGeom>
          <a:noFill/>
        </p:spPr>
        <p:txBody>
          <a:bodyPr lIns="64291" tIns="32146" rIns="64291" bIns="32146"/>
          <a:lstStyle/>
          <a:p>
            <a:fld id="{89AD115C-5E91-41A9-A1BE-34D0B3A57989}" type="slidenum">
              <a:rPr lang="ru-RU" sz="1200" smtClean="0"/>
              <a:pPr/>
              <a:t>7</a:t>
            </a:fld>
            <a:r>
              <a:rPr lang="ru-RU" sz="1200" dirty="0" smtClean="0"/>
              <a:t>/</a:t>
            </a:r>
            <a:r>
              <a:rPr lang="en-US" dirty="0" smtClean="0"/>
              <a:t>52</a:t>
            </a:r>
            <a:endParaRPr lang="ru-RU" sz="1200" dirty="0" smtClean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2341896"/>
            <a:ext cx="6153150" cy="3571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6" name="Прямая со стрелкой 15"/>
          <p:cNvCxnSpPr/>
          <p:nvPr/>
        </p:nvCxnSpPr>
        <p:spPr>
          <a:xfrm flipH="1">
            <a:off x="5796136" y="2687712"/>
            <a:ext cx="1944216" cy="446272"/>
          </a:xfrm>
          <a:prstGeom prst="straightConnector1">
            <a:avLst/>
          </a:prstGeom>
          <a:ln w="2857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 Box 12"/>
          <p:cNvSpPr txBox="1">
            <a:spLocks noChangeArrowheads="1"/>
          </p:cNvSpPr>
          <p:nvPr/>
        </p:nvSpPr>
        <p:spPr bwMode="auto">
          <a:xfrm>
            <a:off x="6804248" y="2241440"/>
            <a:ext cx="2151856" cy="446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1435" tIns="45718" rIns="91435" bIns="45718">
            <a:spAutoFit/>
          </a:bodyPr>
          <a:lstStyle/>
          <a:p>
            <a:pPr>
              <a:buClr>
                <a:schemeClr val="accent2"/>
              </a:buClr>
              <a:buSzPct val="170000"/>
              <a:buFont typeface="Wingdings" pitchFamily="2" charset="2"/>
              <a:buNone/>
              <a:defRPr/>
            </a:pPr>
            <a:r>
              <a:rPr lang="ru-RU" sz="2300" dirty="0" smtClean="0"/>
              <a:t>Новый ценник</a:t>
            </a:r>
            <a:endParaRPr lang="ru-RU" sz="2300" dirty="0"/>
          </a:p>
        </p:txBody>
      </p:sp>
      <p:cxnSp>
        <p:nvCxnSpPr>
          <p:cNvPr id="21" name="Прямая со стрелкой 20"/>
          <p:cNvCxnSpPr/>
          <p:nvPr/>
        </p:nvCxnSpPr>
        <p:spPr>
          <a:xfrm flipH="1" flipV="1">
            <a:off x="4355976" y="3566032"/>
            <a:ext cx="3384376" cy="1584176"/>
          </a:xfrm>
          <a:prstGeom prst="straightConnector1">
            <a:avLst/>
          </a:prstGeom>
          <a:ln w="2857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 Box 12"/>
          <p:cNvSpPr txBox="1">
            <a:spLocks noChangeArrowheads="1"/>
          </p:cNvSpPr>
          <p:nvPr/>
        </p:nvSpPr>
        <p:spPr bwMode="auto">
          <a:xfrm>
            <a:off x="6804248" y="5222216"/>
            <a:ext cx="2151856" cy="446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1435" tIns="45718" rIns="91435" bIns="45718">
            <a:spAutoFit/>
          </a:bodyPr>
          <a:lstStyle/>
          <a:p>
            <a:pPr>
              <a:buClr>
                <a:schemeClr val="accent2"/>
              </a:buClr>
              <a:buSzPct val="170000"/>
              <a:buFont typeface="Wingdings" pitchFamily="2" charset="2"/>
              <a:buNone/>
              <a:defRPr/>
            </a:pPr>
            <a:r>
              <a:rPr lang="ru-RU" sz="2300" dirty="0" smtClean="0"/>
              <a:t>Старый ценник</a:t>
            </a:r>
            <a:endParaRPr lang="ru-RU" sz="2300" dirty="0"/>
          </a:p>
        </p:txBody>
      </p:sp>
      <p:sp>
        <p:nvSpPr>
          <p:cNvPr id="19" name="Text Box 12"/>
          <p:cNvSpPr txBox="1">
            <a:spLocks noChangeArrowheads="1"/>
          </p:cNvSpPr>
          <p:nvPr/>
        </p:nvSpPr>
        <p:spPr bwMode="auto">
          <a:xfrm>
            <a:off x="323528" y="908720"/>
            <a:ext cx="8568952" cy="11541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1435" tIns="45718" rIns="91435" bIns="45718">
            <a:spAutoFit/>
          </a:bodyPr>
          <a:lstStyle/>
          <a:p>
            <a:pPr>
              <a:buClr>
                <a:schemeClr val="accent2"/>
              </a:buClr>
              <a:buSzPct val="170000"/>
              <a:buFont typeface="Wingdings" pitchFamily="2" charset="2"/>
              <a:buNone/>
              <a:defRPr/>
            </a:pPr>
            <a:r>
              <a:rPr lang="ru-RU" sz="2300" dirty="0" smtClean="0"/>
              <a:t>Сканируем новый распечатанный ценник и проверяем, что бы </a:t>
            </a:r>
            <a:r>
              <a:rPr lang="ru-RU" sz="2300" dirty="0" err="1" smtClean="0"/>
              <a:t>штрихкод</a:t>
            </a:r>
            <a:r>
              <a:rPr lang="ru-RU" sz="2300" dirty="0" smtClean="0"/>
              <a:t> считался. Если </a:t>
            </a:r>
            <a:r>
              <a:rPr lang="ru-RU" sz="2300" dirty="0" err="1" smtClean="0"/>
              <a:t>штрихкод</a:t>
            </a:r>
            <a:r>
              <a:rPr lang="ru-RU" sz="2300" dirty="0" smtClean="0"/>
              <a:t> считался и «нашелся» в базе, то ценник корректный, можем его клеить поверх старого ценника.</a:t>
            </a:r>
            <a:endParaRPr lang="ru-RU" sz="23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72420" name="Rectangle 4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r>
                <a:rPr lang="ru-RU" sz="1000" dirty="0">
                  <a:solidFill>
                    <a:srgbClr val="002060"/>
                  </a:solidFill>
                </a:rPr>
                <a:t> </a:t>
              </a:r>
            </a:p>
          </p:txBody>
        </p:sp>
        <p:sp>
          <p:nvSpPr>
            <p:cNvPr id="572421" name="Rectangle 5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solidFill>
                  <a:srgbClr val="002060"/>
                </a:solidFill>
                <a:latin typeface="+mn-lt"/>
              </a:endParaRPr>
            </a:p>
          </p:txBody>
        </p:sp>
      </p:grpSp>
      <p:grpSp>
        <p:nvGrpSpPr>
          <p:cNvPr id="3" name="Group 6"/>
          <p:cNvGrpSpPr>
            <a:grpSpLocks/>
          </p:cNvGrpSpPr>
          <p:nvPr/>
        </p:nvGrpSpPr>
        <p:grpSpPr bwMode="auto">
          <a:xfrm>
            <a:off x="2057177" y="399603"/>
            <a:ext cx="7086823" cy="228824"/>
            <a:chOff x="1296" y="192"/>
            <a:chExt cx="4464" cy="144"/>
          </a:xfrm>
        </p:grpSpPr>
        <p:sp>
          <p:nvSpPr>
            <p:cNvPr id="572423" name="Rectangle 7"/>
            <p:cNvSpPr>
              <a:spLocks noChangeArrowheads="1"/>
            </p:cNvSpPr>
            <p:nvPr/>
          </p:nvSpPr>
          <p:spPr bwMode="auto">
            <a:xfrm>
              <a:off x="5376" y="192"/>
              <a:ext cx="384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solidFill>
                  <a:srgbClr val="002060"/>
                </a:solidFill>
                <a:latin typeface="+mn-lt"/>
              </a:endParaRPr>
            </a:p>
          </p:txBody>
        </p:sp>
        <p:sp>
          <p:nvSpPr>
            <p:cNvPr id="572424" name="Rectangle 8"/>
            <p:cNvSpPr>
              <a:spLocks noChangeArrowheads="1"/>
            </p:cNvSpPr>
            <p:nvPr/>
          </p:nvSpPr>
          <p:spPr bwMode="auto">
            <a:xfrm>
              <a:off x="1296" y="192"/>
              <a:ext cx="4377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r>
                <a:rPr lang="en-US" sz="2000" dirty="0">
                  <a:solidFill>
                    <a:srgbClr val="002060"/>
                  </a:solidFill>
                </a:rPr>
                <a:t> </a:t>
              </a:r>
              <a:endParaRPr lang="ru-RU" sz="2000" dirty="0">
                <a:solidFill>
                  <a:srgbClr val="002060"/>
                </a:solidFill>
              </a:endParaRPr>
            </a:p>
          </p:txBody>
        </p:sp>
      </p:grpSp>
      <p:grpSp>
        <p:nvGrpSpPr>
          <p:cNvPr id="4" name="Group 13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72430" name="Rectangle 14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endParaRPr lang="ru-RU" sz="1000" dirty="0">
                <a:solidFill>
                  <a:srgbClr val="002060"/>
                </a:solidFill>
              </a:endParaRPr>
            </a:p>
          </p:txBody>
        </p:sp>
        <p:sp>
          <p:nvSpPr>
            <p:cNvPr id="572431" name="Rectangle 15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solidFill>
                  <a:srgbClr val="002060"/>
                </a:solidFill>
                <a:latin typeface="+mn-lt"/>
              </a:endParaRPr>
            </a:p>
          </p:txBody>
        </p:sp>
      </p:grpSp>
      <p:sp>
        <p:nvSpPr>
          <p:cNvPr id="26" name="Rectangle 12"/>
          <p:cNvSpPr>
            <a:spLocks noChangeArrowheads="1"/>
          </p:cNvSpPr>
          <p:nvPr/>
        </p:nvSpPr>
        <p:spPr bwMode="auto">
          <a:xfrm>
            <a:off x="267346" y="188640"/>
            <a:ext cx="8863954" cy="631578"/>
          </a:xfrm>
          <a:prstGeom prst="rect">
            <a:avLst/>
          </a:prstGeom>
          <a:noFill/>
          <a:ln w="1270" cap="rnd">
            <a:noFill/>
            <a:prstDash val="sysDot"/>
            <a:miter lim="800000"/>
            <a:headEnd/>
            <a:tailEnd/>
          </a:ln>
        </p:spPr>
        <p:txBody>
          <a:bodyPr wrap="square" lIns="92070" tIns="46035" rIns="92070" bIns="46035" anchor="ctr">
            <a:spAutoFit/>
          </a:bodyPr>
          <a:lstStyle/>
          <a:p>
            <a:r>
              <a:rPr lang="ru-RU" sz="3500" b="1" dirty="0" smtClean="0"/>
              <a:t>Способ 1. Переоценка по заданию.</a:t>
            </a:r>
          </a:p>
        </p:txBody>
      </p:sp>
      <p:sp>
        <p:nvSpPr>
          <p:cNvPr id="18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  <a:prstGeom prst="rect">
            <a:avLst/>
          </a:prstGeom>
          <a:noFill/>
        </p:spPr>
        <p:txBody>
          <a:bodyPr lIns="64291" tIns="32146" rIns="64291" bIns="32146"/>
          <a:lstStyle/>
          <a:p>
            <a:fld id="{89AD115C-5E91-41A9-A1BE-34D0B3A57989}" type="slidenum">
              <a:rPr lang="ru-RU" sz="1200" smtClean="0"/>
              <a:pPr/>
              <a:t>8</a:t>
            </a:fld>
            <a:r>
              <a:rPr lang="ru-RU" sz="1200" dirty="0" smtClean="0"/>
              <a:t>/</a:t>
            </a:r>
            <a:r>
              <a:rPr lang="en-US" dirty="0" smtClean="0"/>
              <a:t>52</a:t>
            </a:r>
            <a:endParaRPr lang="ru-RU" sz="1200" dirty="0" smtClean="0"/>
          </a:p>
        </p:txBody>
      </p:sp>
      <p:sp>
        <p:nvSpPr>
          <p:cNvPr id="15" name="Text Box 12"/>
          <p:cNvSpPr txBox="1">
            <a:spLocks noChangeArrowheads="1"/>
          </p:cNvSpPr>
          <p:nvPr/>
        </p:nvSpPr>
        <p:spPr bwMode="auto">
          <a:xfrm>
            <a:off x="323528" y="908720"/>
            <a:ext cx="8568952" cy="446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1435" tIns="45718" rIns="91435" bIns="45718">
            <a:spAutoFit/>
          </a:bodyPr>
          <a:lstStyle/>
          <a:p>
            <a:pPr>
              <a:buClr>
                <a:schemeClr val="accent2"/>
              </a:buClr>
              <a:buSzPct val="170000"/>
              <a:buFont typeface="Wingdings" pitchFamily="2" charset="2"/>
              <a:buNone/>
              <a:defRPr/>
            </a:pPr>
            <a:r>
              <a:rPr lang="ru-RU" sz="2300" dirty="0" smtClean="0"/>
              <a:t>Наклеиваем новый ценник поверх старого ценника.</a:t>
            </a:r>
            <a:endParaRPr lang="ru-RU" sz="2300" dirty="0"/>
          </a:p>
        </p:txBody>
      </p:sp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1624484"/>
            <a:ext cx="3695700" cy="396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72420" name="Rectangle 4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r>
                <a:rPr lang="ru-RU" sz="1000" dirty="0">
                  <a:solidFill>
                    <a:srgbClr val="002060"/>
                  </a:solidFill>
                </a:rPr>
                <a:t> </a:t>
              </a:r>
            </a:p>
          </p:txBody>
        </p:sp>
        <p:sp>
          <p:nvSpPr>
            <p:cNvPr id="572421" name="Rectangle 5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solidFill>
                  <a:srgbClr val="002060"/>
                </a:solidFill>
                <a:latin typeface="+mn-lt"/>
              </a:endParaRPr>
            </a:p>
          </p:txBody>
        </p:sp>
      </p:grpSp>
      <p:grpSp>
        <p:nvGrpSpPr>
          <p:cNvPr id="3" name="Group 6"/>
          <p:cNvGrpSpPr>
            <a:grpSpLocks/>
          </p:cNvGrpSpPr>
          <p:nvPr/>
        </p:nvGrpSpPr>
        <p:grpSpPr bwMode="auto">
          <a:xfrm>
            <a:off x="2057177" y="399603"/>
            <a:ext cx="7086823" cy="228824"/>
            <a:chOff x="1296" y="192"/>
            <a:chExt cx="4464" cy="144"/>
          </a:xfrm>
        </p:grpSpPr>
        <p:sp>
          <p:nvSpPr>
            <p:cNvPr id="572423" name="Rectangle 7"/>
            <p:cNvSpPr>
              <a:spLocks noChangeArrowheads="1"/>
            </p:cNvSpPr>
            <p:nvPr/>
          </p:nvSpPr>
          <p:spPr bwMode="auto">
            <a:xfrm>
              <a:off x="5376" y="192"/>
              <a:ext cx="384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solidFill>
                  <a:srgbClr val="002060"/>
                </a:solidFill>
                <a:latin typeface="+mn-lt"/>
              </a:endParaRPr>
            </a:p>
          </p:txBody>
        </p:sp>
        <p:sp>
          <p:nvSpPr>
            <p:cNvPr id="572424" name="Rectangle 8"/>
            <p:cNvSpPr>
              <a:spLocks noChangeArrowheads="1"/>
            </p:cNvSpPr>
            <p:nvPr/>
          </p:nvSpPr>
          <p:spPr bwMode="auto">
            <a:xfrm>
              <a:off x="1296" y="192"/>
              <a:ext cx="4377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r>
                <a:rPr lang="en-US" sz="2000" dirty="0">
                  <a:solidFill>
                    <a:srgbClr val="002060"/>
                  </a:solidFill>
                </a:rPr>
                <a:t> </a:t>
              </a:r>
              <a:endParaRPr lang="ru-RU" sz="2000" dirty="0">
                <a:solidFill>
                  <a:srgbClr val="002060"/>
                </a:solidFill>
              </a:endParaRPr>
            </a:p>
          </p:txBody>
        </p:sp>
      </p:grpSp>
      <p:grpSp>
        <p:nvGrpSpPr>
          <p:cNvPr id="4" name="Group 13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72430" name="Rectangle 14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endParaRPr lang="ru-RU" sz="1000" dirty="0">
                <a:solidFill>
                  <a:srgbClr val="002060"/>
                </a:solidFill>
              </a:endParaRPr>
            </a:p>
          </p:txBody>
        </p:sp>
        <p:sp>
          <p:nvSpPr>
            <p:cNvPr id="572431" name="Rectangle 15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solidFill>
                  <a:srgbClr val="002060"/>
                </a:solidFill>
                <a:latin typeface="+mn-lt"/>
              </a:endParaRPr>
            </a:p>
          </p:txBody>
        </p:sp>
      </p:grpSp>
      <p:sp>
        <p:nvSpPr>
          <p:cNvPr id="26" name="Rectangle 12"/>
          <p:cNvSpPr>
            <a:spLocks noChangeArrowheads="1"/>
          </p:cNvSpPr>
          <p:nvPr/>
        </p:nvSpPr>
        <p:spPr bwMode="auto">
          <a:xfrm>
            <a:off x="267346" y="188640"/>
            <a:ext cx="8863954" cy="631578"/>
          </a:xfrm>
          <a:prstGeom prst="rect">
            <a:avLst/>
          </a:prstGeom>
          <a:noFill/>
          <a:ln w="1270" cap="rnd">
            <a:noFill/>
            <a:prstDash val="sysDot"/>
            <a:miter lim="800000"/>
            <a:headEnd/>
            <a:tailEnd/>
          </a:ln>
        </p:spPr>
        <p:txBody>
          <a:bodyPr wrap="square" lIns="92070" tIns="46035" rIns="92070" bIns="46035" anchor="ctr">
            <a:spAutoFit/>
          </a:bodyPr>
          <a:lstStyle/>
          <a:p>
            <a:r>
              <a:rPr lang="ru-RU" sz="3500" b="1" dirty="0" smtClean="0"/>
              <a:t>Способ 2. Ручная переоценка –</a:t>
            </a:r>
          </a:p>
        </p:txBody>
      </p:sp>
      <p:sp>
        <p:nvSpPr>
          <p:cNvPr id="18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  <a:prstGeom prst="rect">
            <a:avLst/>
          </a:prstGeom>
          <a:noFill/>
        </p:spPr>
        <p:txBody>
          <a:bodyPr lIns="64291" tIns="32146" rIns="64291" bIns="32146"/>
          <a:lstStyle/>
          <a:p>
            <a:fld id="{89AD115C-5E91-41A9-A1BE-34D0B3A57989}" type="slidenum">
              <a:rPr lang="ru-RU" sz="1200" smtClean="0"/>
              <a:pPr/>
              <a:t>9</a:t>
            </a:fld>
            <a:r>
              <a:rPr lang="ru-RU" sz="1200" dirty="0" smtClean="0"/>
              <a:t>/</a:t>
            </a:r>
            <a:r>
              <a:rPr lang="en-US" dirty="0" smtClean="0"/>
              <a:t>52</a:t>
            </a:r>
            <a:endParaRPr lang="ru-RU" sz="1200" dirty="0" smtClean="0"/>
          </a:p>
        </p:txBody>
      </p:sp>
      <p:sp>
        <p:nvSpPr>
          <p:cNvPr id="15" name="Text Box 12"/>
          <p:cNvSpPr txBox="1">
            <a:spLocks noChangeArrowheads="1"/>
          </p:cNvSpPr>
          <p:nvPr/>
        </p:nvSpPr>
        <p:spPr bwMode="auto">
          <a:xfrm>
            <a:off x="323528" y="908720"/>
            <a:ext cx="8568952" cy="15081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1435" tIns="45718" rIns="91435" bIns="45718">
            <a:spAutoFit/>
          </a:bodyPr>
          <a:lstStyle/>
          <a:p>
            <a:pPr>
              <a:buClr>
                <a:schemeClr val="accent2"/>
              </a:buClr>
              <a:buSzPct val="170000"/>
              <a:buFont typeface="Wingdings" pitchFamily="2" charset="2"/>
              <a:buNone/>
              <a:defRPr/>
            </a:pPr>
            <a:r>
              <a:rPr lang="ru-RU" sz="2300" dirty="0" smtClean="0"/>
              <a:t>это когда мы можем изменить цену на товар самостоятельно прямо с терминала.</a:t>
            </a:r>
          </a:p>
          <a:p>
            <a:pPr>
              <a:buClr>
                <a:schemeClr val="accent2"/>
              </a:buClr>
              <a:buSzPct val="170000"/>
              <a:buFont typeface="Wingdings" pitchFamily="2" charset="2"/>
              <a:buNone/>
              <a:defRPr/>
            </a:pPr>
            <a:endParaRPr lang="ru-RU" sz="2300" dirty="0" smtClean="0"/>
          </a:p>
          <a:p>
            <a:pPr>
              <a:buClr>
                <a:schemeClr val="accent2"/>
              </a:buClr>
              <a:buSzPct val="170000"/>
              <a:buFont typeface="Wingdings" pitchFamily="2" charset="2"/>
              <a:buNone/>
              <a:defRPr/>
            </a:pPr>
            <a:r>
              <a:rPr lang="ru-RU" sz="2300" dirty="0" smtClean="0"/>
              <a:t>Выгружать никакие документы из 1С с новой ценой не нужно.</a:t>
            </a:r>
            <a:endParaRPr lang="ru-RU" sz="2300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0152" y="2741637"/>
            <a:ext cx="2857500" cy="349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Text Box 12"/>
          <p:cNvSpPr txBox="1">
            <a:spLocks noChangeArrowheads="1"/>
          </p:cNvSpPr>
          <p:nvPr/>
        </p:nvSpPr>
        <p:spPr bwMode="auto">
          <a:xfrm>
            <a:off x="395536" y="3101677"/>
            <a:ext cx="3960440" cy="8002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1435" tIns="45718" rIns="91435" bIns="45718">
            <a:spAutoFit/>
          </a:bodyPr>
          <a:lstStyle/>
          <a:p>
            <a:pPr algn="just">
              <a:buClr>
                <a:schemeClr val="accent2"/>
              </a:buClr>
              <a:buSzPct val="170000"/>
              <a:buFont typeface="Wingdings" pitchFamily="2" charset="2"/>
              <a:buNone/>
              <a:defRPr/>
            </a:pPr>
            <a:r>
              <a:rPr lang="ru-RU" sz="2300" dirty="0" smtClean="0"/>
              <a:t>Создаем новый документ на терминале.</a:t>
            </a:r>
            <a:endParaRPr lang="ru-RU" sz="2300" dirty="0"/>
          </a:p>
        </p:txBody>
      </p:sp>
      <p:cxnSp>
        <p:nvCxnSpPr>
          <p:cNvPr id="17" name="Прямая со стрелкой 16"/>
          <p:cNvCxnSpPr/>
          <p:nvPr/>
        </p:nvCxnSpPr>
        <p:spPr>
          <a:xfrm>
            <a:off x="4211960" y="3821757"/>
            <a:ext cx="1872208" cy="0"/>
          </a:xfrm>
          <a:prstGeom prst="straightConnector1">
            <a:avLst/>
          </a:prstGeom>
          <a:ln w="2857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72420" name="Rectangle 4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r>
                <a:rPr lang="ru-RU" sz="1000" dirty="0">
                  <a:solidFill>
                    <a:srgbClr val="002060"/>
                  </a:solidFill>
                </a:rPr>
                <a:t> </a:t>
              </a:r>
            </a:p>
          </p:txBody>
        </p:sp>
        <p:sp>
          <p:nvSpPr>
            <p:cNvPr id="572421" name="Rectangle 5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solidFill>
                  <a:srgbClr val="002060"/>
                </a:solidFill>
                <a:latin typeface="+mn-lt"/>
              </a:endParaRPr>
            </a:p>
          </p:txBody>
        </p:sp>
      </p:grpSp>
      <p:grpSp>
        <p:nvGrpSpPr>
          <p:cNvPr id="3" name="Group 6"/>
          <p:cNvGrpSpPr>
            <a:grpSpLocks/>
          </p:cNvGrpSpPr>
          <p:nvPr/>
        </p:nvGrpSpPr>
        <p:grpSpPr bwMode="auto">
          <a:xfrm>
            <a:off x="2057177" y="399603"/>
            <a:ext cx="7086823" cy="228824"/>
            <a:chOff x="1296" y="192"/>
            <a:chExt cx="4464" cy="144"/>
          </a:xfrm>
        </p:grpSpPr>
        <p:sp>
          <p:nvSpPr>
            <p:cNvPr id="572423" name="Rectangle 7"/>
            <p:cNvSpPr>
              <a:spLocks noChangeArrowheads="1"/>
            </p:cNvSpPr>
            <p:nvPr/>
          </p:nvSpPr>
          <p:spPr bwMode="auto">
            <a:xfrm>
              <a:off x="5376" y="192"/>
              <a:ext cx="384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solidFill>
                  <a:srgbClr val="002060"/>
                </a:solidFill>
                <a:latin typeface="+mn-lt"/>
              </a:endParaRPr>
            </a:p>
          </p:txBody>
        </p:sp>
        <p:sp>
          <p:nvSpPr>
            <p:cNvPr id="572424" name="Rectangle 8"/>
            <p:cNvSpPr>
              <a:spLocks noChangeArrowheads="1"/>
            </p:cNvSpPr>
            <p:nvPr/>
          </p:nvSpPr>
          <p:spPr bwMode="auto">
            <a:xfrm>
              <a:off x="1296" y="192"/>
              <a:ext cx="4377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r>
                <a:rPr lang="en-US" sz="2000" dirty="0">
                  <a:solidFill>
                    <a:srgbClr val="002060"/>
                  </a:solidFill>
                </a:rPr>
                <a:t> </a:t>
              </a:r>
              <a:endParaRPr lang="ru-RU" sz="2000" dirty="0">
                <a:solidFill>
                  <a:srgbClr val="002060"/>
                </a:solidFill>
              </a:endParaRPr>
            </a:p>
          </p:txBody>
        </p:sp>
      </p:grpSp>
      <p:grpSp>
        <p:nvGrpSpPr>
          <p:cNvPr id="4" name="Group 13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72430" name="Rectangle 14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endParaRPr lang="ru-RU" sz="1000" dirty="0">
                <a:solidFill>
                  <a:srgbClr val="002060"/>
                </a:solidFill>
              </a:endParaRPr>
            </a:p>
          </p:txBody>
        </p:sp>
        <p:sp>
          <p:nvSpPr>
            <p:cNvPr id="572431" name="Rectangle 15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solidFill>
                  <a:srgbClr val="002060"/>
                </a:solidFill>
                <a:latin typeface="+mn-lt"/>
              </a:endParaRPr>
            </a:p>
          </p:txBody>
        </p:sp>
      </p:grpSp>
      <p:sp>
        <p:nvSpPr>
          <p:cNvPr id="26" name="Rectangle 12"/>
          <p:cNvSpPr>
            <a:spLocks noChangeArrowheads="1"/>
          </p:cNvSpPr>
          <p:nvPr/>
        </p:nvSpPr>
        <p:spPr bwMode="auto">
          <a:xfrm>
            <a:off x="267346" y="188640"/>
            <a:ext cx="8863954" cy="631578"/>
          </a:xfrm>
          <a:prstGeom prst="rect">
            <a:avLst/>
          </a:prstGeom>
          <a:noFill/>
          <a:ln w="1270" cap="rnd">
            <a:noFill/>
            <a:prstDash val="sysDot"/>
            <a:miter lim="800000"/>
            <a:headEnd/>
            <a:tailEnd/>
          </a:ln>
        </p:spPr>
        <p:txBody>
          <a:bodyPr wrap="square" lIns="92070" tIns="46035" rIns="92070" bIns="46035" anchor="ctr">
            <a:spAutoFit/>
          </a:bodyPr>
          <a:lstStyle/>
          <a:p>
            <a:r>
              <a:rPr lang="ru-RU" sz="3500" b="1" dirty="0" smtClean="0"/>
              <a:t>Способ 2. Ручная переоценка.</a:t>
            </a:r>
          </a:p>
        </p:txBody>
      </p:sp>
      <p:sp>
        <p:nvSpPr>
          <p:cNvPr id="18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  <a:prstGeom prst="rect">
            <a:avLst/>
          </a:prstGeom>
          <a:noFill/>
        </p:spPr>
        <p:txBody>
          <a:bodyPr lIns="64291" tIns="32146" rIns="64291" bIns="32146"/>
          <a:lstStyle/>
          <a:p>
            <a:fld id="{89AD115C-5E91-41A9-A1BE-34D0B3A57989}" type="slidenum">
              <a:rPr lang="ru-RU" sz="1200" smtClean="0"/>
              <a:pPr/>
              <a:t>10</a:t>
            </a:fld>
            <a:r>
              <a:rPr lang="ru-RU" sz="1200" dirty="0" smtClean="0"/>
              <a:t>/</a:t>
            </a:r>
            <a:r>
              <a:rPr lang="en-US" dirty="0" smtClean="0"/>
              <a:t>52</a:t>
            </a:r>
            <a:endParaRPr lang="ru-RU" sz="1200" dirty="0" smtClean="0"/>
          </a:p>
        </p:txBody>
      </p:sp>
      <p:sp>
        <p:nvSpPr>
          <p:cNvPr id="15" name="Text Box 12"/>
          <p:cNvSpPr txBox="1">
            <a:spLocks noChangeArrowheads="1"/>
          </p:cNvSpPr>
          <p:nvPr/>
        </p:nvSpPr>
        <p:spPr bwMode="auto">
          <a:xfrm>
            <a:off x="319336" y="4365104"/>
            <a:ext cx="8568952" cy="8002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1435" tIns="45718" rIns="91435" bIns="45718">
            <a:spAutoFit/>
          </a:bodyPr>
          <a:lstStyle/>
          <a:p>
            <a:pPr>
              <a:buClr>
                <a:schemeClr val="accent2"/>
              </a:buClr>
              <a:buSzPct val="170000"/>
              <a:buFont typeface="Wingdings" pitchFamily="2" charset="2"/>
              <a:buNone/>
              <a:defRPr/>
            </a:pPr>
            <a:r>
              <a:rPr lang="ru-RU" sz="2300" dirty="0" smtClean="0"/>
              <a:t>Придумываем цену и вводим её</a:t>
            </a:r>
          </a:p>
          <a:p>
            <a:pPr>
              <a:buClr>
                <a:schemeClr val="accent2"/>
              </a:buClr>
              <a:buSzPct val="170000"/>
              <a:buFont typeface="Wingdings" pitchFamily="2" charset="2"/>
              <a:buNone/>
              <a:defRPr/>
            </a:pPr>
            <a:r>
              <a:rPr lang="ru-RU" sz="2300" dirty="0" smtClean="0"/>
              <a:t>прямо с терминала. </a:t>
            </a:r>
            <a:endParaRPr lang="ru-RU" sz="2300" dirty="0"/>
          </a:p>
        </p:txBody>
      </p:sp>
      <p:sp>
        <p:nvSpPr>
          <p:cNvPr id="19" name="Text Box 12"/>
          <p:cNvSpPr txBox="1">
            <a:spLocks noChangeArrowheads="1"/>
          </p:cNvSpPr>
          <p:nvPr/>
        </p:nvSpPr>
        <p:spPr bwMode="auto">
          <a:xfrm>
            <a:off x="323528" y="874812"/>
            <a:ext cx="8568952" cy="446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1435" tIns="45718" rIns="91435" bIns="45718">
            <a:spAutoFit/>
          </a:bodyPr>
          <a:lstStyle/>
          <a:p>
            <a:pPr>
              <a:buClr>
                <a:schemeClr val="accent2"/>
              </a:buClr>
              <a:buSzPct val="170000"/>
              <a:buFont typeface="Wingdings" pitchFamily="2" charset="2"/>
              <a:buNone/>
              <a:defRPr/>
            </a:pPr>
            <a:r>
              <a:rPr lang="ru-RU" sz="2300" dirty="0" smtClean="0"/>
              <a:t>Сканируем </a:t>
            </a:r>
            <a:r>
              <a:rPr lang="ru-RU" sz="2300" dirty="0" err="1" smtClean="0"/>
              <a:t>штрихкод</a:t>
            </a:r>
            <a:r>
              <a:rPr lang="ru-RU" sz="2300" dirty="0" smtClean="0"/>
              <a:t> товара, который хотим переоценить.</a:t>
            </a:r>
            <a:endParaRPr lang="ru-RU" sz="2300" dirty="0"/>
          </a:p>
        </p:txBody>
      </p:sp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7" y="1484784"/>
            <a:ext cx="5616624" cy="21062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22" name="Прямая со стрелкой 21"/>
          <p:cNvCxnSpPr/>
          <p:nvPr/>
        </p:nvCxnSpPr>
        <p:spPr>
          <a:xfrm flipV="1">
            <a:off x="3081040" y="4935558"/>
            <a:ext cx="3168352" cy="5610"/>
          </a:xfrm>
          <a:prstGeom prst="straightConnector1">
            <a:avLst/>
          </a:prstGeom>
          <a:ln w="2857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60368" y="1463576"/>
            <a:ext cx="2376264" cy="2088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00192" y="3623816"/>
            <a:ext cx="2088232" cy="26234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72420" name="Rectangle 4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r>
                <a:rPr lang="ru-RU" sz="1000" dirty="0">
                  <a:solidFill>
                    <a:srgbClr val="002060"/>
                  </a:solidFill>
                </a:rPr>
                <a:t> </a:t>
              </a:r>
            </a:p>
          </p:txBody>
        </p:sp>
        <p:sp>
          <p:nvSpPr>
            <p:cNvPr id="572421" name="Rectangle 5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solidFill>
                  <a:srgbClr val="002060"/>
                </a:solidFill>
                <a:latin typeface="+mn-lt"/>
              </a:endParaRPr>
            </a:p>
          </p:txBody>
        </p:sp>
      </p:grpSp>
      <p:grpSp>
        <p:nvGrpSpPr>
          <p:cNvPr id="3" name="Group 6"/>
          <p:cNvGrpSpPr>
            <a:grpSpLocks/>
          </p:cNvGrpSpPr>
          <p:nvPr/>
        </p:nvGrpSpPr>
        <p:grpSpPr bwMode="auto">
          <a:xfrm>
            <a:off x="2057177" y="399603"/>
            <a:ext cx="7086823" cy="228824"/>
            <a:chOff x="1296" y="192"/>
            <a:chExt cx="4464" cy="144"/>
          </a:xfrm>
        </p:grpSpPr>
        <p:sp>
          <p:nvSpPr>
            <p:cNvPr id="572423" name="Rectangle 7"/>
            <p:cNvSpPr>
              <a:spLocks noChangeArrowheads="1"/>
            </p:cNvSpPr>
            <p:nvPr/>
          </p:nvSpPr>
          <p:spPr bwMode="auto">
            <a:xfrm>
              <a:off x="5376" y="192"/>
              <a:ext cx="384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solidFill>
                  <a:srgbClr val="002060"/>
                </a:solidFill>
                <a:latin typeface="+mn-lt"/>
              </a:endParaRPr>
            </a:p>
          </p:txBody>
        </p:sp>
        <p:sp>
          <p:nvSpPr>
            <p:cNvPr id="572424" name="Rectangle 8"/>
            <p:cNvSpPr>
              <a:spLocks noChangeArrowheads="1"/>
            </p:cNvSpPr>
            <p:nvPr/>
          </p:nvSpPr>
          <p:spPr bwMode="auto">
            <a:xfrm>
              <a:off x="1296" y="192"/>
              <a:ext cx="4377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r>
                <a:rPr lang="en-US" sz="2000" dirty="0">
                  <a:solidFill>
                    <a:srgbClr val="002060"/>
                  </a:solidFill>
                </a:rPr>
                <a:t> </a:t>
              </a:r>
              <a:endParaRPr lang="ru-RU" sz="2000" dirty="0">
                <a:solidFill>
                  <a:srgbClr val="002060"/>
                </a:solidFill>
              </a:endParaRPr>
            </a:p>
          </p:txBody>
        </p:sp>
      </p:grpSp>
      <p:grpSp>
        <p:nvGrpSpPr>
          <p:cNvPr id="4" name="Group 13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72430" name="Rectangle 14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endParaRPr lang="ru-RU" sz="1000" dirty="0">
                <a:solidFill>
                  <a:srgbClr val="002060"/>
                </a:solidFill>
              </a:endParaRPr>
            </a:p>
          </p:txBody>
        </p:sp>
        <p:sp>
          <p:nvSpPr>
            <p:cNvPr id="572431" name="Rectangle 15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solidFill>
                  <a:srgbClr val="002060"/>
                </a:solidFill>
                <a:latin typeface="+mn-lt"/>
              </a:endParaRPr>
            </a:p>
          </p:txBody>
        </p:sp>
      </p:grpSp>
      <p:sp>
        <p:nvSpPr>
          <p:cNvPr id="26" name="Rectangle 12"/>
          <p:cNvSpPr>
            <a:spLocks noChangeArrowheads="1"/>
          </p:cNvSpPr>
          <p:nvPr/>
        </p:nvSpPr>
        <p:spPr bwMode="auto">
          <a:xfrm>
            <a:off x="267346" y="188640"/>
            <a:ext cx="8863954" cy="631578"/>
          </a:xfrm>
          <a:prstGeom prst="rect">
            <a:avLst/>
          </a:prstGeom>
          <a:noFill/>
          <a:ln w="1270" cap="rnd">
            <a:noFill/>
            <a:prstDash val="sysDot"/>
            <a:miter lim="800000"/>
            <a:headEnd/>
            <a:tailEnd/>
          </a:ln>
        </p:spPr>
        <p:txBody>
          <a:bodyPr wrap="square" lIns="92070" tIns="46035" rIns="92070" bIns="46035" anchor="ctr">
            <a:spAutoFit/>
          </a:bodyPr>
          <a:lstStyle/>
          <a:p>
            <a:r>
              <a:rPr lang="ru-RU" sz="3500" b="1" dirty="0" smtClean="0"/>
              <a:t>Способ 2. Ручная переоценка.</a:t>
            </a:r>
          </a:p>
        </p:txBody>
      </p:sp>
      <p:sp>
        <p:nvSpPr>
          <p:cNvPr id="18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  <a:prstGeom prst="rect">
            <a:avLst/>
          </a:prstGeom>
          <a:noFill/>
        </p:spPr>
        <p:txBody>
          <a:bodyPr lIns="64291" tIns="32146" rIns="64291" bIns="32146"/>
          <a:lstStyle/>
          <a:p>
            <a:fld id="{89AD115C-5E91-41A9-A1BE-34D0B3A57989}" type="slidenum">
              <a:rPr lang="ru-RU" sz="1200" smtClean="0"/>
              <a:pPr/>
              <a:t>11</a:t>
            </a:fld>
            <a:r>
              <a:rPr lang="ru-RU" sz="1200" dirty="0" smtClean="0"/>
              <a:t>/</a:t>
            </a:r>
            <a:r>
              <a:rPr lang="en-US" dirty="0" smtClean="0"/>
              <a:t>52</a:t>
            </a:r>
            <a:endParaRPr lang="ru-RU" sz="1200" dirty="0" smtClean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66838" y="1577975"/>
            <a:ext cx="6410325" cy="405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Text Box 12"/>
          <p:cNvSpPr txBox="1">
            <a:spLocks noChangeArrowheads="1"/>
          </p:cNvSpPr>
          <p:nvPr/>
        </p:nvSpPr>
        <p:spPr bwMode="auto">
          <a:xfrm>
            <a:off x="310828" y="870620"/>
            <a:ext cx="8568952" cy="446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1435" tIns="45718" rIns="91435" bIns="45718">
            <a:spAutoFit/>
          </a:bodyPr>
          <a:lstStyle/>
          <a:p>
            <a:pPr>
              <a:buClr>
                <a:schemeClr val="accent2"/>
              </a:buClr>
              <a:buSzPct val="170000"/>
              <a:buFont typeface="Wingdings" pitchFamily="2" charset="2"/>
              <a:buNone/>
              <a:defRPr/>
            </a:pPr>
            <a:r>
              <a:rPr lang="ru-RU" sz="2300" dirty="0" smtClean="0"/>
              <a:t>Распечатывается ценник с новой ценой.</a:t>
            </a:r>
            <a:endParaRPr lang="ru-RU" sz="2300" dirty="0"/>
          </a:p>
        </p:txBody>
      </p:sp>
      <p:cxnSp>
        <p:nvCxnSpPr>
          <p:cNvPr id="15" name="Прямая со стрелкой 14"/>
          <p:cNvCxnSpPr/>
          <p:nvPr/>
        </p:nvCxnSpPr>
        <p:spPr>
          <a:xfrm>
            <a:off x="5508104" y="1124744"/>
            <a:ext cx="1440160" cy="2880320"/>
          </a:xfrm>
          <a:prstGeom prst="straightConnector1">
            <a:avLst/>
          </a:prstGeom>
          <a:ln w="2857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72420" name="Rectangle 4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r>
                <a:rPr lang="ru-RU" sz="1000" dirty="0">
                  <a:solidFill>
                    <a:srgbClr val="002060"/>
                  </a:solidFill>
                </a:rPr>
                <a:t> </a:t>
              </a:r>
            </a:p>
          </p:txBody>
        </p:sp>
        <p:sp>
          <p:nvSpPr>
            <p:cNvPr id="572421" name="Rectangle 5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solidFill>
                  <a:srgbClr val="002060"/>
                </a:solidFill>
                <a:latin typeface="+mn-lt"/>
              </a:endParaRPr>
            </a:p>
          </p:txBody>
        </p:sp>
      </p:grpSp>
      <p:grpSp>
        <p:nvGrpSpPr>
          <p:cNvPr id="3" name="Group 6"/>
          <p:cNvGrpSpPr>
            <a:grpSpLocks/>
          </p:cNvGrpSpPr>
          <p:nvPr/>
        </p:nvGrpSpPr>
        <p:grpSpPr bwMode="auto">
          <a:xfrm>
            <a:off x="2057177" y="399603"/>
            <a:ext cx="7086823" cy="228824"/>
            <a:chOff x="1296" y="192"/>
            <a:chExt cx="4464" cy="144"/>
          </a:xfrm>
        </p:grpSpPr>
        <p:sp>
          <p:nvSpPr>
            <p:cNvPr id="572423" name="Rectangle 7"/>
            <p:cNvSpPr>
              <a:spLocks noChangeArrowheads="1"/>
            </p:cNvSpPr>
            <p:nvPr/>
          </p:nvSpPr>
          <p:spPr bwMode="auto">
            <a:xfrm>
              <a:off x="5376" y="192"/>
              <a:ext cx="384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solidFill>
                  <a:srgbClr val="002060"/>
                </a:solidFill>
                <a:latin typeface="+mn-lt"/>
              </a:endParaRPr>
            </a:p>
          </p:txBody>
        </p:sp>
        <p:sp>
          <p:nvSpPr>
            <p:cNvPr id="572424" name="Rectangle 8"/>
            <p:cNvSpPr>
              <a:spLocks noChangeArrowheads="1"/>
            </p:cNvSpPr>
            <p:nvPr/>
          </p:nvSpPr>
          <p:spPr bwMode="auto">
            <a:xfrm>
              <a:off x="1296" y="192"/>
              <a:ext cx="4377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r>
                <a:rPr lang="en-US" sz="2000" dirty="0">
                  <a:solidFill>
                    <a:srgbClr val="002060"/>
                  </a:solidFill>
                </a:rPr>
                <a:t> </a:t>
              </a:r>
              <a:endParaRPr lang="ru-RU" sz="2000" dirty="0">
                <a:solidFill>
                  <a:srgbClr val="002060"/>
                </a:solidFill>
              </a:endParaRPr>
            </a:p>
          </p:txBody>
        </p:sp>
      </p:grpSp>
      <p:grpSp>
        <p:nvGrpSpPr>
          <p:cNvPr id="4" name="Group 13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72430" name="Rectangle 14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endParaRPr lang="ru-RU" sz="1000" dirty="0">
                <a:solidFill>
                  <a:srgbClr val="002060"/>
                </a:solidFill>
              </a:endParaRPr>
            </a:p>
          </p:txBody>
        </p:sp>
        <p:sp>
          <p:nvSpPr>
            <p:cNvPr id="572431" name="Rectangle 15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solidFill>
                  <a:srgbClr val="002060"/>
                </a:solidFill>
                <a:latin typeface="+mn-lt"/>
              </a:endParaRPr>
            </a:p>
          </p:txBody>
        </p:sp>
      </p:grpSp>
      <p:sp>
        <p:nvSpPr>
          <p:cNvPr id="26" name="Rectangle 12"/>
          <p:cNvSpPr>
            <a:spLocks noChangeArrowheads="1"/>
          </p:cNvSpPr>
          <p:nvPr/>
        </p:nvSpPr>
        <p:spPr bwMode="auto">
          <a:xfrm>
            <a:off x="267346" y="188640"/>
            <a:ext cx="8863954" cy="631578"/>
          </a:xfrm>
          <a:prstGeom prst="rect">
            <a:avLst/>
          </a:prstGeom>
          <a:noFill/>
          <a:ln w="1270" cap="rnd">
            <a:noFill/>
            <a:prstDash val="sysDot"/>
            <a:miter lim="800000"/>
            <a:headEnd/>
            <a:tailEnd/>
          </a:ln>
        </p:spPr>
        <p:txBody>
          <a:bodyPr wrap="square" lIns="92070" tIns="46035" rIns="92070" bIns="46035" anchor="ctr">
            <a:spAutoFit/>
          </a:bodyPr>
          <a:lstStyle/>
          <a:p>
            <a:r>
              <a:rPr lang="ru-RU" sz="3500" b="1" dirty="0" smtClean="0"/>
              <a:t>Способ 2. Ручная переоценка.</a:t>
            </a:r>
          </a:p>
        </p:txBody>
      </p:sp>
      <p:sp>
        <p:nvSpPr>
          <p:cNvPr id="18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  <a:prstGeom prst="rect">
            <a:avLst/>
          </a:prstGeom>
          <a:noFill/>
        </p:spPr>
        <p:txBody>
          <a:bodyPr lIns="64291" tIns="32146" rIns="64291" bIns="32146"/>
          <a:lstStyle/>
          <a:p>
            <a:fld id="{89AD115C-5E91-41A9-A1BE-34D0B3A57989}" type="slidenum">
              <a:rPr lang="ru-RU" sz="1200" smtClean="0"/>
              <a:pPr/>
              <a:t>12</a:t>
            </a:fld>
            <a:r>
              <a:rPr lang="ru-RU" sz="1200" dirty="0" smtClean="0"/>
              <a:t>/</a:t>
            </a:r>
            <a:r>
              <a:rPr lang="en-US" dirty="0" smtClean="0"/>
              <a:t>52</a:t>
            </a:r>
            <a:endParaRPr lang="ru-RU" sz="1200" dirty="0" smtClean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2281064"/>
            <a:ext cx="3333750" cy="391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23928" y="2281065"/>
            <a:ext cx="2441179" cy="2952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9" name="Прямая со стрелкой 18"/>
          <p:cNvCxnSpPr/>
          <p:nvPr/>
        </p:nvCxnSpPr>
        <p:spPr>
          <a:xfrm flipH="1">
            <a:off x="5148064" y="1628800"/>
            <a:ext cx="1584176" cy="1872208"/>
          </a:xfrm>
          <a:prstGeom prst="straightConnector1">
            <a:avLst/>
          </a:prstGeom>
          <a:ln w="2857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 Box 12"/>
          <p:cNvSpPr txBox="1">
            <a:spLocks noChangeArrowheads="1"/>
          </p:cNvSpPr>
          <p:nvPr/>
        </p:nvSpPr>
        <p:spPr bwMode="auto">
          <a:xfrm>
            <a:off x="323528" y="908720"/>
            <a:ext cx="8568952" cy="11541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1435" tIns="45718" rIns="91435" bIns="45718">
            <a:spAutoFit/>
          </a:bodyPr>
          <a:lstStyle/>
          <a:p>
            <a:pPr>
              <a:buClr>
                <a:schemeClr val="accent2"/>
              </a:buClr>
              <a:buSzPct val="170000"/>
              <a:buFont typeface="Wingdings" pitchFamily="2" charset="2"/>
              <a:buNone/>
              <a:defRPr/>
            </a:pPr>
            <a:r>
              <a:rPr lang="ru-RU" sz="2300" dirty="0" smtClean="0"/>
              <a:t>Сканируем новый распечатанный ценник и проверяем, что бы </a:t>
            </a:r>
            <a:r>
              <a:rPr lang="ru-RU" sz="2300" dirty="0" err="1" smtClean="0"/>
              <a:t>штрихкод</a:t>
            </a:r>
            <a:r>
              <a:rPr lang="ru-RU" sz="2300" dirty="0" smtClean="0"/>
              <a:t> считался. Если </a:t>
            </a:r>
            <a:r>
              <a:rPr lang="ru-RU" sz="2300" dirty="0" err="1" smtClean="0"/>
              <a:t>штрихкод</a:t>
            </a:r>
            <a:r>
              <a:rPr lang="ru-RU" sz="2300" dirty="0" smtClean="0"/>
              <a:t> считался и «нашелся» в базе, то ценник корректный, можем его клеить поверх старого ценника.</a:t>
            </a:r>
            <a:endParaRPr lang="ru-RU" sz="23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72420" name="Rectangle 4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r>
                <a:rPr lang="ru-RU" sz="1000" dirty="0">
                  <a:solidFill>
                    <a:srgbClr val="002060"/>
                  </a:solidFill>
                </a:rPr>
                <a:t> </a:t>
              </a:r>
            </a:p>
          </p:txBody>
        </p:sp>
        <p:sp>
          <p:nvSpPr>
            <p:cNvPr id="572421" name="Rectangle 5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solidFill>
                  <a:srgbClr val="002060"/>
                </a:solidFill>
                <a:latin typeface="+mn-lt"/>
              </a:endParaRPr>
            </a:p>
          </p:txBody>
        </p:sp>
      </p:grpSp>
      <p:grpSp>
        <p:nvGrpSpPr>
          <p:cNvPr id="3" name="Group 6"/>
          <p:cNvGrpSpPr>
            <a:grpSpLocks/>
          </p:cNvGrpSpPr>
          <p:nvPr/>
        </p:nvGrpSpPr>
        <p:grpSpPr bwMode="auto">
          <a:xfrm>
            <a:off x="2057177" y="399603"/>
            <a:ext cx="7086823" cy="228824"/>
            <a:chOff x="1296" y="192"/>
            <a:chExt cx="4464" cy="144"/>
          </a:xfrm>
        </p:grpSpPr>
        <p:sp>
          <p:nvSpPr>
            <p:cNvPr id="572423" name="Rectangle 7"/>
            <p:cNvSpPr>
              <a:spLocks noChangeArrowheads="1"/>
            </p:cNvSpPr>
            <p:nvPr/>
          </p:nvSpPr>
          <p:spPr bwMode="auto">
            <a:xfrm>
              <a:off x="5376" y="192"/>
              <a:ext cx="384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solidFill>
                  <a:srgbClr val="002060"/>
                </a:solidFill>
                <a:latin typeface="+mn-lt"/>
              </a:endParaRPr>
            </a:p>
          </p:txBody>
        </p:sp>
        <p:sp>
          <p:nvSpPr>
            <p:cNvPr id="572424" name="Rectangle 8"/>
            <p:cNvSpPr>
              <a:spLocks noChangeArrowheads="1"/>
            </p:cNvSpPr>
            <p:nvPr/>
          </p:nvSpPr>
          <p:spPr bwMode="auto">
            <a:xfrm>
              <a:off x="1296" y="192"/>
              <a:ext cx="4377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r>
                <a:rPr lang="en-US" sz="2000" dirty="0">
                  <a:solidFill>
                    <a:srgbClr val="002060"/>
                  </a:solidFill>
                </a:rPr>
                <a:t> </a:t>
              </a:r>
              <a:endParaRPr lang="ru-RU" sz="2000" dirty="0">
                <a:solidFill>
                  <a:srgbClr val="002060"/>
                </a:solidFill>
              </a:endParaRPr>
            </a:p>
          </p:txBody>
        </p:sp>
      </p:grpSp>
      <p:grpSp>
        <p:nvGrpSpPr>
          <p:cNvPr id="4" name="Group 13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72430" name="Rectangle 14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endParaRPr lang="ru-RU" sz="1000" dirty="0">
                <a:solidFill>
                  <a:srgbClr val="002060"/>
                </a:solidFill>
              </a:endParaRPr>
            </a:p>
          </p:txBody>
        </p:sp>
        <p:sp>
          <p:nvSpPr>
            <p:cNvPr id="572431" name="Rectangle 15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solidFill>
                  <a:srgbClr val="002060"/>
                </a:solidFill>
                <a:latin typeface="+mn-lt"/>
              </a:endParaRPr>
            </a:p>
          </p:txBody>
        </p:sp>
      </p:grpSp>
      <p:sp>
        <p:nvSpPr>
          <p:cNvPr id="26" name="Rectangle 12"/>
          <p:cNvSpPr>
            <a:spLocks noChangeArrowheads="1"/>
          </p:cNvSpPr>
          <p:nvPr/>
        </p:nvSpPr>
        <p:spPr bwMode="auto">
          <a:xfrm>
            <a:off x="267346" y="188640"/>
            <a:ext cx="8863954" cy="631578"/>
          </a:xfrm>
          <a:prstGeom prst="rect">
            <a:avLst/>
          </a:prstGeom>
          <a:noFill/>
          <a:ln w="1270" cap="rnd">
            <a:noFill/>
            <a:prstDash val="sysDot"/>
            <a:miter lim="800000"/>
            <a:headEnd/>
            <a:tailEnd/>
          </a:ln>
        </p:spPr>
        <p:txBody>
          <a:bodyPr wrap="square" lIns="92070" tIns="46035" rIns="92070" bIns="46035" anchor="ctr">
            <a:spAutoFit/>
          </a:bodyPr>
          <a:lstStyle/>
          <a:p>
            <a:r>
              <a:rPr lang="ru-RU" sz="3500" b="1" dirty="0" smtClean="0"/>
              <a:t>Способ 2. Ручная переоценка.</a:t>
            </a:r>
          </a:p>
        </p:txBody>
      </p:sp>
      <p:sp>
        <p:nvSpPr>
          <p:cNvPr id="18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  <a:prstGeom prst="rect">
            <a:avLst/>
          </a:prstGeom>
          <a:noFill/>
        </p:spPr>
        <p:txBody>
          <a:bodyPr lIns="64291" tIns="32146" rIns="64291" bIns="32146"/>
          <a:lstStyle/>
          <a:p>
            <a:fld id="{89AD115C-5E91-41A9-A1BE-34D0B3A57989}" type="slidenum">
              <a:rPr lang="ru-RU" sz="1200" smtClean="0"/>
              <a:pPr/>
              <a:t>13</a:t>
            </a:fld>
            <a:r>
              <a:rPr lang="ru-RU" sz="1200" dirty="0" smtClean="0"/>
              <a:t>/</a:t>
            </a:r>
            <a:r>
              <a:rPr lang="en-US" dirty="0" smtClean="0"/>
              <a:t>52</a:t>
            </a:r>
            <a:endParaRPr lang="ru-RU" sz="1200" dirty="0" smtClean="0"/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1624484"/>
            <a:ext cx="3472644" cy="3240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Text Box 12"/>
          <p:cNvSpPr txBox="1">
            <a:spLocks noChangeArrowheads="1"/>
          </p:cNvSpPr>
          <p:nvPr/>
        </p:nvSpPr>
        <p:spPr bwMode="auto">
          <a:xfrm>
            <a:off x="323528" y="908720"/>
            <a:ext cx="8568952" cy="446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1435" tIns="45718" rIns="91435" bIns="45718">
            <a:spAutoFit/>
          </a:bodyPr>
          <a:lstStyle/>
          <a:p>
            <a:pPr>
              <a:buClr>
                <a:schemeClr val="accent2"/>
              </a:buClr>
              <a:buSzPct val="170000"/>
              <a:buFont typeface="Wingdings" pitchFamily="2" charset="2"/>
              <a:buNone/>
              <a:defRPr/>
            </a:pPr>
            <a:r>
              <a:rPr lang="ru-RU" sz="2300" dirty="0" smtClean="0"/>
              <a:t>Наклеиваем новый ценник поверх старого ценника.</a:t>
            </a:r>
            <a:endParaRPr lang="ru-RU" sz="23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72420" name="Rectangle 4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r>
                <a:rPr lang="ru-RU" sz="1000" dirty="0">
                  <a:solidFill>
                    <a:srgbClr val="002060"/>
                  </a:solidFill>
                </a:rPr>
                <a:t> </a:t>
              </a:r>
            </a:p>
          </p:txBody>
        </p:sp>
        <p:sp>
          <p:nvSpPr>
            <p:cNvPr id="572421" name="Rectangle 5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solidFill>
                  <a:srgbClr val="002060"/>
                </a:solidFill>
                <a:latin typeface="+mn-lt"/>
              </a:endParaRPr>
            </a:p>
          </p:txBody>
        </p:sp>
      </p:grpSp>
      <p:grpSp>
        <p:nvGrpSpPr>
          <p:cNvPr id="3" name="Group 6"/>
          <p:cNvGrpSpPr>
            <a:grpSpLocks/>
          </p:cNvGrpSpPr>
          <p:nvPr/>
        </p:nvGrpSpPr>
        <p:grpSpPr bwMode="auto">
          <a:xfrm>
            <a:off x="2057177" y="399603"/>
            <a:ext cx="7086823" cy="228824"/>
            <a:chOff x="1296" y="192"/>
            <a:chExt cx="4464" cy="144"/>
          </a:xfrm>
        </p:grpSpPr>
        <p:sp>
          <p:nvSpPr>
            <p:cNvPr id="572423" name="Rectangle 7"/>
            <p:cNvSpPr>
              <a:spLocks noChangeArrowheads="1"/>
            </p:cNvSpPr>
            <p:nvPr/>
          </p:nvSpPr>
          <p:spPr bwMode="auto">
            <a:xfrm>
              <a:off x="5376" y="192"/>
              <a:ext cx="384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solidFill>
                  <a:srgbClr val="002060"/>
                </a:solidFill>
                <a:latin typeface="+mn-lt"/>
              </a:endParaRPr>
            </a:p>
          </p:txBody>
        </p:sp>
        <p:sp>
          <p:nvSpPr>
            <p:cNvPr id="572424" name="Rectangle 8"/>
            <p:cNvSpPr>
              <a:spLocks noChangeArrowheads="1"/>
            </p:cNvSpPr>
            <p:nvPr/>
          </p:nvSpPr>
          <p:spPr bwMode="auto">
            <a:xfrm>
              <a:off x="1296" y="192"/>
              <a:ext cx="4377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r>
                <a:rPr lang="en-US" sz="2000" dirty="0">
                  <a:solidFill>
                    <a:srgbClr val="002060"/>
                  </a:solidFill>
                </a:rPr>
                <a:t> </a:t>
              </a:r>
              <a:endParaRPr lang="ru-RU" sz="2000" dirty="0">
                <a:solidFill>
                  <a:srgbClr val="002060"/>
                </a:solidFill>
              </a:endParaRPr>
            </a:p>
          </p:txBody>
        </p:sp>
      </p:grpSp>
      <p:grpSp>
        <p:nvGrpSpPr>
          <p:cNvPr id="4" name="Group 13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72430" name="Rectangle 14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endParaRPr lang="ru-RU" sz="1000" dirty="0">
                <a:solidFill>
                  <a:srgbClr val="002060"/>
                </a:solidFill>
              </a:endParaRPr>
            </a:p>
          </p:txBody>
        </p:sp>
        <p:sp>
          <p:nvSpPr>
            <p:cNvPr id="572431" name="Rectangle 15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solidFill>
                  <a:srgbClr val="002060"/>
                </a:solidFill>
                <a:latin typeface="+mn-lt"/>
              </a:endParaRPr>
            </a:p>
          </p:txBody>
        </p:sp>
      </p:grpSp>
      <p:sp>
        <p:nvSpPr>
          <p:cNvPr id="26" name="Rectangle 12"/>
          <p:cNvSpPr>
            <a:spLocks noChangeArrowheads="1"/>
          </p:cNvSpPr>
          <p:nvPr/>
        </p:nvSpPr>
        <p:spPr bwMode="auto">
          <a:xfrm>
            <a:off x="267346" y="188640"/>
            <a:ext cx="8863954" cy="631578"/>
          </a:xfrm>
          <a:prstGeom prst="rect">
            <a:avLst/>
          </a:prstGeom>
          <a:noFill/>
          <a:ln w="1270" cap="rnd">
            <a:noFill/>
            <a:prstDash val="sysDot"/>
            <a:miter lim="800000"/>
            <a:headEnd/>
            <a:tailEnd/>
          </a:ln>
        </p:spPr>
        <p:txBody>
          <a:bodyPr wrap="square" lIns="92070" tIns="46035" rIns="92070" bIns="46035" anchor="ctr">
            <a:spAutoFit/>
          </a:bodyPr>
          <a:lstStyle/>
          <a:p>
            <a:r>
              <a:rPr lang="ru-RU" sz="3500" b="1" dirty="0" smtClean="0"/>
              <a:t>Просматривать переоцененные товары</a:t>
            </a:r>
          </a:p>
        </p:txBody>
      </p:sp>
      <p:sp>
        <p:nvSpPr>
          <p:cNvPr id="18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  <a:prstGeom prst="rect">
            <a:avLst/>
          </a:prstGeom>
          <a:noFill/>
        </p:spPr>
        <p:txBody>
          <a:bodyPr lIns="64291" tIns="32146" rIns="64291" bIns="32146"/>
          <a:lstStyle/>
          <a:p>
            <a:fld id="{89AD115C-5E91-41A9-A1BE-34D0B3A57989}" type="slidenum">
              <a:rPr lang="ru-RU" sz="1200" smtClean="0"/>
              <a:pPr/>
              <a:t>14</a:t>
            </a:fld>
            <a:r>
              <a:rPr lang="ru-RU" sz="1200" dirty="0" smtClean="0"/>
              <a:t>/</a:t>
            </a:r>
            <a:r>
              <a:rPr lang="en-US" dirty="0" smtClean="0"/>
              <a:t>52</a:t>
            </a:r>
            <a:endParaRPr lang="ru-RU" sz="1200" dirty="0" smtClean="0"/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2332409"/>
            <a:ext cx="2552700" cy="318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Text Box 12"/>
          <p:cNvSpPr txBox="1">
            <a:spLocks noChangeArrowheads="1"/>
          </p:cNvSpPr>
          <p:nvPr/>
        </p:nvSpPr>
        <p:spPr bwMode="auto">
          <a:xfrm>
            <a:off x="323528" y="908720"/>
            <a:ext cx="8568952" cy="11541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1435" tIns="45718" rIns="91435" bIns="45718">
            <a:spAutoFit/>
          </a:bodyPr>
          <a:lstStyle/>
          <a:p>
            <a:pPr>
              <a:buClr>
                <a:schemeClr val="accent2"/>
              </a:buClr>
              <a:buSzPct val="170000"/>
              <a:defRPr/>
            </a:pPr>
            <a:r>
              <a:rPr lang="ru-RU" sz="2300" dirty="0" smtClean="0"/>
              <a:t>можно в виде списка с подробной информацией о товарах и внесенных изменениях. После того как мы проверили результат нашей работы, загружаем документ из терминала в 1С.</a:t>
            </a:r>
          </a:p>
        </p:txBody>
      </p:sp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75856" y="2345407"/>
            <a:ext cx="2514600" cy="3171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28" name="Прямая со стрелкой 27"/>
          <p:cNvCxnSpPr/>
          <p:nvPr/>
        </p:nvCxnSpPr>
        <p:spPr>
          <a:xfrm>
            <a:off x="2987824" y="4073599"/>
            <a:ext cx="288032" cy="0"/>
          </a:xfrm>
          <a:prstGeom prst="straightConnector1">
            <a:avLst/>
          </a:prstGeom>
          <a:ln w="2857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 стрелкой 29"/>
          <p:cNvCxnSpPr/>
          <p:nvPr/>
        </p:nvCxnSpPr>
        <p:spPr>
          <a:xfrm>
            <a:off x="5834236" y="4073599"/>
            <a:ext cx="288032" cy="0"/>
          </a:xfrm>
          <a:prstGeom prst="straightConnector1">
            <a:avLst/>
          </a:prstGeom>
          <a:ln w="2857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1" name="Picture 18" descr="http://ad-bank.ru/upload/small/kaliningrad-obuchenie_polzovateley_na_pk_1c_8__2_1c_8__1_1c_7__7__ege__saytostroenie__dizayn_na_pk__4023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56176" y="3137495"/>
            <a:ext cx="1872208" cy="1872208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72420" name="Rectangle 4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r>
                <a:rPr lang="ru-RU" sz="1000" dirty="0">
                  <a:solidFill>
                    <a:srgbClr val="002060"/>
                  </a:solidFill>
                </a:rPr>
                <a:t> </a:t>
              </a:r>
            </a:p>
          </p:txBody>
        </p:sp>
        <p:sp>
          <p:nvSpPr>
            <p:cNvPr id="572421" name="Rectangle 5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solidFill>
                  <a:srgbClr val="002060"/>
                </a:solidFill>
                <a:latin typeface="+mn-lt"/>
              </a:endParaRPr>
            </a:p>
          </p:txBody>
        </p:sp>
      </p:grpSp>
      <p:grpSp>
        <p:nvGrpSpPr>
          <p:cNvPr id="3" name="Group 6"/>
          <p:cNvGrpSpPr>
            <a:grpSpLocks/>
          </p:cNvGrpSpPr>
          <p:nvPr/>
        </p:nvGrpSpPr>
        <p:grpSpPr bwMode="auto">
          <a:xfrm>
            <a:off x="2057177" y="399603"/>
            <a:ext cx="7086823" cy="228824"/>
            <a:chOff x="1296" y="192"/>
            <a:chExt cx="4464" cy="144"/>
          </a:xfrm>
        </p:grpSpPr>
        <p:sp>
          <p:nvSpPr>
            <p:cNvPr id="572423" name="Rectangle 7"/>
            <p:cNvSpPr>
              <a:spLocks noChangeArrowheads="1"/>
            </p:cNvSpPr>
            <p:nvPr/>
          </p:nvSpPr>
          <p:spPr bwMode="auto">
            <a:xfrm>
              <a:off x="5376" y="192"/>
              <a:ext cx="384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solidFill>
                  <a:srgbClr val="002060"/>
                </a:solidFill>
                <a:latin typeface="+mn-lt"/>
              </a:endParaRPr>
            </a:p>
          </p:txBody>
        </p:sp>
        <p:sp>
          <p:nvSpPr>
            <p:cNvPr id="572424" name="Rectangle 8"/>
            <p:cNvSpPr>
              <a:spLocks noChangeArrowheads="1"/>
            </p:cNvSpPr>
            <p:nvPr/>
          </p:nvSpPr>
          <p:spPr bwMode="auto">
            <a:xfrm>
              <a:off x="1296" y="192"/>
              <a:ext cx="4377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r>
                <a:rPr lang="en-US" sz="2000" dirty="0">
                  <a:solidFill>
                    <a:srgbClr val="002060"/>
                  </a:solidFill>
                </a:rPr>
                <a:t> </a:t>
              </a:r>
              <a:endParaRPr lang="ru-RU" sz="2000" dirty="0">
                <a:solidFill>
                  <a:srgbClr val="002060"/>
                </a:solidFill>
              </a:endParaRPr>
            </a:p>
          </p:txBody>
        </p:sp>
      </p:grpSp>
      <p:grpSp>
        <p:nvGrpSpPr>
          <p:cNvPr id="4" name="Group 13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72430" name="Rectangle 14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endParaRPr lang="ru-RU" sz="1000" dirty="0">
                <a:solidFill>
                  <a:srgbClr val="002060"/>
                </a:solidFill>
              </a:endParaRPr>
            </a:p>
          </p:txBody>
        </p:sp>
        <p:sp>
          <p:nvSpPr>
            <p:cNvPr id="572431" name="Rectangle 15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solidFill>
                  <a:srgbClr val="002060"/>
                </a:solidFill>
                <a:latin typeface="+mn-lt"/>
              </a:endParaRPr>
            </a:p>
          </p:txBody>
        </p:sp>
      </p:grpSp>
      <p:sp>
        <p:nvSpPr>
          <p:cNvPr id="26" name="Rectangle 12"/>
          <p:cNvSpPr>
            <a:spLocks noChangeArrowheads="1"/>
          </p:cNvSpPr>
          <p:nvPr/>
        </p:nvSpPr>
        <p:spPr bwMode="auto">
          <a:xfrm>
            <a:off x="267346" y="188640"/>
            <a:ext cx="8863954" cy="631578"/>
          </a:xfrm>
          <a:prstGeom prst="rect">
            <a:avLst/>
          </a:prstGeom>
          <a:noFill/>
          <a:ln w="1270" cap="rnd">
            <a:noFill/>
            <a:prstDash val="sysDot"/>
            <a:miter lim="800000"/>
            <a:headEnd/>
            <a:tailEnd/>
          </a:ln>
        </p:spPr>
        <p:txBody>
          <a:bodyPr wrap="square" lIns="92070" tIns="46035" rIns="92070" bIns="46035" anchor="ctr">
            <a:spAutoFit/>
          </a:bodyPr>
          <a:lstStyle/>
          <a:p>
            <a:r>
              <a:rPr lang="ru-RU" sz="3500" b="1" dirty="0" smtClean="0"/>
              <a:t>Способ 3. Проверка ценников –</a:t>
            </a:r>
          </a:p>
        </p:txBody>
      </p:sp>
      <p:sp>
        <p:nvSpPr>
          <p:cNvPr id="18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  <a:prstGeom prst="rect">
            <a:avLst/>
          </a:prstGeom>
          <a:noFill/>
        </p:spPr>
        <p:txBody>
          <a:bodyPr lIns="64291" tIns="32146" rIns="64291" bIns="32146"/>
          <a:lstStyle/>
          <a:p>
            <a:fld id="{89AD115C-5E91-41A9-A1BE-34D0B3A57989}" type="slidenum">
              <a:rPr lang="ru-RU" sz="1200" smtClean="0"/>
              <a:pPr/>
              <a:t>15</a:t>
            </a:fld>
            <a:r>
              <a:rPr lang="ru-RU" sz="1200" dirty="0" smtClean="0"/>
              <a:t>/</a:t>
            </a:r>
            <a:r>
              <a:rPr lang="en-US" dirty="0" smtClean="0"/>
              <a:t>52</a:t>
            </a:r>
            <a:endParaRPr lang="ru-RU" sz="1200" dirty="0" smtClean="0"/>
          </a:p>
        </p:txBody>
      </p:sp>
      <p:sp>
        <p:nvSpPr>
          <p:cNvPr id="16" name="Text Box 12"/>
          <p:cNvSpPr txBox="1">
            <a:spLocks noChangeArrowheads="1"/>
          </p:cNvSpPr>
          <p:nvPr/>
        </p:nvSpPr>
        <p:spPr bwMode="auto">
          <a:xfrm>
            <a:off x="323528" y="908720"/>
            <a:ext cx="8568952" cy="446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1435" tIns="45718" rIns="91435" bIns="45718">
            <a:spAutoFit/>
          </a:bodyPr>
          <a:lstStyle/>
          <a:p>
            <a:pPr>
              <a:buClr>
                <a:schemeClr val="accent2"/>
              </a:buClr>
              <a:buSzPct val="170000"/>
              <a:buFont typeface="Wingdings" pitchFamily="2" charset="2"/>
              <a:buNone/>
              <a:defRPr/>
            </a:pPr>
            <a:r>
              <a:rPr lang="ru-RU" sz="2300" dirty="0" smtClean="0"/>
              <a:t>это проверка соответствия цены на ценнике и цены в 1С.</a:t>
            </a:r>
            <a:endParaRPr lang="ru-RU" sz="2300" dirty="0"/>
          </a:p>
        </p:txBody>
      </p:sp>
      <p:sp>
        <p:nvSpPr>
          <p:cNvPr id="17" name="Text Box 12"/>
          <p:cNvSpPr txBox="1">
            <a:spLocks noChangeArrowheads="1"/>
          </p:cNvSpPr>
          <p:nvPr/>
        </p:nvSpPr>
        <p:spPr bwMode="auto">
          <a:xfrm>
            <a:off x="323528" y="1470560"/>
            <a:ext cx="8568952" cy="446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1435" tIns="45718" rIns="91435" bIns="45718">
            <a:spAutoFit/>
          </a:bodyPr>
          <a:lstStyle/>
          <a:p>
            <a:pPr>
              <a:buClr>
                <a:schemeClr val="accent2"/>
              </a:buClr>
              <a:buSzPct val="170000"/>
              <a:buFont typeface="Wingdings" pitchFamily="2" charset="2"/>
              <a:buNone/>
              <a:defRPr/>
            </a:pPr>
            <a:r>
              <a:rPr lang="ru-RU" sz="2300" dirty="0" smtClean="0"/>
              <a:t>Рассмотрим процесс подробнее.</a:t>
            </a:r>
            <a:endParaRPr lang="ru-RU" sz="23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72420" name="Rectangle 4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r>
                <a:rPr lang="ru-RU" sz="1000" dirty="0">
                  <a:solidFill>
                    <a:srgbClr val="002060"/>
                  </a:solidFill>
                </a:rPr>
                <a:t> </a:t>
              </a:r>
            </a:p>
          </p:txBody>
        </p:sp>
        <p:sp>
          <p:nvSpPr>
            <p:cNvPr id="572421" name="Rectangle 5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solidFill>
                  <a:srgbClr val="002060"/>
                </a:solidFill>
                <a:latin typeface="+mn-lt"/>
              </a:endParaRPr>
            </a:p>
          </p:txBody>
        </p:sp>
      </p:grpSp>
      <p:grpSp>
        <p:nvGrpSpPr>
          <p:cNvPr id="3" name="Group 6"/>
          <p:cNvGrpSpPr>
            <a:grpSpLocks/>
          </p:cNvGrpSpPr>
          <p:nvPr/>
        </p:nvGrpSpPr>
        <p:grpSpPr bwMode="auto">
          <a:xfrm>
            <a:off x="2057177" y="399603"/>
            <a:ext cx="7086823" cy="228824"/>
            <a:chOff x="1296" y="192"/>
            <a:chExt cx="4464" cy="144"/>
          </a:xfrm>
        </p:grpSpPr>
        <p:sp>
          <p:nvSpPr>
            <p:cNvPr id="572423" name="Rectangle 7"/>
            <p:cNvSpPr>
              <a:spLocks noChangeArrowheads="1"/>
            </p:cNvSpPr>
            <p:nvPr/>
          </p:nvSpPr>
          <p:spPr bwMode="auto">
            <a:xfrm>
              <a:off x="5376" y="192"/>
              <a:ext cx="384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solidFill>
                  <a:srgbClr val="002060"/>
                </a:solidFill>
                <a:latin typeface="+mn-lt"/>
              </a:endParaRPr>
            </a:p>
          </p:txBody>
        </p:sp>
        <p:sp>
          <p:nvSpPr>
            <p:cNvPr id="572424" name="Rectangle 8"/>
            <p:cNvSpPr>
              <a:spLocks noChangeArrowheads="1"/>
            </p:cNvSpPr>
            <p:nvPr/>
          </p:nvSpPr>
          <p:spPr bwMode="auto">
            <a:xfrm>
              <a:off x="1296" y="192"/>
              <a:ext cx="4377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r>
                <a:rPr lang="en-US" sz="2000" dirty="0">
                  <a:solidFill>
                    <a:srgbClr val="002060"/>
                  </a:solidFill>
                </a:rPr>
                <a:t> </a:t>
              </a:r>
              <a:endParaRPr lang="ru-RU" sz="2000" dirty="0">
                <a:solidFill>
                  <a:srgbClr val="002060"/>
                </a:solidFill>
              </a:endParaRPr>
            </a:p>
          </p:txBody>
        </p:sp>
      </p:grpSp>
      <p:grpSp>
        <p:nvGrpSpPr>
          <p:cNvPr id="4" name="Group 13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72430" name="Rectangle 14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endParaRPr lang="ru-RU" sz="1000" dirty="0">
                <a:solidFill>
                  <a:srgbClr val="002060"/>
                </a:solidFill>
              </a:endParaRPr>
            </a:p>
          </p:txBody>
        </p:sp>
        <p:sp>
          <p:nvSpPr>
            <p:cNvPr id="572431" name="Rectangle 15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solidFill>
                  <a:srgbClr val="002060"/>
                </a:solidFill>
                <a:latin typeface="+mn-lt"/>
              </a:endParaRPr>
            </a:p>
          </p:txBody>
        </p:sp>
      </p:grpSp>
      <p:sp>
        <p:nvSpPr>
          <p:cNvPr id="26" name="Rectangle 12"/>
          <p:cNvSpPr>
            <a:spLocks noChangeArrowheads="1"/>
          </p:cNvSpPr>
          <p:nvPr/>
        </p:nvSpPr>
        <p:spPr bwMode="auto">
          <a:xfrm>
            <a:off x="267346" y="188640"/>
            <a:ext cx="8863954" cy="631578"/>
          </a:xfrm>
          <a:prstGeom prst="rect">
            <a:avLst/>
          </a:prstGeom>
          <a:noFill/>
          <a:ln w="1270" cap="rnd">
            <a:noFill/>
            <a:prstDash val="sysDot"/>
            <a:miter lim="800000"/>
            <a:headEnd/>
            <a:tailEnd/>
          </a:ln>
        </p:spPr>
        <p:txBody>
          <a:bodyPr wrap="square" lIns="92070" tIns="46035" rIns="92070" bIns="46035" anchor="ctr">
            <a:spAutoFit/>
          </a:bodyPr>
          <a:lstStyle/>
          <a:p>
            <a:r>
              <a:rPr lang="ru-RU" sz="3500" b="1" dirty="0" smtClean="0"/>
              <a:t>Способ 3. Проверка ценников.</a:t>
            </a:r>
          </a:p>
        </p:txBody>
      </p:sp>
      <p:sp>
        <p:nvSpPr>
          <p:cNvPr id="18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  <a:prstGeom prst="rect">
            <a:avLst/>
          </a:prstGeom>
          <a:noFill/>
        </p:spPr>
        <p:txBody>
          <a:bodyPr lIns="64291" tIns="32146" rIns="64291" bIns="32146"/>
          <a:lstStyle/>
          <a:p>
            <a:fld id="{89AD115C-5E91-41A9-A1BE-34D0B3A57989}" type="slidenum">
              <a:rPr lang="ru-RU" sz="1200" smtClean="0"/>
              <a:pPr/>
              <a:t>16</a:t>
            </a:fld>
            <a:r>
              <a:rPr lang="ru-RU" sz="1200" dirty="0" smtClean="0"/>
              <a:t>/</a:t>
            </a:r>
            <a:r>
              <a:rPr lang="en-US" dirty="0" smtClean="0"/>
              <a:t>52</a:t>
            </a:r>
            <a:endParaRPr lang="ru-RU" sz="1200" dirty="0" smtClean="0"/>
          </a:p>
        </p:txBody>
      </p:sp>
      <p:sp>
        <p:nvSpPr>
          <p:cNvPr id="17" name="Text Box 12"/>
          <p:cNvSpPr txBox="1">
            <a:spLocks noChangeArrowheads="1"/>
          </p:cNvSpPr>
          <p:nvPr/>
        </p:nvSpPr>
        <p:spPr bwMode="auto">
          <a:xfrm>
            <a:off x="323528" y="908720"/>
            <a:ext cx="2664296" cy="446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1435" tIns="45718" rIns="91435" bIns="45718">
            <a:spAutoFit/>
          </a:bodyPr>
          <a:lstStyle/>
          <a:p>
            <a:pPr>
              <a:buClr>
                <a:schemeClr val="accent2"/>
              </a:buClr>
              <a:buSzPct val="170000"/>
              <a:buFont typeface="Wingdings" pitchFamily="2" charset="2"/>
              <a:buNone/>
              <a:defRPr/>
            </a:pPr>
            <a:r>
              <a:rPr lang="ru-RU" sz="2300" dirty="0" smtClean="0"/>
              <a:t>Сканируем ценник.</a:t>
            </a:r>
            <a:endParaRPr lang="ru-RU" sz="2300" dirty="0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1556792"/>
            <a:ext cx="2692982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38488" y="1544092"/>
            <a:ext cx="2219325" cy="189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Text Box 12"/>
          <p:cNvSpPr txBox="1">
            <a:spLocks noChangeArrowheads="1"/>
          </p:cNvSpPr>
          <p:nvPr/>
        </p:nvSpPr>
        <p:spPr bwMode="auto">
          <a:xfrm>
            <a:off x="3398664" y="900212"/>
            <a:ext cx="5205784" cy="446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1435" tIns="45718" rIns="91435" bIns="45718">
            <a:spAutoFit/>
          </a:bodyPr>
          <a:lstStyle/>
          <a:p>
            <a:pPr>
              <a:buClr>
                <a:schemeClr val="accent2"/>
              </a:buClr>
              <a:buSzPct val="170000"/>
              <a:buFont typeface="Wingdings" pitchFamily="2" charset="2"/>
              <a:buNone/>
              <a:defRPr/>
            </a:pPr>
            <a:r>
              <a:rPr lang="ru-RU" sz="2300" dirty="0" smtClean="0"/>
              <a:t>Сверяем цену на ценнике и в 1С.</a:t>
            </a:r>
            <a:endParaRPr lang="ru-RU" sz="2300" dirty="0"/>
          </a:p>
        </p:txBody>
      </p:sp>
      <p:sp>
        <p:nvSpPr>
          <p:cNvPr id="20" name="Text Box 12"/>
          <p:cNvSpPr txBox="1">
            <a:spLocks noChangeArrowheads="1"/>
          </p:cNvSpPr>
          <p:nvPr/>
        </p:nvSpPr>
        <p:spPr bwMode="auto">
          <a:xfrm>
            <a:off x="365944" y="3498978"/>
            <a:ext cx="8382520" cy="11541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1435" tIns="45718" rIns="91435" bIns="45718">
            <a:spAutoFit/>
          </a:bodyPr>
          <a:lstStyle/>
          <a:p>
            <a:pPr algn="just">
              <a:buClr>
                <a:schemeClr val="accent2"/>
              </a:buClr>
              <a:buSzPct val="170000"/>
              <a:buFont typeface="Wingdings" pitchFamily="2" charset="2"/>
              <a:buNone/>
              <a:defRPr/>
            </a:pPr>
            <a:r>
              <a:rPr lang="ru-RU" sz="2300" dirty="0" smtClean="0"/>
              <a:t>Если цены не совпадают, тогда нажимаем </a:t>
            </a:r>
            <a:r>
              <a:rPr lang="ru-RU" sz="2300" b="1" dirty="0" smtClean="0">
                <a:solidFill>
                  <a:srgbClr val="FF0000"/>
                </a:solidFill>
              </a:rPr>
              <a:t>Неверный</a:t>
            </a:r>
            <a:r>
              <a:rPr lang="ru-RU" sz="2300" dirty="0" smtClean="0"/>
              <a:t>, после чего на принтере</a:t>
            </a:r>
            <a:r>
              <a:rPr lang="ru-RU" sz="2300" b="1" dirty="0" smtClean="0"/>
              <a:t> </a:t>
            </a:r>
            <a:r>
              <a:rPr lang="ru-RU" sz="2300" dirty="0" smtClean="0"/>
              <a:t>автоматически распечатается новый ценник. Наклеиваем его поверх старого ценника.</a:t>
            </a:r>
            <a:endParaRPr lang="ru-RU" sz="2300" dirty="0"/>
          </a:p>
        </p:txBody>
      </p:sp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56176" y="1556792"/>
            <a:ext cx="2437314" cy="1944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22" name="Прямая со стрелкой 21"/>
          <p:cNvCxnSpPr/>
          <p:nvPr/>
        </p:nvCxnSpPr>
        <p:spPr>
          <a:xfrm>
            <a:off x="3203848" y="2492896"/>
            <a:ext cx="288032" cy="0"/>
          </a:xfrm>
          <a:prstGeom prst="straightConnector1">
            <a:avLst/>
          </a:prstGeom>
          <a:ln w="2857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/>
          <p:nvPr/>
        </p:nvCxnSpPr>
        <p:spPr>
          <a:xfrm>
            <a:off x="5834236" y="2492896"/>
            <a:ext cx="288032" cy="0"/>
          </a:xfrm>
          <a:prstGeom prst="straightConnector1">
            <a:avLst/>
          </a:prstGeom>
          <a:ln w="2857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/>
          <p:nvPr/>
        </p:nvCxnSpPr>
        <p:spPr>
          <a:xfrm flipH="1">
            <a:off x="5292080" y="1268760"/>
            <a:ext cx="2232248" cy="432048"/>
          </a:xfrm>
          <a:prstGeom prst="straightConnector1">
            <a:avLst/>
          </a:prstGeom>
          <a:ln w="2857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/>
          <p:nvPr/>
        </p:nvCxnSpPr>
        <p:spPr>
          <a:xfrm flipH="1">
            <a:off x="2411760" y="1268760"/>
            <a:ext cx="3240360" cy="1440160"/>
          </a:xfrm>
          <a:prstGeom prst="straightConnector1">
            <a:avLst/>
          </a:prstGeom>
          <a:ln w="2857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 стрелкой 32"/>
          <p:cNvCxnSpPr/>
          <p:nvPr/>
        </p:nvCxnSpPr>
        <p:spPr>
          <a:xfrm flipH="1" flipV="1">
            <a:off x="5220072" y="3140968"/>
            <a:ext cx="1080120" cy="504056"/>
          </a:xfrm>
          <a:prstGeom prst="straightConnector1">
            <a:avLst/>
          </a:prstGeom>
          <a:ln w="2857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72420" name="Rectangle 4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r>
                <a:rPr lang="ru-RU" sz="1000" dirty="0">
                  <a:solidFill>
                    <a:srgbClr val="002060"/>
                  </a:solidFill>
                </a:rPr>
                <a:t> </a:t>
              </a:r>
            </a:p>
          </p:txBody>
        </p:sp>
        <p:sp>
          <p:nvSpPr>
            <p:cNvPr id="572421" name="Rectangle 5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solidFill>
                  <a:srgbClr val="002060"/>
                </a:solidFill>
                <a:latin typeface="+mn-lt"/>
              </a:endParaRPr>
            </a:p>
          </p:txBody>
        </p:sp>
      </p:grpSp>
      <p:grpSp>
        <p:nvGrpSpPr>
          <p:cNvPr id="3" name="Group 6"/>
          <p:cNvGrpSpPr>
            <a:grpSpLocks/>
          </p:cNvGrpSpPr>
          <p:nvPr/>
        </p:nvGrpSpPr>
        <p:grpSpPr bwMode="auto">
          <a:xfrm>
            <a:off x="2057177" y="399603"/>
            <a:ext cx="7086823" cy="228824"/>
            <a:chOff x="1296" y="192"/>
            <a:chExt cx="4464" cy="144"/>
          </a:xfrm>
        </p:grpSpPr>
        <p:sp>
          <p:nvSpPr>
            <p:cNvPr id="572423" name="Rectangle 7"/>
            <p:cNvSpPr>
              <a:spLocks noChangeArrowheads="1"/>
            </p:cNvSpPr>
            <p:nvPr/>
          </p:nvSpPr>
          <p:spPr bwMode="auto">
            <a:xfrm>
              <a:off x="5376" y="192"/>
              <a:ext cx="384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solidFill>
                  <a:srgbClr val="002060"/>
                </a:solidFill>
                <a:latin typeface="+mn-lt"/>
              </a:endParaRPr>
            </a:p>
          </p:txBody>
        </p:sp>
        <p:sp>
          <p:nvSpPr>
            <p:cNvPr id="572424" name="Rectangle 8"/>
            <p:cNvSpPr>
              <a:spLocks noChangeArrowheads="1"/>
            </p:cNvSpPr>
            <p:nvPr/>
          </p:nvSpPr>
          <p:spPr bwMode="auto">
            <a:xfrm>
              <a:off x="1296" y="192"/>
              <a:ext cx="4377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r>
                <a:rPr lang="en-US" sz="2000" dirty="0">
                  <a:solidFill>
                    <a:srgbClr val="002060"/>
                  </a:solidFill>
                </a:rPr>
                <a:t> </a:t>
              </a:r>
              <a:endParaRPr lang="ru-RU" sz="2000" dirty="0">
                <a:solidFill>
                  <a:srgbClr val="002060"/>
                </a:solidFill>
              </a:endParaRPr>
            </a:p>
          </p:txBody>
        </p:sp>
      </p:grpSp>
      <p:grpSp>
        <p:nvGrpSpPr>
          <p:cNvPr id="4" name="Group 13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72430" name="Rectangle 14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endParaRPr lang="ru-RU" sz="1000" dirty="0">
                <a:solidFill>
                  <a:srgbClr val="002060"/>
                </a:solidFill>
              </a:endParaRPr>
            </a:p>
          </p:txBody>
        </p:sp>
        <p:sp>
          <p:nvSpPr>
            <p:cNvPr id="572431" name="Rectangle 15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solidFill>
                  <a:srgbClr val="002060"/>
                </a:solidFill>
                <a:latin typeface="+mn-lt"/>
              </a:endParaRPr>
            </a:p>
          </p:txBody>
        </p:sp>
      </p:grpSp>
      <p:sp>
        <p:nvSpPr>
          <p:cNvPr id="26" name="Rectangle 12"/>
          <p:cNvSpPr>
            <a:spLocks noChangeArrowheads="1"/>
          </p:cNvSpPr>
          <p:nvPr/>
        </p:nvSpPr>
        <p:spPr bwMode="auto">
          <a:xfrm>
            <a:off x="267346" y="188640"/>
            <a:ext cx="8863954" cy="631578"/>
          </a:xfrm>
          <a:prstGeom prst="rect">
            <a:avLst/>
          </a:prstGeom>
          <a:noFill/>
          <a:ln w="1270" cap="rnd">
            <a:noFill/>
            <a:prstDash val="sysDot"/>
            <a:miter lim="800000"/>
            <a:headEnd/>
            <a:tailEnd/>
          </a:ln>
        </p:spPr>
        <p:txBody>
          <a:bodyPr wrap="square" lIns="92070" tIns="46035" rIns="92070" bIns="46035" anchor="ctr">
            <a:spAutoFit/>
          </a:bodyPr>
          <a:lstStyle/>
          <a:p>
            <a:r>
              <a:rPr lang="ru-RU" sz="3500" b="1" dirty="0" smtClean="0"/>
              <a:t>Способ 3. Проверка ценников.</a:t>
            </a:r>
          </a:p>
        </p:txBody>
      </p:sp>
      <p:sp>
        <p:nvSpPr>
          <p:cNvPr id="18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  <a:prstGeom prst="rect">
            <a:avLst/>
          </a:prstGeom>
          <a:noFill/>
        </p:spPr>
        <p:txBody>
          <a:bodyPr lIns="64291" tIns="32146" rIns="64291" bIns="32146"/>
          <a:lstStyle/>
          <a:p>
            <a:fld id="{89AD115C-5E91-41A9-A1BE-34D0B3A57989}" type="slidenum">
              <a:rPr lang="ru-RU" sz="1200" smtClean="0"/>
              <a:pPr/>
              <a:t>17</a:t>
            </a:fld>
            <a:r>
              <a:rPr lang="ru-RU" sz="1200" dirty="0" smtClean="0"/>
              <a:t>/</a:t>
            </a:r>
            <a:r>
              <a:rPr lang="en-US" dirty="0" smtClean="0"/>
              <a:t>52</a:t>
            </a:r>
            <a:endParaRPr lang="ru-RU" sz="1200" dirty="0" smtClean="0"/>
          </a:p>
        </p:txBody>
      </p:sp>
      <p:sp>
        <p:nvSpPr>
          <p:cNvPr id="20" name="Text Box 12"/>
          <p:cNvSpPr txBox="1">
            <a:spLocks noChangeArrowheads="1"/>
          </p:cNvSpPr>
          <p:nvPr/>
        </p:nvSpPr>
        <p:spPr bwMode="auto">
          <a:xfrm>
            <a:off x="4427984" y="908720"/>
            <a:ext cx="4392488" cy="11541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1435" tIns="45718" rIns="91435" bIns="45718">
            <a:spAutoFit/>
          </a:bodyPr>
          <a:lstStyle/>
          <a:p>
            <a:pPr algn="just">
              <a:buClr>
                <a:schemeClr val="accent2"/>
              </a:buClr>
              <a:buSzPct val="170000"/>
              <a:buFont typeface="Wingdings" pitchFamily="2" charset="2"/>
              <a:buNone/>
              <a:defRPr/>
            </a:pPr>
            <a:r>
              <a:rPr lang="ru-RU" sz="2300" dirty="0" smtClean="0"/>
              <a:t>Если ценник верный, нажимаем </a:t>
            </a:r>
            <a:r>
              <a:rPr lang="ru-RU" sz="2300" b="1" dirty="0" smtClean="0">
                <a:solidFill>
                  <a:srgbClr val="00B050"/>
                </a:solidFill>
              </a:rPr>
              <a:t>Верный </a:t>
            </a:r>
            <a:r>
              <a:rPr lang="ru-RU" sz="2300" dirty="0" smtClean="0"/>
              <a:t>и переходим к следующей футболке.</a:t>
            </a:r>
            <a:endParaRPr lang="ru-RU" sz="2300" dirty="0"/>
          </a:p>
        </p:txBody>
      </p:sp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980729"/>
            <a:ext cx="3988282" cy="22322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5" y="3356992"/>
            <a:ext cx="3544343" cy="2901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27984" y="3356992"/>
            <a:ext cx="2684514" cy="29676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7" name="Прямая со стрелкой 16"/>
          <p:cNvCxnSpPr/>
          <p:nvPr/>
        </p:nvCxnSpPr>
        <p:spPr>
          <a:xfrm>
            <a:off x="4055244" y="4869160"/>
            <a:ext cx="288032" cy="0"/>
          </a:xfrm>
          <a:prstGeom prst="straightConnector1">
            <a:avLst/>
          </a:prstGeom>
          <a:ln w="2857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/>
          <p:nvPr/>
        </p:nvCxnSpPr>
        <p:spPr>
          <a:xfrm flipH="1">
            <a:off x="1691680" y="1628800"/>
            <a:ext cx="3384376" cy="576064"/>
          </a:xfrm>
          <a:prstGeom prst="straightConnector1">
            <a:avLst/>
          </a:prstGeom>
          <a:ln w="2857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72420" name="Rectangle 4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r>
                <a:rPr lang="ru-RU" sz="1000" dirty="0">
                  <a:solidFill>
                    <a:srgbClr val="002060"/>
                  </a:solidFill>
                </a:rPr>
                <a:t> </a:t>
              </a:r>
            </a:p>
          </p:txBody>
        </p:sp>
        <p:sp>
          <p:nvSpPr>
            <p:cNvPr id="572421" name="Rectangle 5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solidFill>
                  <a:srgbClr val="002060"/>
                </a:solidFill>
                <a:latin typeface="+mn-lt"/>
              </a:endParaRPr>
            </a:p>
          </p:txBody>
        </p:sp>
      </p:grpSp>
      <p:grpSp>
        <p:nvGrpSpPr>
          <p:cNvPr id="3" name="Group 6"/>
          <p:cNvGrpSpPr>
            <a:grpSpLocks/>
          </p:cNvGrpSpPr>
          <p:nvPr/>
        </p:nvGrpSpPr>
        <p:grpSpPr bwMode="auto">
          <a:xfrm>
            <a:off x="2057177" y="399603"/>
            <a:ext cx="7086823" cy="228824"/>
            <a:chOff x="1296" y="192"/>
            <a:chExt cx="4464" cy="144"/>
          </a:xfrm>
        </p:grpSpPr>
        <p:sp>
          <p:nvSpPr>
            <p:cNvPr id="572423" name="Rectangle 7"/>
            <p:cNvSpPr>
              <a:spLocks noChangeArrowheads="1"/>
            </p:cNvSpPr>
            <p:nvPr/>
          </p:nvSpPr>
          <p:spPr bwMode="auto">
            <a:xfrm>
              <a:off x="5376" y="192"/>
              <a:ext cx="384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solidFill>
                  <a:srgbClr val="002060"/>
                </a:solidFill>
                <a:latin typeface="+mn-lt"/>
              </a:endParaRPr>
            </a:p>
          </p:txBody>
        </p:sp>
        <p:sp>
          <p:nvSpPr>
            <p:cNvPr id="572424" name="Rectangle 8"/>
            <p:cNvSpPr>
              <a:spLocks noChangeArrowheads="1"/>
            </p:cNvSpPr>
            <p:nvPr/>
          </p:nvSpPr>
          <p:spPr bwMode="auto">
            <a:xfrm>
              <a:off x="1296" y="192"/>
              <a:ext cx="4377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r>
                <a:rPr lang="en-US" sz="2000" dirty="0">
                  <a:solidFill>
                    <a:srgbClr val="002060"/>
                  </a:solidFill>
                </a:rPr>
                <a:t> </a:t>
              </a:r>
              <a:endParaRPr lang="ru-RU" sz="2000" dirty="0">
                <a:solidFill>
                  <a:srgbClr val="002060"/>
                </a:solidFill>
              </a:endParaRPr>
            </a:p>
          </p:txBody>
        </p:sp>
      </p:grpSp>
      <p:grpSp>
        <p:nvGrpSpPr>
          <p:cNvPr id="4" name="Group 13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72430" name="Rectangle 14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endParaRPr lang="ru-RU" sz="1000" dirty="0">
                <a:solidFill>
                  <a:srgbClr val="002060"/>
                </a:solidFill>
              </a:endParaRPr>
            </a:p>
          </p:txBody>
        </p:sp>
        <p:sp>
          <p:nvSpPr>
            <p:cNvPr id="572431" name="Rectangle 15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solidFill>
                  <a:srgbClr val="002060"/>
                </a:solidFill>
                <a:latin typeface="+mn-lt"/>
              </a:endParaRPr>
            </a:p>
          </p:txBody>
        </p:sp>
      </p:grpSp>
      <p:sp>
        <p:nvSpPr>
          <p:cNvPr id="18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  <a:prstGeom prst="rect">
            <a:avLst/>
          </a:prstGeom>
          <a:noFill/>
        </p:spPr>
        <p:txBody>
          <a:bodyPr lIns="64291" tIns="32146" rIns="64291" bIns="32146"/>
          <a:lstStyle/>
          <a:p>
            <a:fld id="{89AD115C-5E91-41A9-A1BE-34D0B3A57989}" type="slidenum">
              <a:rPr lang="ru-RU" sz="1200" smtClean="0"/>
              <a:pPr/>
              <a:t>18</a:t>
            </a:fld>
            <a:r>
              <a:rPr lang="ru-RU" sz="1200" dirty="0" smtClean="0"/>
              <a:t>/</a:t>
            </a:r>
            <a:r>
              <a:rPr lang="en-US" dirty="0" smtClean="0"/>
              <a:t>52</a:t>
            </a:r>
            <a:endParaRPr lang="ru-RU" sz="1200" dirty="0" smtClean="0"/>
          </a:p>
        </p:txBody>
      </p:sp>
      <p:sp>
        <p:nvSpPr>
          <p:cNvPr id="20" name="Text Box 12"/>
          <p:cNvSpPr txBox="1">
            <a:spLocks noChangeArrowheads="1"/>
          </p:cNvSpPr>
          <p:nvPr/>
        </p:nvSpPr>
        <p:spPr bwMode="auto">
          <a:xfrm>
            <a:off x="323528" y="908720"/>
            <a:ext cx="8496944" cy="11541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1435" tIns="45718" rIns="91435" bIns="45718">
            <a:spAutoFit/>
          </a:bodyPr>
          <a:lstStyle/>
          <a:p>
            <a:pPr algn="just">
              <a:buClr>
                <a:schemeClr val="accent2"/>
              </a:buClr>
              <a:buSzPct val="170000"/>
              <a:buFont typeface="Wingdings" pitchFamily="2" charset="2"/>
              <a:buNone/>
              <a:defRPr/>
            </a:pPr>
            <a:r>
              <a:rPr lang="ru-RU" sz="2300" dirty="0" smtClean="0"/>
              <a:t>товары на терминале можно находить не только по штрихкоду и ручным выбором на терминале из списка товаров, но и по </a:t>
            </a:r>
            <a:r>
              <a:rPr lang="ru-RU" sz="2300" b="1" dirty="0" smtClean="0">
                <a:solidFill>
                  <a:srgbClr val="00B050"/>
                </a:solidFill>
              </a:rPr>
              <a:t>артикулу</a:t>
            </a:r>
            <a:r>
              <a:rPr lang="ru-RU" sz="2300" dirty="0" smtClean="0"/>
              <a:t>.</a:t>
            </a:r>
          </a:p>
        </p:txBody>
      </p:sp>
      <p:sp>
        <p:nvSpPr>
          <p:cNvPr id="24" name="Rectangle 12"/>
          <p:cNvSpPr>
            <a:spLocks noChangeArrowheads="1"/>
          </p:cNvSpPr>
          <p:nvPr/>
        </p:nvSpPr>
        <p:spPr bwMode="auto">
          <a:xfrm>
            <a:off x="267346" y="188640"/>
            <a:ext cx="8863954" cy="631578"/>
          </a:xfrm>
          <a:prstGeom prst="rect">
            <a:avLst/>
          </a:prstGeom>
          <a:noFill/>
          <a:ln w="1270" cap="rnd">
            <a:noFill/>
            <a:prstDash val="sysDot"/>
            <a:miter lim="800000"/>
            <a:headEnd/>
            <a:tailEnd/>
          </a:ln>
        </p:spPr>
        <p:txBody>
          <a:bodyPr wrap="square" lIns="92070" tIns="46035" rIns="92070" bIns="46035" anchor="ctr">
            <a:spAutoFit/>
          </a:bodyPr>
          <a:lstStyle/>
          <a:p>
            <a:r>
              <a:rPr lang="ru-RU" sz="3500" b="1" dirty="0" smtClean="0"/>
              <a:t>Кстати,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72420" name="Rectangle 4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r>
                <a:rPr lang="ru-RU" sz="1000" dirty="0">
                  <a:solidFill>
                    <a:srgbClr val="002060"/>
                  </a:solidFill>
                </a:rPr>
                <a:t> </a:t>
              </a:r>
            </a:p>
          </p:txBody>
        </p:sp>
        <p:sp>
          <p:nvSpPr>
            <p:cNvPr id="572421" name="Rectangle 5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solidFill>
                  <a:srgbClr val="002060"/>
                </a:solidFill>
                <a:latin typeface="+mn-lt"/>
              </a:endParaRPr>
            </a:p>
          </p:txBody>
        </p:sp>
      </p:grpSp>
      <p:grpSp>
        <p:nvGrpSpPr>
          <p:cNvPr id="3" name="Group 6"/>
          <p:cNvGrpSpPr>
            <a:grpSpLocks/>
          </p:cNvGrpSpPr>
          <p:nvPr/>
        </p:nvGrpSpPr>
        <p:grpSpPr bwMode="auto">
          <a:xfrm>
            <a:off x="2057177" y="399603"/>
            <a:ext cx="7086823" cy="228824"/>
            <a:chOff x="1296" y="192"/>
            <a:chExt cx="4464" cy="144"/>
          </a:xfrm>
        </p:grpSpPr>
        <p:sp>
          <p:nvSpPr>
            <p:cNvPr id="572423" name="Rectangle 7"/>
            <p:cNvSpPr>
              <a:spLocks noChangeArrowheads="1"/>
            </p:cNvSpPr>
            <p:nvPr/>
          </p:nvSpPr>
          <p:spPr bwMode="auto">
            <a:xfrm>
              <a:off x="5376" y="192"/>
              <a:ext cx="384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solidFill>
                  <a:srgbClr val="002060"/>
                </a:solidFill>
                <a:latin typeface="+mn-lt"/>
              </a:endParaRPr>
            </a:p>
          </p:txBody>
        </p:sp>
        <p:sp>
          <p:nvSpPr>
            <p:cNvPr id="572424" name="Rectangle 8"/>
            <p:cNvSpPr>
              <a:spLocks noChangeArrowheads="1"/>
            </p:cNvSpPr>
            <p:nvPr/>
          </p:nvSpPr>
          <p:spPr bwMode="auto">
            <a:xfrm>
              <a:off x="1296" y="192"/>
              <a:ext cx="4377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r>
                <a:rPr lang="en-US" sz="2000" dirty="0">
                  <a:solidFill>
                    <a:srgbClr val="002060"/>
                  </a:solidFill>
                </a:rPr>
                <a:t> </a:t>
              </a:r>
              <a:endParaRPr lang="ru-RU" sz="2000" dirty="0">
                <a:solidFill>
                  <a:srgbClr val="002060"/>
                </a:solidFill>
              </a:endParaRPr>
            </a:p>
          </p:txBody>
        </p:sp>
      </p:grpSp>
      <p:grpSp>
        <p:nvGrpSpPr>
          <p:cNvPr id="4" name="Group 13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72430" name="Rectangle 14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endParaRPr lang="ru-RU" sz="1000" dirty="0">
                <a:solidFill>
                  <a:srgbClr val="002060"/>
                </a:solidFill>
              </a:endParaRPr>
            </a:p>
          </p:txBody>
        </p:sp>
        <p:sp>
          <p:nvSpPr>
            <p:cNvPr id="572431" name="Rectangle 15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solidFill>
                  <a:srgbClr val="002060"/>
                </a:solidFill>
                <a:latin typeface="+mn-lt"/>
              </a:endParaRPr>
            </a:p>
          </p:txBody>
        </p:sp>
      </p:grpSp>
      <p:sp>
        <p:nvSpPr>
          <p:cNvPr id="18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  <a:prstGeom prst="rect">
            <a:avLst/>
          </a:prstGeom>
          <a:noFill/>
        </p:spPr>
        <p:txBody>
          <a:bodyPr lIns="64291" tIns="32146" rIns="64291" bIns="32146"/>
          <a:lstStyle/>
          <a:p>
            <a:fld id="{89AD115C-5E91-41A9-A1BE-34D0B3A57989}" type="slidenum">
              <a:rPr lang="ru-RU" sz="1200" smtClean="0"/>
              <a:pPr/>
              <a:t>19</a:t>
            </a:fld>
            <a:r>
              <a:rPr lang="ru-RU" sz="1200" dirty="0" smtClean="0"/>
              <a:t>/</a:t>
            </a:r>
            <a:r>
              <a:rPr lang="en-US" dirty="0" smtClean="0"/>
              <a:t>52</a:t>
            </a:r>
            <a:endParaRPr lang="ru-RU" sz="1200" dirty="0" smtClean="0"/>
          </a:p>
        </p:txBody>
      </p:sp>
      <p:sp>
        <p:nvSpPr>
          <p:cNvPr id="20" name="Text Box 12"/>
          <p:cNvSpPr txBox="1">
            <a:spLocks noChangeArrowheads="1"/>
          </p:cNvSpPr>
          <p:nvPr/>
        </p:nvSpPr>
        <p:spPr bwMode="auto">
          <a:xfrm>
            <a:off x="323528" y="908720"/>
            <a:ext cx="8496944" cy="18620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1435" tIns="45718" rIns="91435" bIns="45718">
            <a:spAutoFit/>
          </a:bodyPr>
          <a:lstStyle/>
          <a:p>
            <a:pPr algn="just">
              <a:buClr>
                <a:schemeClr val="accent2"/>
              </a:buClr>
              <a:buSzPct val="170000"/>
              <a:defRPr/>
            </a:pPr>
            <a:r>
              <a:rPr lang="ru-RU" sz="2300" dirty="0" smtClean="0"/>
              <a:t>Вы можете просматривать актуальные цены, заданные в 1С, и менять их по мере необходимости.</a:t>
            </a:r>
          </a:p>
          <a:p>
            <a:pPr algn="just">
              <a:buClr>
                <a:schemeClr val="accent2"/>
              </a:buClr>
              <a:buSzPct val="170000"/>
              <a:defRPr/>
            </a:pPr>
            <a:endParaRPr lang="ru-RU" sz="2300" dirty="0" smtClean="0"/>
          </a:p>
          <a:p>
            <a:pPr algn="just">
              <a:buClr>
                <a:schemeClr val="accent2"/>
              </a:buClr>
              <a:buSzPct val="170000"/>
              <a:defRPr/>
            </a:pPr>
            <a:r>
              <a:rPr lang="ru-RU" sz="2300" dirty="0" smtClean="0"/>
              <a:t>Все задачи решаются с помощью терминала сбора данных, мобильного принтера и программного обеспечения. </a:t>
            </a:r>
          </a:p>
        </p:txBody>
      </p:sp>
      <p:sp>
        <p:nvSpPr>
          <p:cNvPr id="24" name="Rectangle 12"/>
          <p:cNvSpPr>
            <a:spLocks noChangeArrowheads="1"/>
          </p:cNvSpPr>
          <p:nvPr/>
        </p:nvSpPr>
        <p:spPr bwMode="auto">
          <a:xfrm>
            <a:off x="267346" y="188640"/>
            <a:ext cx="8863954" cy="631578"/>
          </a:xfrm>
          <a:prstGeom prst="rect">
            <a:avLst/>
          </a:prstGeom>
          <a:noFill/>
          <a:ln w="1270" cap="rnd">
            <a:noFill/>
            <a:prstDash val="sysDot"/>
            <a:miter lim="800000"/>
            <a:headEnd/>
            <a:tailEnd/>
          </a:ln>
        </p:spPr>
        <p:txBody>
          <a:bodyPr wrap="square" lIns="92070" tIns="46035" rIns="92070" bIns="46035" anchor="ctr">
            <a:spAutoFit/>
          </a:bodyPr>
          <a:lstStyle/>
          <a:p>
            <a:r>
              <a:rPr lang="ru-RU" sz="3500" b="1" dirty="0" smtClean="0"/>
              <a:t>Переоценка. Резюме вышесказанного.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"/>
          <p:cNvSpPr txBox="1">
            <a:spLocks noChangeArrowheads="1"/>
          </p:cNvSpPr>
          <p:nvPr/>
        </p:nvSpPr>
        <p:spPr>
          <a:xfrm>
            <a:off x="1403648" y="1628800"/>
            <a:ext cx="6408712" cy="864096"/>
          </a:xfrm>
          <a:prstGeom prst="rect">
            <a:avLst/>
          </a:prstGeom>
        </p:spPr>
        <p:txBody>
          <a:bodyPr vert="horz" lIns="88896" tIns="50798" rIns="88896" bIns="50798" rtlCol="0" anchor="ctr">
            <a:normAutofit/>
          </a:bodyPr>
          <a:lstStyle/>
          <a:p>
            <a:pPr lvl="0" algn="ctr" defTabSz="914145">
              <a:spcBef>
                <a:spcPct val="0"/>
              </a:spcBef>
              <a:defRPr/>
            </a:pPr>
            <a:r>
              <a:rPr lang="ru-RU" sz="3500" b="1" dirty="0" smtClean="0">
                <a:sym typeface="Helvetica" charset="0"/>
              </a:rPr>
              <a:t>Этикетки и ценники</a:t>
            </a:r>
            <a:endParaRPr lang="ru-RU" sz="3500" b="1" dirty="0" smtClean="0"/>
          </a:p>
        </p:txBody>
      </p:sp>
      <p:sp>
        <p:nvSpPr>
          <p:cNvPr id="11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  <a:prstGeom prst="rect">
            <a:avLst/>
          </a:prstGeom>
          <a:noFill/>
        </p:spPr>
        <p:txBody>
          <a:bodyPr lIns="64291" tIns="32146" rIns="64291" bIns="32146"/>
          <a:lstStyle/>
          <a:p>
            <a:fld id="{89AD115C-5E91-41A9-A1BE-34D0B3A57989}" type="slidenum">
              <a:rPr lang="ru-RU" sz="1200" smtClean="0"/>
              <a:pPr/>
              <a:t>20</a:t>
            </a:fld>
            <a:endParaRPr lang="ru-RU" sz="1200" dirty="0" smtClean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72420" name="Rectangle 4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r>
                <a:rPr lang="ru-RU" sz="1000" dirty="0">
                  <a:solidFill>
                    <a:srgbClr val="002060"/>
                  </a:solidFill>
                </a:rPr>
                <a:t> </a:t>
              </a:r>
            </a:p>
          </p:txBody>
        </p:sp>
        <p:sp>
          <p:nvSpPr>
            <p:cNvPr id="572421" name="Rectangle 5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solidFill>
                  <a:srgbClr val="002060"/>
                </a:solidFill>
                <a:latin typeface="+mn-lt"/>
              </a:endParaRPr>
            </a:p>
          </p:txBody>
        </p:sp>
      </p:grpSp>
      <p:grpSp>
        <p:nvGrpSpPr>
          <p:cNvPr id="3" name="Group 6"/>
          <p:cNvGrpSpPr>
            <a:grpSpLocks/>
          </p:cNvGrpSpPr>
          <p:nvPr/>
        </p:nvGrpSpPr>
        <p:grpSpPr bwMode="auto">
          <a:xfrm>
            <a:off x="2057177" y="399603"/>
            <a:ext cx="7086823" cy="228824"/>
            <a:chOff x="1296" y="192"/>
            <a:chExt cx="4464" cy="144"/>
          </a:xfrm>
        </p:grpSpPr>
        <p:sp>
          <p:nvSpPr>
            <p:cNvPr id="572423" name="Rectangle 7"/>
            <p:cNvSpPr>
              <a:spLocks noChangeArrowheads="1"/>
            </p:cNvSpPr>
            <p:nvPr/>
          </p:nvSpPr>
          <p:spPr bwMode="auto">
            <a:xfrm>
              <a:off x="5376" y="192"/>
              <a:ext cx="384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solidFill>
                  <a:srgbClr val="002060"/>
                </a:solidFill>
                <a:latin typeface="+mn-lt"/>
              </a:endParaRPr>
            </a:p>
          </p:txBody>
        </p:sp>
        <p:sp>
          <p:nvSpPr>
            <p:cNvPr id="572424" name="Rectangle 8"/>
            <p:cNvSpPr>
              <a:spLocks noChangeArrowheads="1"/>
            </p:cNvSpPr>
            <p:nvPr/>
          </p:nvSpPr>
          <p:spPr bwMode="auto">
            <a:xfrm>
              <a:off x="1296" y="192"/>
              <a:ext cx="4377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r>
                <a:rPr lang="en-US" sz="2000" dirty="0">
                  <a:solidFill>
                    <a:srgbClr val="002060"/>
                  </a:solidFill>
                </a:rPr>
                <a:t> </a:t>
              </a:r>
              <a:endParaRPr lang="ru-RU" sz="2000" dirty="0">
                <a:solidFill>
                  <a:srgbClr val="002060"/>
                </a:solidFill>
              </a:endParaRPr>
            </a:p>
          </p:txBody>
        </p:sp>
      </p:grpSp>
      <p:grpSp>
        <p:nvGrpSpPr>
          <p:cNvPr id="4" name="Group 13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72430" name="Rectangle 14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endParaRPr lang="ru-RU" sz="1000" dirty="0">
                <a:solidFill>
                  <a:srgbClr val="002060"/>
                </a:solidFill>
              </a:endParaRPr>
            </a:p>
          </p:txBody>
        </p:sp>
        <p:sp>
          <p:nvSpPr>
            <p:cNvPr id="572431" name="Rectangle 15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solidFill>
                  <a:srgbClr val="002060"/>
                </a:solidFill>
                <a:latin typeface="+mn-lt"/>
              </a:endParaRPr>
            </a:p>
          </p:txBody>
        </p:sp>
      </p:grpSp>
      <p:sp>
        <p:nvSpPr>
          <p:cNvPr id="18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  <a:prstGeom prst="rect">
            <a:avLst/>
          </a:prstGeom>
          <a:noFill/>
        </p:spPr>
        <p:txBody>
          <a:bodyPr lIns="64291" tIns="32146" rIns="64291" bIns="32146"/>
          <a:lstStyle/>
          <a:p>
            <a:fld id="{89AD115C-5E91-41A9-A1BE-34D0B3A57989}" type="slidenum">
              <a:rPr lang="ru-RU" sz="1200" smtClean="0"/>
              <a:pPr/>
              <a:t>21</a:t>
            </a:fld>
            <a:r>
              <a:rPr lang="ru-RU" sz="1200" dirty="0" smtClean="0"/>
              <a:t>/</a:t>
            </a:r>
            <a:r>
              <a:rPr lang="en-US" dirty="0" smtClean="0"/>
              <a:t>52</a:t>
            </a:r>
            <a:endParaRPr lang="ru-RU" sz="1200" dirty="0" smtClean="0"/>
          </a:p>
        </p:txBody>
      </p:sp>
      <p:sp>
        <p:nvSpPr>
          <p:cNvPr id="20" name="Text Box 12"/>
          <p:cNvSpPr txBox="1">
            <a:spLocks noChangeArrowheads="1"/>
          </p:cNvSpPr>
          <p:nvPr/>
        </p:nvSpPr>
        <p:spPr bwMode="auto">
          <a:xfrm>
            <a:off x="323528" y="908720"/>
            <a:ext cx="8496944" cy="446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1435" tIns="45718" rIns="91435" bIns="45718">
            <a:spAutoFit/>
          </a:bodyPr>
          <a:lstStyle/>
          <a:p>
            <a:pPr algn="just">
              <a:buClr>
                <a:schemeClr val="accent2"/>
              </a:buClr>
              <a:buSzPct val="170000"/>
              <a:defRPr/>
            </a:pPr>
            <a:r>
              <a:rPr lang="ru-RU" sz="2300" dirty="0" smtClean="0"/>
              <a:t>- Типовые.</a:t>
            </a:r>
          </a:p>
        </p:txBody>
      </p:sp>
      <p:sp>
        <p:nvSpPr>
          <p:cNvPr id="24" name="Rectangle 12"/>
          <p:cNvSpPr>
            <a:spLocks noChangeArrowheads="1"/>
          </p:cNvSpPr>
          <p:nvPr/>
        </p:nvSpPr>
        <p:spPr bwMode="auto">
          <a:xfrm>
            <a:off x="267346" y="188640"/>
            <a:ext cx="8863954" cy="631578"/>
          </a:xfrm>
          <a:prstGeom prst="rect">
            <a:avLst/>
          </a:prstGeom>
          <a:noFill/>
          <a:ln w="1270" cap="rnd">
            <a:noFill/>
            <a:prstDash val="sysDot"/>
            <a:miter lim="800000"/>
            <a:headEnd/>
            <a:tailEnd/>
          </a:ln>
        </p:spPr>
        <p:txBody>
          <a:bodyPr wrap="square" lIns="92070" tIns="46035" rIns="92070" bIns="46035" anchor="ctr">
            <a:spAutoFit/>
          </a:bodyPr>
          <a:lstStyle/>
          <a:p>
            <a:pPr lvl="0" defTabSz="914145">
              <a:spcBef>
                <a:spcPct val="0"/>
              </a:spcBef>
              <a:defRPr/>
            </a:pPr>
            <a:r>
              <a:rPr lang="ru-RU" sz="3500" b="1" dirty="0" smtClean="0">
                <a:sym typeface="Helvetica" charset="0"/>
              </a:rPr>
              <a:t>Варианты этикеток и ценников.</a:t>
            </a:r>
            <a:endParaRPr lang="ru-RU" sz="3500" b="1" dirty="0" smtClean="0"/>
          </a:p>
        </p:txBody>
      </p:sp>
      <p:sp>
        <p:nvSpPr>
          <p:cNvPr id="14" name="Text Box 12"/>
          <p:cNvSpPr txBox="1">
            <a:spLocks noChangeArrowheads="1"/>
          </p:cNvSpPr>
          <p:nvPr/>
        </p:nvSpPr>
        <p:spPr bwMode="auto">
          <a:xfrm>
            <a:off x="323528" y="5445224"/>
            <a:ext cx="8496944" cy="446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1435" tIns="45718" rIns="91435" bIns="45718">
            <a:spAutoFit/>
          </a:bodyPr>
          <a:lstStyle/>
          <a:p>
            <a:pPr algn="just">
              <a:buClr>
                <a:schemeClr val="accent2"/>
              </a:buClr>
              <a:buSzPct val="170000"/>
              <a:defRPr/>
            </a:pPr>
            <a:r>
              <a:rPr lang="ru-RU" sz="2300" dirty="0" smtClean="0"/>
              <a:t>- Ценники можно видоизменять.</a:t>
            </a:r>
          </a:p>
        </p:txBody>
      </p:sp>
      <p:pic>
        <p:nvPicPr>
          <p:cNvPr id="6148" name="Picture 4" descr="http://www.atol.ru/files/409/286/1976_3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1484784"/>
            <a:ext cx="7681468" cy="3744416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"/>
          <p:cNvSpPr txBox="1">
            <a:spLocks noChangeArrowheads="1"/>
          </p:cNvSpPr>
          <p:nvPr/>
        </p:nvSpPr>
        <p:spPr>
          <a:xfrm>
            <a:off x="1403648" y="1628800"/>
            <a:ext cx="6408712" cy="864096"/>
          </a:xfrm>
          <a:prstGeom prst="rect">
            <a:avLst/>
          </a:prstGeom>
        </p:spPr>
        <p:txBody>
          <a:bodyPr vert="horz" lIns="88896" tIns="50798" rIns="88896" bIns="50798" rtlCol="0" anchor="ctr">
            <a:normAutofit/>
          </a:bodyPr>
          <a:lstStyle/>
          <a:p>
            <a:pPr lvl="0" algn="ctr" defTabSz="914145">
              <a:spcBef>
                <a:spcPct val="0"/>
              </a:spcBef>
              <a:defRPr/>
            </a:pPr>
            <a:r>
              <a:rPr lang="ru-RU" sz="3500" b="1" dirty="0" smtClean="0">
                <a:sym typeface="Helvetica" charset="0"/>
              </a:rPr>
              <a:t>Программное обеспечение</a:t>
            </a:r>
            <a:endParaRPr lang="ru-RU" sz="3500" b="1" dirty="0" smtClean="0"/>
          </a:p>
        </p:txBody>
      </p:sp>
      <p:sp>
        <p:nvSpPr>
          <p:cNvPr id="11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  <a:prstGeom prst="rect">
            <a:avLst/>
          </a:prstGeom>
          <a:noFill/>
        </p:spPr>
        <p:txBody>
          <a:bodyPr lIns="64291" tIns="32146" rIns="64291" bIns="32146"/>
          <a:lstStyle/>
          <a:p>
            <a:fld id="{89AD115C-5E91-41A9-A1BE-34D0B3A57989}" type="slidenum">
              <a:rPr lang="ru-RU" sz="1200" smtClean="0"/>
              <a:pPr/>
              <a:t>22</a:t>
            </a:fld>
            <a:endParaRPr lang="ru-RU" sz="1200" dirty="0" smtClean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72420" name="Rectangle 4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r>
                <a:rPr lang="ru-RU" sz="1000" dirty="0">
                  <a:solidFill>
                    <a:srgbClr val="002060"/>
                  </a:solidFill>
                </a:rPr>
                <a:t> </a:t>
              </a:r>
            </a:p>
          </p:txBody>
        </p:sp>
        <p:sp>
          <p:nvSpPr>
            <p:cNvPr id="572421" name="Rectangle 5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solidFill>
                  <a:srgbClr val="002060"/>
                </a:solidFill>
                <a:latin typeface="+mn-lt"/>
              </a:endParaRPr>
            </a:p>
          </p:txBody>
        </p:sp>
      </p:grpSp>
      <p:grpSp>
        <p:nvGrpSpPr>
          <p:cNvPr id="3" name="Group 6"/>
          <p:cNvGrpSpPr>
            <a:grpSpLocks/>
          </p:cNvGrpSpPr>
          <p:nvPr/>
        </p:nvGrpSpPr>
        <p:grpSpPr bwMode="auto">
          <a:xfrm>
            <a:off x="2057177" y="399603"/>
            <a:ext cx="7086823" cy="228824"/>
            <a:chOff x="1296" y="192"/>
            <a:chExt cx="4464" cy="144"/>
          </a:xfrm>
        </p:grpSpPr>
        <p:sp>
          <p:nvSpPr>
            <p:cNvPr id="572423" name="Rectangle 7"/>
            <p:cNvSpPr>
              <a:spLocks noChangeArrowheads="1"/>
            </p:cNvSpPr>
            <p:nvPr/>
          </p:nvSpPr>
          <p:spPr bwMode="auto">
            <a:xfrm>
              <a:off x="5376" y="192"/>
              <a:ext cx="384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solidFill>
                  <a:srgbClr val="002060"/>
                </a:solidFill>
                <a:latin typeface="+mn-lt"/>
              </a:endParaRPr>
            </a:p>
          </p:txBody>
        </p:sp>
        <p:sp>
          <p:nvSpPr>
            <p:cNvPr id="572424" name="Rectangle 8"/>
            <p:cNvSpPr>
              <a:spLocks noChangeArrowheads="1"/>
            </p:cNvSpPr>
            <p:nvPr/>
          </p:nvSpPr>
          <p:spPr bwMode="auto">
            <a:xfrm>
              <a:off x="1296" y="192"/>
              <a:ext cx="4377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r>
                <a:rPr lang="en-US" sz="2000" dirty="0">
                  <a:solidFill>
                    <a:srgbClr val="002060"/>
                  </a:solidFill>
                </a:rPr>
                <a:t> </a:t>
              </a:r>
              <a:endParaRPr lang="ru-RU" sz="2000" dirty="0">
                <a:solidFill>
                  <a:srgbClr val="002060"/>
                </a:solidFill>
              </a:endParaRPr>
            </a:p>
          </p:txBody>
        </p:sp>
      </p:grpSp>
      <p:grpSp>
        <p:nvGrpSpPr>
          <p:cNvPr id="4" name="Group 13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72430" name="Rectangle 14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endParaRPr lang="ru-RU" sz="1000" dirty="0">
                <a:solidFill>
                  <a:srgbClr val="002060"/>
                </a:solidFill>
              </a:endParaRPr>
            </a:p>
          </p:txBody>
        </p:sp>
        <p:sp>
          <p:nvSpPr>
            <p:cNvPr id="572431" name="Rectangle 15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solidFill>
                  <a:srgbClr val="002060"/>
                </a:solidFill>
                <a:latin typeface="+mn-lt"/>
              </a:endParaRPr>
            </a:p>
          </p:txBody>
        </p:sp>
      </p:grpSp>
      <p:sp>
        <p:nvSpPr>
          <p:cNvPr id="18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  <a:prstGeom prst="rect">
            <a:avLst/>
          </a:prstGeom>
          <a:noFill/>
        </p:spPr>
        <p:txBody>
          <a:bodyPr lIns="64291" tIns="32146" rIns="64291" bIns="32146"/>
          <a:lstStyle/>
          <a:p>
            <a:fld id="{89AD115C-5E91-41A9-A1BE-34D0B3A57989}" type="slidenum">
              <a:rPr lang="ru-RU" sz="1200" smtClean="0"/>
              <a:pPr/>
              <a:t>23</a:t>
            </a:fld>
            <a:r>
              <a:rPr lang="ru-RU" sz="1200" dirty="0" smtClean="0"/>
              <a:t>/</a:t>
            </a:r>
            <a:r>
              <a:rPr lang="en-US" dirty="0" smtClean="0"/>
              <a:t>52</a:t>
            </a:r>
            <a:endParaRPr lang="ru-RU" sz="1200" dirty="0" smtClean="0"/>
          </a:p>
        </p:txBody>
      </p:sp>
      <p:sp>
        <p:nvSpPr>
          <p:cNvPr id="20" name="Text Box 12"/>
          <p:cNvSpPr txBox="1">
            <a:spLocks noChangeArrowheads="1"/>
          </p:cNvSpPr>
          <p:nvPr/>
        </p:nvSpPr>
        <p:spPr bwMode="auto">
          <a:xfrm>
            <a:off x="323528" y="908720"/>
            <a:ext cx="8496944" cy="15081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1435" tIns="45718" rIns="91435" bIns="45718">
            <a:spAutoFit/>
          </a:bodyPr>
          <a:lstStyle/>
          <a:p>
            <a:pPr algn="just">
              <a:buClr>
                <a:schemeClr val="accent2"/>
              </a:buClr>
              <a:buSzPct val="170000"/>
              <a:defRPr/>
            </a:pPr>
            <a:r>
              <a:rPr lang="en-US" sz="2300" dirty="0" smtClean="0">
                <a:hlinkClick r:id="rId3"/>
              </a:rPr>
              <a:t>http://www.atol.ru/buy/price/</a:t>
            </a:r>
            <a:r>
              <a:rPr lang="ru-RU" sz="2300" dirty="0" smtClean="0"/>
              <a:t>.</a:t>
            </a:r>
          </a:p>
          <a:p>
            <a:pPr algn="just">
              <a:buClr>
                <a:schemeClr val="accent2"/>
              </a:buClr>
              <a:buSzPct val="170000"/>
              <a:defRPr/>
            </a:pPr>
            <a:r>
              <a:rPr lang="ru-RU" sz="2300" dirty="0" smtClean="0"/>
              <a:t>- Розничный прайс-лист.</a:t>
            </a:r>
          </a:p>
          <a:p>
            <a:pPr algn="just">
              <a:buClr>
                <a:schemeClr val="accent2"/>
              </a:buClr>
              <a:buSzPct val="170000"/>
              <a:defRPr/>
            </a:pPr>
            <a:r>
              <a:rPr lang="ru-RU" sz="2300" dirty="0" smtClean="0"/>
              <a:t>- Вкладка Мобильное ПО.</a:t>
            </a:r>
          </a:p>
          <a:p>
            <a:pPr algn="just">
              <a:buClr>
                <a:schemeClr val="accent2"/>
              </a:buClr>
              <a:buSzPct val="170000"/>
              <a:defRPr/>
            </a:pPr>
            <a:endParaRPr lang="ru-RU" sz="2300" dirty="0" smtClean="0"/>
          </a:p>
        </p:txBody>
      </p:sp>
      <p:sp>
        <p:nvSpPr>
          <p:cNvPr id="24" name="Rectangle 12"/>
          <p:cNvSpPr>
            <a:spLocks noChangeArrowheads="1"/>
          </p:cNvSpPr>
          <p:nvPr/>
        </p:nvSpPr>
        <p:spPr bwMode="auto">
          <a:xfrm>
            <a:off x="267346" y="188640"/>
            <a:ext cx="8863954" cy="631578"/>
          </a:xfrm>
          <a:prstGeom prst="rect">
            <a:avLst/>
          </a:prstGeom>
          <a:noFill/>
          <a:ln w="1270" cap="rnd">
            <a:noFill/>
            <a:prstDash val="sysDot"/>
            <a:miter lim="800000"/>
            <a:headEnd/>
            <a:tailEnd/>
          </a:ln>
        </p:spPr>
        <p:txBody>
          <a:bodyPr wrap="square" lIns="92070" tIns="46035" rIns="92070" bIns="46035" anchor="ctr">
            <a:spAutoFit/>
          </a:bodyPr>
          <a:lstStyle/>
          <a:p>
            <a:r>
              <a:rPr lang="ru-RU" sz="3500" b="1" dirty="0" smtClean="0"/>
              <a:t>Варианты программного обеспечения.</a:t>
            </a:r>
          </a:p>
        </p:txBody>
      </p:sp>
      <p:pic>
        <p:nvPicPr>
          <p:cNvPr id="4097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2060848"/>
            <a:ext cx="3384376" cy="10613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Text Box 12"/>
          <p:cNvSpPr txBox="1">
            <a:spLocks noChangeArrowheads="1"/>
          </p:cNvSpPr>
          <p:nvPr/>
        </p:nvSpPr>
        <p:spPr bwMode="auto">
          <a:xfrm>
            <a:off x="395536" y="3212976"/>
            <a:ext cx="8496944" cy="8002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1435" tIns="45718" rIns="91435" bIns="45718">
            <a:spAutoFit/>
          </a:bodyPr>
          <a:lstStyle/>
          <a:p>
            <a:pPr algn="just">
              <a:buClr>
                <a:schemeClr val="accent2"/>
              </a:buClr>
              <a:buSzPct val="170000"/>
              <a:defRPr/>
            </a:pPr>
            <a:r>
              <a:rPr lang="ru-RU" sz="2300" dirty="0" smtClean="0"/>
              <a:t>- Коды позиций на выбор </a:t>
            </a:r>
            <a:r>
              <a:rPr lang="ru-RU" sz="2300" dirty="0" smtClean="0">
                <a:hlinkClick r:id="rId5"/>
              </a:rPr>
              <a:t>30 082</a:t>
            </a:r>
            <a:r>
              <a:rPr lang="ru-RU" sz="2300" dirty="0" smtClean="0"/>
              <a:t>, </a:t>
            </a:r>
            <a:r>
              <a:rPr lang="ru-RU" sz="2300" dirty="0" smtClean="0">
                <a:hlinkClick r:id="rId6"/>
              </a:rPr>
              <a:t>30 084</a:t>
            </a:r>
            <a:r>
              <a:rPr lang="ru-RU" sz="2300" dirty="0" smtClean="0"/>
              <a:t>, </a:t>
            </a:r>
            <a:r>
              <a:rPr lang="ru-RU" sz="2300" dirty="0" smtClean="0">
                <a:hlinkClick r:id="rId7"/>
              </a:rPr>
              <a:t>30 086</a:t>
            </a:r>
            <a:r>
              <a:rPr lang="ru-RU" sz="2300" dirty="0" smtClean="0"/>
              <a:t>.</a:t>
            </a:r>
          </a:p>
          <a:p>
            <a:pPr algn="just">
              <a:buClr>
                <a:schemeClr val="accent2"/>
              </a:buClr>
              <a:buSzPct val="170000"/>
              <a:defRPr/>
            </a:pPr>
            <a:endParaRPr lang="ru-RU" sz="2300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"/>
          <p:cNvSpPr txBox="1">
            <a:spLocks noChangeArrowheads="1"/>
          </p:cNvSpPr>
          <p:nvPr/>
        </p:nvSpPr>
        <p:spPr>
          <a:xfrm>
            <a:off x="1403648" y="1628800"/>
            <a:ext cx="6408712" cy="864096"/>
          </a:xfrm>
          <a:prstGeom prst="rect">
            <a:avLst/>
          </a:prstGeom>
        </p:spPr>
        <p:txBody>
          <a:bodyPr vert="horz" lIns="88896" tIns="50798" rIns="88896" bIns="50798" rtlCol="0" anchor="ctr">
            <a:normAutofit/>
          </a:bodyPr>
          <a:lstStyle/>
          <a:p>
            <a:pPr lvl="0" algn="ctr" defTabSz="914145">
              <a:spcBef>
                <a:spcPct val="0"/>
              </a:spcBef>
              <a:defRPr/>
            </a:pPr>
            <a:r>
              <a:rPr lang="ru-RU" sz="3500" b="1" dirty="0" smtClean="0">
                <a:sym typeface="Helvetica" charset="0"/>
              </a:rPr>
              <a:t>Комплектность</a:t>
            </a:r>
            <a:endParaRPr lang="ru-RU" sz="3500" b="1" dirty="0" smtClean="0"/>
          </a:p>
        </p:txBody>
      </p:sp>
      <p:sp>
        <p:nvSpPr>
          <p:cNvPr id="11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  <a:prstGeom prst="rect">
            <a:avLst/>
          </a:prstGeom>
          <a:noFill/>
        </p:spPr>
        <p:txBody>
          <a:bodyPr lIns="64291" tIns="32146" rIns="64291" bIns="32146"/>
          <a:lstStyle/>
          <a:p>
            <a:fld id="{89AD115C-5E91-41A9-A1BE-34D0B3A57989}" type="slidenum">
              <a:rPr lang="ru-RU" sz="1200" smtClean="0"/>
              <a:pPr/>
              <a:t>24</a:t>
            </a:fld>
            <a:endParaRPr lang="ru-RU" sz="1200" dirty="0" smtClean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72420" name="Rectangle 4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r>
                <a:rPr lang="ru-RU" sz="1000" dirty="0">
                  <a:solidFill>
                    <a:srgbClr val="002060"/>
                  </a:solidFill>
                </a:rPr>
                <a:t> </a:t>
              </a:r>
            </a:p>
          </p:txBody>
        </p:sp>
        <p:sp>
          <p:nvSpPr>
            <p:cNvPr id="572421" name="Rectangle 5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solidFill>
                  <a:srgbClr val="002060"/>
                </a:solidFill>
                <a:latin typeface="+mn-lt"/>
              </a:endParaRPr>
            </a:p>
          </p:txBody>
        </p:sp>
      </p:grpSp>
      <p:grpSp>
        <p:nvGrpSpPr>
          <p:cNvPr id="3" name="Group 6"/>
          <p:cNvGrpSpPr>
            <a:grpSpLocks/>
          </p:cNvGrpSpPr>
          <p:nvPr/>
        </p:nvGrpSpPr>
        <p:grpSpPr bwMode="auto">
          <a:xfrm>
            <a:off x="2057177" y="399603"/>
            <a:ext cx="7086823" cy="228824"/>
            <a:chOff x="1296" y="192"/>
            <a:chExt cx="4464" cy="144"/>
          </a:xfrm>
        </p:grpSpPr>
        <p:sp>
          <p:nvSpPr>
            <p:cNvPr id="572423" name="Rectangle 7"/>
            <p:cNvSpPr>
              <a:spLocks noChangeArrowheads="1"/>
            </p:cNvSpPr>
            <p:nvPr/>
          </p:nvSpPr>
          <p:spPr bwMode="auto">
            <a:xfrm>
              <a:off x="5376" y="192"/>
              <a:ext cx="384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solidFill>
                  <a:srgbClr val="002060"/>
                </a:solidFill>
                <a:latin typeface="+mn-lt"/>
              </a:endParaRPr>
            </a:p>
          </p:txBody>
        </p:sp>
        <p:sp>
          <p:nvSpPr>
            <p:cNvPr id="572424" name="Rectangle 8"/>
            <p:cNvSpPr>
              <a:spLocks noChangeArrowheads="1"/>
            </p:cNvSpPr>
            <p:nvPr/>
          </p:nvSpPr>
          <p:spPr bwMode="auto">
            <a:xfrm>
              <a:off x="1296" y="192"/>
              <a:ext cx="4377" cy="1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r>
                <a:rPr lang="en-US" sz="2000" dirty="0">
                  <a:solidFill>
                    <a:srgbClr val="002060"/>
                  </a:solidFill>
                </a:rPr>
                <a:t> </a:t>
              </a:r>
              <a:endParaRPr lang="ru-RU" sz="2000" dirty="0">
                <a:solidFill>
                  <a:srgbClr val="002060"/>
                </a:solidFill>
              </a:endParaRPr>
            </a:p>
          </p:txBody>
        </p:sp>
      </p:grpSp>
      <p:grpSp>
        <p:nvGrpSpPr>
          <p:cNvPr id="4" name="Group 13"/>
          <p:cNvGrpSpPr>
            <a:grpSpLocks/>
          </p:cNvGrpSpPr>
          <p:nvPr/>
        </p:nvGrpSpPr>
        <p:grpSpPr bwMode="auto">
          <a:xfrm>
            <a:off x="2057177" y="0"/>
            <a:ext cx="7086823" cy="228824"/>
            <a:chOff x="1152" y="0"/>
            <a:chExt cx="4608" cy="528"/>
          </a:xfrm>
        </p:grpSpPr>
        <p:sp>
          <p:nvSpPr>
            <p:cNvPr id="572430" name="Rectangle 14"/>
            <p:cNvSpPr>
              <a:spLocks noChangeArrowheads="1"/>
            </p:cNvSpPr>
            <p:nvPr/>
          </p:nvSpPr>
          <p:spPr bwMode="auto">
            <a:xfrm>
              <a:off x="1152" y="0"/>
              <a:ext cx="4512" cy="528"/>
            </a:xfrm>
            <a:prstGeom prst="rect">
              <a:avLst/>
            </a:prstGeom>
            <a:noFill/>
            <a:ln w="0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r">
                <a:defRPr/>
              </a:pPr>
              <a:endParaRPr lang="ru-RU" sz="1000" dirty="0">
                <a:solidFill>
                  <a:srgbClr val="002060"/>
                </a:solidFill>
              </a:endParaRPr>
            </a:p>
          </p:txBody>
        </p:sp>
        <p:sp>
          <p:nvSpPr>
            <p:cNvPr id="572431" name="Rectangle 15"/>
            <p:cNvSpPr>
              <a:spLocks noChangeArrowheads="1"/>
            </p:cNvSpPr>
            <p:nvPr/>
          </p:nvSpPr>
          <p:spPr bwMode="auto">
            <a:xfrm>
              <a:off x="5664" y="0"/>
              <a:ext cx="96" cy="5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solidFill>
                  <a:srgbClr val="002060"/>
                </a:solidFill>
                <a:latin typeface="+mn-lt"/>
              </a:endParaRPr>
            </a:p>
          </p:txBody>
        </p:sp>
      </p:grpSp>
      <p:sp>
        <p:nvSpPr>
          <p:cNvPr id="18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  <a:prstGeom prst="rect">
            <a:avLst/>
          </a:prstGeom>
          <a:noFill/>
        </p:spPr>
        <p:txBody>
          <a:bodyPr lIns="64291" tIns="32146" rIns="64291" bIns="32146"/>
          <a:lstStyle/>
          <a:p>
            <a:fld id="{89AD115C-5E91-41A9-A1BE-34D0B3A57989}" type="slidenum">
              <a:rPr lang="ru-RU" sz="1200" smtClean="0"/>
              <a:pPr/>
              <a:t>25</a:t>
            </a:fld>
            <a:r>
              <a:rPr lang="ru-RU" sz="1200" dirty="0" smtClean="0"/>
              <a:t>/</a:t>
            </a:r>
            <a:r>
              <a:rPr lang="en-US" dirty="0" smtClean="0"/>
              <a:t>52</a:t>
            </a:r>
            <a:endParaRPr lang="ru-RU" sz="1200" dirty="0" smtClean="0"/>
          </a:p>
        </p:txBody>
      </p:sp>
      <p:sp>
        <p:nvSpPr>
          <p:cNvPr id="20" name="Text Box 12"/>
          <p:cNvSpPr txBox="1">
            <a:spLocks noChangeArrowheads="1"/>
          </p:cNvSpPr>
          <p:nvPr/>
        </p:nvSpPr>
        <p:spPr bwMode="auto">
          <a:xfrm>
            <a:off x="323528" y="908720"/>
            <a:ext cx="8496944" cy="18620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1435" tIns="45718" rIns="91435" bIns="45718">
            <a:spAutoFit/>
          </a:bodyPr>
          <a:lstStyle/>
          <a:p>
            <a:pPr algn="just">
              <a:buClr>
                <a:schemeClr val="accent2"/>
              </a:buClr>
              <a:buSzPct val="170000"/>
              <a:defRPr/>
            </a:pPr>
            <a:r>
              <a:rPr lang="ru-RU" sz="2300" dirty="0" smtClean="0"/>
              <a:t>- Практически любой </a:t>
            </a:r>
            <a:r>
              <a:rPr lang="ru-RU" sz="2300" dirty="0" smtClean="0">
                <a:hlinkClick r:id="rId3"/>
              </a:rPr>
              <a:t>мобильный принтер</a:t>
            </a:r>
            <a:r>
              <a:rPr lang="ru-RU" sz="2300" dirty="0" smtClean="0"/>
              <a:t>.</a:t>
            </a:r>
          </a:p>
          <a:p>
            <a:pPr algn="just">
              <a:buClr>
                <a:schemeClr val="accent2"/>
              </a:buClr>
              <a:buSzPct val="170000"/>
              <a:defRPr/>
            </a:pPr>
            <a:endParaRPr lang="ru-RU" sz="2300" dirty="0" smtClean="0"/>
          </a:p>
          <a:p>
            <a:pPr algn="just">
              <a:buClr>
                <a:schemeClr val="accent2"/>
              </a:buClr>
              <a:buSzPct val="170000"/>
              <a:defRPr/>
            </a:pPr>
            <a:r>
              <a:rPr lang="ru-RU" sz="2300" dirty="0" smtClean="0"/>
              <a:t>- Практически любой </a:t>
            </a:r>
            <a:r>
              <a:rPr lang="en-US" sz="2300" dirty="0" smtClean="0">
                <a:hlinkClick r:id="rId4"/>
              </a:rPr>
              <a:t>Win-</a:t>
            </a:r>
            <a:r>
              <a:rPr lang="ru-RU" sz="2300" dirty="0" smtClean="0">
                <a:hlinkClick r:id="rId4"/>
              </a:rPr>
              <a:t>Терминал Сбора Данных</a:t>
            </a:r>
            <a:r>
              <a:rPr lang="ru-RU" sz="2300" dirty="0" smtClean="0"/>
              <a:t>.</a:t>
            </a:r>
          </a:p>
          <a:p>
            <a:pPr algn="just">
              <a:buClr>
                <a:schemeClr val="accent2"/>
              </a:buClr>
              <a:buSzPct val="170000"/>
              <a:defRPr/>
            </a:pPr>
            <a:endParaRPr lang="ru-RU" sz="2300" dirty="0" smtClean="0"/>
          </a:p>
          <a:p>
            <a:pPr algn="just">
              <a:buClr>
                <a:schemeClr val="accent2"/>
              </a:buClr>
              <a:buSzPct val="170000"/>
              <a:defRPr/>
            </a:pPr>
            <a:r>
              <a:rPr lang="en-US" sz="2300" dirty="0" smtClean="0"/>
              <a:t>- </a:t>
            </a:r>
            <a:r>
              <a:rPr lang="ru-RU" sz="2300" dirty="0" smtClean="0">
                <a:hlinkClick r:id="rId5"/>
              </a:rPr>
              <a:t>Программное обеспечение</a:t>
            </a:r>
            <a:r>
              <a:rPr lang="ru-RU" sz="2300" dirty="0" smtClean="0"/>
              <a:t> (на слайде выше).</a:t>
            </a:r>
          </a:p>
        </p:txBody>
      </p:sp>
      <p:sp>
        <p:nvSpPr>
          <p:cNvPr id="24" name="Rectangle 12"/>
          <p:cNvSpPr>
            <a:spLocks noChangeArrowheads="1"/>
          </p:cNvSpPr>
          <p:nvPr/>
        </p:nvSpPr>
        <p:spPr bwMode="auto">
          <a:xfrm>
            <a:off x="267346" y="188640"/>
            <a:ext cx="8863954" cy="631578"/>
          </a:xfrm>
          <a:prstGeom prst="rect">
            <a:avLst/>
          </a:prstGeom>
          <a:noFill/>
          <a:ln w="1270" cap="rnd">
            <a:noFill/>
            <a:prstDash val="sysDot"/>
            <a:miter lim="800000"/>
            <a:headEnd/>
            <a:tailEnd/>
          </a:ln>
        </p:spPr>
        <p:txBody>
          <a:bodyPr wrap="square" lIns="92070" tIns="46035" rIns="92070" bIns="46035" anchor="ctr">
            <a:spAutoFit/>
          </a:bodyPr>
          <a:lstStyle/>
          <a:p>
            <a:r>
              <a:rPr lang="ru-RU" sz="3500" b="1" dirty="0" smtClean="0">
                <a:sym typeface="Helvetica" charset="0"/>
              </a:rPr>
              <a:t>Что входит в решение?</a:t>
            </a:r>
            <a:endParaRPr lang="ru-RU" sz="3500" b="1" dirty="0" smtClean="0"/>
          </a:p>
        </p:txBody>
      </p:sp>
      <p:sp>
        <p:nvSpPr>
          <p:cNvPr id="14" name="Text Box 12"/>
          <p:cNvSpPr txBox="1">
            <a:spLocks noChangeArrowheads="1"/>
          </p:cNvSpPr>
          <p:nvPr/>
        </p:nvSpPr>
        <p:spPr bwMode="auto">
          <a:xfrm>
            <a:off x="323528" y="3068960"/>
            <a:ext cx="8496944" cy="18620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1435" tIns="45718" rIns="91435" bIns="45718">
            <a:spAutoFit/>
          </a:bodyPr>
          <a:lstStyle/>
          <a:p>
            <a:pPr algn="just">
              <a:buClr>
                <a:schemeClr val="accent2"/>
              </a:buClr>
              <a:buSzPct val="170000"/>
              <a:defRPr/>
            </a:pPr>
            <a:r>
              <a:rPr lang="ru-RU" sz="2300" dirty="0" smtClean="0"/>
              <a:t>Уточнить совместимость выбранного Вами оборудования и ПО Вы можете в компании АТОЛ.</a:t>
            </a:r>
          </a:p>
          <a:p>
            <a:pPr algn="just">
              <a:buClr>
                <a:schemeClr val="accent2"/>
              </a:buClr>
              <a:buSzPct val="170000"/>
              <a:defRPr/>
            </a:pPr>
            <a:endParaRPr lang="ru-RU" sz="2300" dirty="0" smtClean="0"/>
          </a:p>
          <a:p>
            <a:pPr algn="just">
              <a:buClr>
                <a:schemeClr val="accent2"/>
              </a:buClr>
              <a:buSzPct val="170000"/>
              <a:defRPr/>
            </a:pPr>
            <a:r>
              <a:rPr lang="ru-RU" sz="2300" dirty="0" smtClean="0"/>
              <a:t>Наши специалисты Вам помогут в выборе нужно комплекта для решения Вашей задачи.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"/>
          <p:cNvSpPr txBox="1">
            <a:spLocks noChangeArrowheads="1"/>
          </p:cNvSpPr>
          <p:nvPr/>
        </p:nvSpPr>
        <p:spPr>
          <a:xfrm>
            <a:off x="683568" y="1844824"/>
            <a:ext cx="8064896" cy="1872208"/>
          </a:xfrm>
          <a:prstGeom prst="rect">
            <a:avLst/>
          </a:prstGeom>
        </p:spPr>
        <p:txBody>
          <a:bodyPr vert="horz" lIns="88896" tIns="50798" rIns="88896" bIns="50798" rtlCol="0" anchor="ctr">
            <a:normAutofit/>
          </a:bodyPr>
          <a:lstStyle/>
          <a:p>
            <a:pPr lvl="0" algn="ctr" defTabSz="914145">
              <a:spcBef>
                <a:spcPct val="0"/>
              </a:spcBef>
              <a:defRPr/>
            </a:pPr>
            <a:r>
              <a:rPr lang="ru-RU" sz="3000" b="1" dirty="0" smtClean="0">
                <a:ea typeface="+mj-ea"/>
                <a:cs typeface="+mj-cs"/>
                <a:sym typeface="Helvetica" charset="0"/>
              </a:rPr>
              <a:t>Протестировать работу </a:t>
            </a:r>
          </a:p>
          <a:p>
            <a:pPr lvl="0" algn="ctr" defTabSz="914145">
              <a:spcBef>
                <a:spcPct val="0"/>
              </a:spcBef>
              <a:defRPr/>
            </a:pPr>
            <a:r>
              <a:rPr lang="en-US" sz="3000" b="1" dirty="0" smtClean="0">
                <a:ea typeface="+mj-ea"/>
                <a:cs typeface="+mj-cs"/>
                <a:sym typeface="Helvetica" charset="0"/>
                <a:hlinkClick r:id="rId2"/>
              </a:rPr>
              <a:t>i.vlasov@atol.ru</a:t>
            </a:r>
            <a:r>
              <a:rPr lang="ru-RU" sz="3000" b="1" dirty="0" smtClean="0">
                <a:ea typeface="+mj-ea"/>
                <a:cs typeface="+mj-cs"/>
                <a:sym typeface="Helvetica" charset="0"/>
              </a:rPr>
              <a:t> </a:t>
            </a:r>
            <a:endParaRPr lang="en-US" sz="3000" b="1" dirty="0" smtClean="0">
              <a:ea typeface="+mj-ea"/>
              <a:cs typeface="+mj-cs"/>
              <a:sym typeface="Helvetica" charset="0"/>
            </a:endParaRPr>
          </a:p>
        </p:txBody>
      </p:sp>
      <p:sp>
        <p:nvSpPr>
          <p:cNvPr id="11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  <a:prstGeom prst="rect">
            <a:avLst/>
          </a:prstGeom>
          <a:noFill/>
        </p:spPr>
        <p:txBody>
          <a:bodyPr lIns="64291" tIns="32146" rIns="64291" bIns="32146"/>
          <a:lstStyle/>
          <a:p>
            <a:fld id="{89AD115C-5E91-41A9-A1BE-34D0B3A57989}" type="slidenum">
              <a:rPr lang="ru-RU" sz="1200" smtClean="0"/>
              <a:pPr/>
              <a:t>26</a:t>
            </a:fld>
            <a:endParaRPr lang="ru-RU" sz="1200" dirty="0" smtClean="0"/>
          </a:p>
        </p:txBody>
      </p:sp>
      <p:pic>
        <p:nvPicPr>
          <p:cNvPr id="4" name="Рисунок 3" descr="502.png">
            <a:hlinkClick r:id="rId2"/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454329" y="0"/>
            <a:ext cx="2689671" cy="2689671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"/>
          <p:cNvSpPr txBox="1">
            <a:spLocks noChangeArrowheads="1"/>
          </p:cNvSpPr>
          <p:nvPr/>
        </p:nvSpPr>
        <p:spPr>
          <a:xfrm>
            <a:off x="1403648" y="1628800"/>
            <a:ext cx="6408712" cy="864096"/>
          </a:xfrm>
          <a:prstGeom prst="rect">
            <a:avLst/>
          </a:prstGeom>
        </p:spPr>
        <p:txBody>
          <a:bodyPr vert="horz" lIns="88896" tIns="50798" rIns="88896" bIns="50798" rtlCol="0" anchor="ctr">
            <a:normAutofit fontScale="85000" lnSpcReduction="20000"/>
          </a:bodyPr>
          <a:lstStyle/>
          <a:p>
            <a:pPr marL="0" marR="0" lvl="0" indent="0" algn="ctr" defTabSz="914145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500" b="1" dirty="0" smtClean="0">
                <a:ea typeface="+mj-ea"/>
                <a:cs typeface="+mj-cs"/>
                <a:sym typeface="Helvetica" charset="0"/>
              </a:rPr>
              <a:t>Желаем Вам успешной автоматизации</a:t>
            </a:r>
            <a:r>
              <a:rPr kumimoji="0" lang="ru-RU" sz="35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+mj-cs"/>
                <a:sym typeface="Helvetica" charset="0"/>
              </a:rPr>
              <a:t>!</a:t>
            </a:r>
            <a:endParaRPr kumimoji="0" lang="ru-RU" sz="35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j-ea"/>
              <a:cs typeface="+mj-cs"/>
            </a:endParaRPr>
          </a:p>
        </p:txBody>
      </p:sp>
      <p:sp>
        <p:nvSpPr>
          <p:cNvPr id="11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79512" y="6492875"/>
            <a:ext cx="504056" cy="248493"/>
          </a:xfrm>
          <a:prstGeom prst="rect">
            <a:avLst/>
          </a:prstGeom>
          <a:noFill/>
        </p:spPr>
        <p:txBody>
          <a:bodyPr lIns="64291" tIns="32146" rIns="64291" bIns="32146"/>
          <a:lstStyle/>
          <a:p>
            <a:fld id="{89AD115C-5E91-41A9-A1BE-34D0B3A57989}" type="slidenum">
              <a:rPr lang="ru-RU" sz="1200" smtClean="0"/>
              <a:pPr/>
              <a:t>27</a:t>
            </a:fld>
            <a:endParaRPr lang="ru-RU" sz="1200" dirty="0" smtClean="0"/>
          </a:p>
        </p:txBody>
      </p:sp>
      <p:sp>
        <p:nvSpPr>
          <p:cNvPr id="10" name="Подзаголовок 2"/>
          <p:cNvSpPr txBox="1">
            <a:spLocks/>
          </p:cNvSpPr>
          <p:nvPr/>
        </p:nvSpPr>
        <p:spPr>
          <a:xfrm>
            <a:off x="441474" y="4185542"/>
            <a:ext cx="4490566" cy="1043658"/>
          </a:xfrm>
          <a:prstGeom prst="rect">
            <a:avLst/>
          </a:prstGeom>
        </p:spPr>
        <p:txBody>
          <a:bodyPr lIns="64291" tIns="32146" rIns="64291" bIns="32146"/>
          <a:lstStyle/>
          <a:p>
            <a:pPr marL="609430" indent="-609430" defTabSz="642915" eaLnBrk="0">
              <a:lnSpc>
                <a:spcPct val="110000"/>
              </a:lnSpc>
              <a:spcBef>
                <a:spcPct val="20000"/>
              </a:spcBef>
              <a:buClr>
                <a:srgbClr val="023F88"/>
              </a:buClr>
              <a:defRPr/>
            </a:pPr>
            <a:r>
              <a:rPr lang="ru-RU" sz="2300" kern="0" dirty="0"/>
              <a:t>Власов Игорь</a:t>
            </a:r>
          </a:p>
          <a:p>
            <a:pPr marL="609430" indent="-609430" defTabSz="642915" eaLnBrk="0">
              <a:lnSpc>
                <a:spcPct val="110000"/>
              </a:lnSpc>
              <a:spcBef>
                <a:spcPct val="20000"/>
              </a:spcBef>
              <a:buClr>
                <a:srgbClr val="023F88"/>
              </a:buClr>
              <a:defRPr/>
            </a:pPr>
            <a:r>
              <a:rPr lang="ru-RU" sz="2300" kern="0" dirty="0"/>
              <a:t>Продакт-менеджер </a:t>
            </a:r>
          </a:p>
          <a:p>
            <a:pPr marL="609430" indent="-609430" defTabSz="642915" eaLnBrk="0">
              <a:lnSpc>
                <a:spcPct val="110000"/>
              </a:lnSpc>
              <a:spcBef>
                <a:spcPct val="20000"/>
              </a:spcBef>
              <a:buClr>
                <a:srgbClr val="023F88"/>
              </a:buClr>
              <a:defRPr/>
            </a:pPr>
            <a:r>
              <a:rPr lang="ru-RU" sz="2300" kern="0" dirty="0"/>
              <a:t>По программному обеспечению</a:t>
            </a:r>
          </a:p>
          <a:p>
            <a:pPr marL="609430" indent="-609430" defTabSz="642915" eaLnBrk="0">
              <a:lnSpc>
                <a:spcPct val="110000"/>
              </a:lnSpc>
              <a:spcBef>
                <a:spcPct val="20000"/>
              </a:spcBef>
              <a:buClr>
                <a:srgbClr val="023F88"/>
              </a:buClr>
              <a:defRPr/>
            </a:pPr>
            <a:r>
              <a:rPr lang="en-US" sz="2300" kern="0" dirty="0" smtClean="0">
                <a:hlinkClick r:id="rId2"/>
              </a:rPr>
              <a:t>i.vlasov@atol.ru</a:t>
            </a:r>
            <a:endParaRPr lang="ru-RU" sz="2300" kern="0" dirty="0"/>
          </a:p>
          <a:p>
            <a:pPr marL="609430" indent="-609430" defTabSz="642915" eaLnBrk="0">
              <a:lnSpc>
                <a:spcPct val="110000"/>
              </a:lnSpc>
              <a:spcBef>
                <a:spcPct val="20000"/>
              </a:spcBef>
              <a:buClr>
                <a:srgbClr val="023F88"/>
              </a:buClr>
              <a:buFontTx/>
              <a:buAutoNum type="arabicPeriod"/>
              <a:defRPr/>
            </a:pPr>
            <a:endParaRPr lang="ru-RU" sz="2300" kern="0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Unknown Document Type" ma:contentTypeID="0x010104" ma:contentTypeVersion="0" ma:contentTypeDescription="" ma:contentTypeScope="" ma:versionID="05d83ceaa0bbd2e3bc716e6e66bd857a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b3d69fe45253d5ff147bb69036b756a7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 ma:readOnly="true"/>
        <xsd:element ref="dc:title" minOccurs="0" maxOccurs="1" ma:index="3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443799F8-5A09-4944-812B-348D1819C68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7D67593D-BB32-46CA-BD9A-D11B35CC1D2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670321B-0846-48F8-ACB4-F04A7933B9CE}">
  <ds:schemaRefs>
    <ds:schemaRef ds:uri="http://schemas.microsoft.com/office/2006/documentManagement/types"/>
    <ds:schemaRef ds:uri="http://purl.org/dc/elements/1.1/"/>
    <ds:schemaRef ds:uri="http://purl.org/dc/terms/"/>
    <ds:schemaRef ds:uri="http://purl.org/dc/dcmitype/"/>
    <ds:schemaRef ds:uri="http://www.w3.org/XML/1998/namespace"/>
    <ds:schemaRef ds:uri="http://schemas.microsoft.com/office/2006/metadata/properties"/>
    <ds:schemaRef ds:uri="http://schemas.openxmlformats.org/package/2006/metadata/core-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7753</TotalTime>
  <Words>698</Words>
  <Application>Microsoft Office PowerPoint</Application>
  <PresentationFormat>Экран (4:3)</PresentationFormat>
  <Paragraphs>171</Paragraphs>
  <Slides>27</Slides>
  <Notes>21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28" baseType="lpstr">
      <vt:lpstr>Тема Office</vt:lpstr>
      <vt:lpstr>Переоценка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Слуцкая Елена Евгеньевна</dc:creator>
  <cp:lastModifiedBy>a.trayt</cp:lastModifiedBy>
  <cp:revision>807</cp:revision>
  <dcterms:created xsi:type="dcterms:W3CDTF">2012-11-30T07:54:42Z</dcterms:created>
  <dcterms:modified xsi:type="dcterms:W3CDTF">2015-01-13T14:50:37Z</dcterms:modified>
</cp:coreProperties>
</file>