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0"/>
  </p:notesMasterIdLst>
  <p:sldIdLst>
    <p:sldId id="424" r:id="rId5"/>
    <p:sldId id="396" r:id="rId6"/>
    <p:sldId id="276" r:id="rId7"/>
    <p:sldId id="432" r:id="rId8"/>
    <p:sldId id="433" r:id="rId9"/>
    <p:sldId id="384" r:id="rId10"/>
    <p:sldId id="386" r:id="rId11"/>
    <p:sldId id="279" r:id="rId12"/>
    <p:sldId id="430" r:id="rId13"/>
    <p:sldId id="323" r:id="rId14"/>
    <p:sldId id="444" r:id="rId15"/>
    <p:sldId id="457" r:id="rId16"/>
    <p:sldId id="456" r:id="rId17"/>
    <p:sldId id="315" r:id="rId18"/>
    <p:sldId id="426" r:id="rId19"/>
    <p:sldId id="440" r:id="rId20"/>
    <p:sldId id="381" r:id="rId21"/>
    <p:sldId id="391" r:id="rId22"/>
    <p:sldId id="445" r:id="rId23"/>
    <p:sldId id="446" r:id="rId24"/>
    <p:sldId id="447" r:id="rId25"/>
    <p:sldId id="448" r:id="rId26"/>
    <p:sldId id="449" r:id="rId27"/>
    <p:sldId id="450" r:id="rId28"/>
    <p:sldId id="451" r:id="rId29"/>
    <p:sldId id="452" r:id="rId30"/>
    <p:sldId id="453" r:id="rId31"/>
    <p:sldId id="454" r:id="rId32"/>
    <p:sldId id="455" r:id="rId33"/>
    <p:sldId id="435" r:id="rId34"/>
    <p:sldId id="413" r:id="rId35"/>
    <p:sldId id="414" r:id="rId36"/>
    <p:sldId id="458" r:id="rId37"/>
    <p:sldId id="459" r:id="rId38"/>
    <p:sldId id="346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B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068" autoAdjust="0"/>
  </p:normalViewPr>
  <p:slideViewPr>
    <p:cSldViewPr>
      <p:cViewPr>
        <p:scale>
          <a:sx n="75" d="100"/>
          <a:sy n="75" d="100"/>
        </p:scale>
        <p:origin x="-2670" y="-11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07.08.2014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5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81F81165-3C34-49F9-80FB-A36EC638C56E}" type="slidenum">
              <a:rPr lang="ru-RU"/>
              <a:pPr/>
              <a:t>8</a:t>
            </a:fld>
            <a:endParaRPr lang="ru-RU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10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11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12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13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55150DC-1622-443E-94A9-2B57E3464CCC}" type="slidenum">
              <a:rPr lang="ru-RU"/>
              <a:pPr/>
              <a:t>15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DC84FB4-4FAA-4831-94EB-36195DA00109}" type="slidenum">
              <a:rPr lang="ru-RU"/>
              <a:pPr/>
              <a:t>17</a:t>
            </a:fld>
            <a:endParaRPr lang="ru-RU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18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19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20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21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22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23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24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25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26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27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28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ADAA1E61-A366-47CC-8E95-6F194BC040CA}" type="slidenum">
              <a:rPr lang="ru-RU"/>
              <a:pPr/>
              <a:t>29</a:t>
            </a:fld>
            <a:endParaRPr lang="ru-RU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endParaRPr lang="ru-RU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18" Type="http://schemas.openxmlformats.org/officeDocument/2006/relationships/image" Target="../media/image3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5" Type="http://schemas.openxmlformats.org/officeDocument/2006/relationships/image" Target="../media/image35.jpeg"/><Relationship Id="rId10" Type="http://schemas.openxmlformats.org/officeDocument/2006/relationships/image" Target="../media/image30.png"/><Relationship Id="rId19" Type="http://schemas.openxmlformats.org/officeDocument/2006/relationships/image" Target="../media/image39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hyperlink" Target="http://www.atol.ru/software/mobile-smarts/" TargetMode="External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driver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wifi-driver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wifi-driver-pro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wifi-driver-pro/ms-1c-wifi-driver-pro-auto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wifi-driver-pro/ms-server-docs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tol.ru/software/mobile-smarts/ms-1c-inventory-checking-driver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asset-management-rfid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1c-driver-sync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batch-exchange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client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software/mobile-smarts/ms-client-rfid/" TargetMode="External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tol.ru/software/mobile-smarts/ms-1c-asset-management-rfid/" TargetMode="External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about/news/news_1976.html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buy/cc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Новый </a:t>
            </a:r>
            <a:r>
              <a:rPr lang="en-US" sz="3900" dirty="0" smtClean="0">
                <a:sym typeface="Helvetica" charset="0"/>
              </a:rPr>
              <a:t>Mobile SMARTS</a:t>
            </a:r>
            <a:r>
              <a:rPr lang="ru-RU" sz="3900" dirty="0" smtClean="0">
                <a:sym typeface="Helvetica" charset="0"/>
              </a:rPr>
              <a:t> 2.7.1</a:t>
            </a:r>
            <a:endParaRPr lang="ru-RU" b="1" dirty="0" smtClean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err="1"/>
              <a:t>Продакт-менеджер</a:t>
            </a:r>
            <a:r>
              <a:rPr lang="ru-RU" sz="2300" kern="0" dirty="0"/>
              <a:t>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/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-3310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Процессы на бумаге. Долго. Дорого. Некачественно.</a:t>
            </a:r>
            <a:endParaRPr lang="ru-RU" sz="3500" b="1" dirty="0"/>
          </a:p>
        </p:txBody>
      </p:sp>
      <p:pic>
        <p:nvPicPr>
          <p:cNvPr id="20" name="Picture 2" descr="http://praktikmanager.ru/wp-content/uploads/2010/11/%D0%B8%D0%BD%D0%B2%D0%B5%D0%BD%D1%82%D0%B0%D1%80%D0%B8%D0%B7%D0%B0%D1%86%D0%B8%D1%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666" y="1105643"/>
            <a:ext cx="3001206" cy="3829290"/>
          </a:xfrm>
          <a:prstGeom prst="rect">
            <a:avLst/>
          </a:prstGeom>
          <a:noFill/>
        </p:spPr>
      </p:pic>
      <p:pic>
        <p:nvPicPr>
          <p:cNvPr id="90114" name="Picture 2" descr="Извините, магазин на переучет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4554" y="1105744"/>
            <a:ext cx="5181902" cy="3835424"/>
          </a:xfrm>
          <a:prstGeom prst="rect">
            <a:avLst/>
          </a:prstGeom>
          <a:noFill/>
        </p:spPr>
      </p:pic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3861048"/>
            <a:ext cx="4104456" cy="249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468417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Мобильный учёт. Быстро. Легко.</a:t>
            </a:r>
            <a:r>
              <a:rPr lang="en-US" sz="3500" b="1" dirty="0" smtClean="0"/>
              <a:t> </a:t>
            </a:r>
            <a:r>
              <a:rPr lang="ru-RU" sz="3500" b="1" dirty="0" smtClean="0"/>
              <a:t>Выгодно.</a:t>
            </a:r>
            <a:endParaRPr lang="ru-RU" sz="3500" b="1" dirty="0"/>
          </a:p>
        </p:txBody>
      </p:sp>
      <p:sp>
        <p:nvSpPr>
          <p:cNvPr id="1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pic>
        <p:nvPicPr>
          <p:cNvPr id="20" name="Picture 4" descr="http://www.isourcesolutions.co.th/images/gallery/HX2-HANDS-FREE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24744"/>
            <a:ext cx="1800200" cy="26394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casio-dtx7.ru/wp-includes/images/sphere/casio_dtx7_catalogu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932" y="1124744"/>
            <a:ext cx="2232248" cy="2053669"/>
          </a:xfrm>
          <a:prstGeom prst="rect">
            <a:avLst/>
          </a:prstGeom>
          <a:noFill/>
        </p:spPr>
      </p:pic>
      <p:pic>
        <p:nvPicPr>
          <p:cNvPr id="22" name="Picture 4" descr="http://www.geksagon.ru/files/images/Casio/it-300/add/sca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173" y="3297384"/>
            <a:ext cx="2249635" cy="1824703"/>
          </a:xfrm>
          <a:prstGeom prst="rect">
            <a:avLst/>
          </a:prstGeom>
          <a:noFill/>
        </p:spPr>
      </p:pic>
      <p:pic>
        <p:nvPicPr>
          <p:cNvPr id="23" name="Picture 6" descr="http://sb-sale.ru/images/Dolphin_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861048"/>
            <a:ext cx="1944216" cy="1944216"/>
          </a:xfrm>
          <a:prstGeom prst="rect">
            <a:avLst/>
          </a:prstGeom>
          <a:noFill/>
        </p:spPr>
      </p:pic>
      <p:pic>
        <p:nvPicPr>
          <p:cNvPr id="24" name="Picture 8" descr="http://www.pentawms.ru/img/wms/otbo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16748" y="1124744"/>
            <a:ext cx="3875732" cy="1407306"/>
          </a:xfrm>
          <a:prstGeom prst="rect">
            <a:avLst/>
          </a:prstGeom>
          <a:noFill/>
        </p:spPr>
      </p:pic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2564904"/>
            <a:ext cx="2592288" cy="364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4346" name="Номер слайда 4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06636" y="5517232"/>
            <a:ext cx="5633516" cy="65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ct val="160000"/>
              </a:lnSpc>
              <a:buClr>
                <a:schemeClr val="accent2"/>
              </a:buClr>
              <a:buSzPct val="170000"/>
              <a:defRPr/>
            </a:pPr>
            <a:r>
              <a:rPr lang="ru-RU" sz="2300" dirty="0" smtClean="0">
                <a:latin typeface="+mj-lt"/>
              </a:rPr>
              <a:t>Вместимость 12 000 зрителей. </a:t>
            </a:r>
            <a:endParaRPr lang="ru-RU" sz="2300" dirty="0">
              <a:latin typeface="+mj-lt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280046" y="228508"/>
            <a:ext cx="8863954" cy="64696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Большой ледовый дворец. Сочи.</a:t>
            </a:r>
            <a:endParaRPr lang="ru-RU" sz="3500" b="1" dirty="0"/>
          </a:p>
        </p:txBody>
      </p:sp>
      <p:pic>
        <p:nvPicPr>
          <p:cNvPr id="2050" name="Picture 2" descr="W:\Папки_отделов\НАИ\Внутренние\Власов\Презентация\На сайт 28 марта\ЛедовыйДворецСочи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586" y="1087024"/>
            <a:ext cx="8342840" cy="43582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19336" y="5589240"/>
            <a:ext cx="7204992" cy="65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ct val="160000"/>
              </a:lnSpc>
              <a:buClr>
                <a:schemeClr val="accent2"/>
              </a:buClr>
              <a:buSzPct val="170000"/>
              <a:defRPr/>
            </a:pPr>
            <a:r>
              <a:rPr lang="ru-RU" sz="2300" dirty="0" smtClean="0">
                <a:latin typeface="+mj-lt"/>
              </a:rPr>
              <a:t>Эта цифра равна 2250 Большим ледовым дворцам. </a:t>
            </a:r>
            <a:endParaRPr lang="ru-RU" sz="2300" dirty="0">
              <a:latin typeface="+mj-lt"/>
            </a:endParaRPr>
          </a:p>
        </p:txBody>
      </p:sp>
      <p:sp>
        <p:nvSpPr>
          <p:cNvPr id="687" name="Rectangle 12"/>
          <p:cNvSpPr>
            <a:spLocks noChangeArrowheads="1"/>
          </p:cNvSpPr>
          <p:nvPr/>
        </p:nvSpPr>
        <p:spPr bwMode="auto">
          <a:xfrm>
            <a:off x="280046" y="-27384"/>
            <a:ext cx="8863954" cy="1708796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На сегодняшний день в России и СНГ насчитывается 27 млн. потенциальных пользователей мобильных приложений.</a:t>
            </a:r>
            <a:endParaRPr lang="ru-RU" sz="3500" b="1" dirty="0"/>
          </a:p>
        </p:txBody>
      </p:sp>
      <p:sp>
        <p:nvSpPr>
          <p:cNvPr id="56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endParaRPr lang="ru-RU" sz="1200" dirty="0" smtClean="0"/>
          </a:p>
        </p:txBody>
      </p:sp>
      <p:grpSp>
        <p:nvGrpSpPr>
          <p:cNvPr id="3104" name="Группа 3103"/>
          <p:cNvGrpSpPr/>
          <p:nvPr/>
        </p:nvGrpSpPr>
        <p:grpSpPr>
          <a:xfrm>
            <a:off x="410860" y="1700808"/>
            <a:ext cx="8381037" cy="3985084"/>
            <a:chOff x="391007" y="1610128"/>
            <a:chExt cx="8381037" cy="3985084"/>
          </a:xfrm>
        </p:grpSpPr>
        <p:grpSp>
          <p:nvGrpSpPr>
            <p:cNvPr id="641" name="Группа 640"/>
            <p:cNvGrpSpPr/>
            <p:nvPr/>
          </p:nvGrpSpPr>
          <p:grpSpPr>
            <a:xfrm>
              <a:off x="391007" y="1658770"/>
              <a:ext cx="76538" cy="3936442"/>
              <a:chOff x="391006" y="1601620"/>
              <a:chExt cx="170771" cy="3936442"/>
            </a:xfrm>
          </p:grpSpPr>
          <p:pic>
            <p:nvPicPr>
              <p:cNvPr id="30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5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5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5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5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5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6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848" name="Группа 847"/>
            <p:cNvGrpSpPr/>
            <p:nvPr/>
          </p:nvGrpSpPr>
          <p:grpSpPr>
            <a:xfrm>
              <a:off x="543407" y="1655595"/>
              <a:ext cx="76538" cy="3936442"/>
              <a:chOff x="391006" y="1601620"/>
              <a:chExt cx="170771" cy="3936442"/>
            </a:xfrm>
          </p:grpSpPr>
          <p:pic>
            <p:nvPicPr>
              <p:cNvPr id="8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889" name="Группа 888"/>
            <p:cNvGrpSpPr/>
            <p:nvPr/>
          </p:nvGrpSpPr>
          <p:grpSpPr>
            <a:xfrm>
              <a:off x="695807" y="1655595"/>
              <a:ext cx="76538" cy="3936442"/>
              <a:chOff x="391006" y="1601620"/>
              <a:chExt cx="170771" cy="3936442"/>
            </a:xfrm>
          </p:grpSpPr>
          <p:pic>
            <p:nvPicPr>
              <p:cNvPr id="8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8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930" name="Группа 929"/>
            <p:cNvGrpSpPr/>
            <p:nvPr/>
          </p:nvGrpSpPr>
          <p:grpSpPr>
            <a:xfrm>
              <a:off x="848207" y="1652420"/>
              <a:ext cx="76538" cy="3936442"/>
              <a:chOff x="391006" y="1601620"/>
              <a:chExt cx="170771" cy="3936442"/>
            </a:xfrm>
          </p:grpSpPr>
          <p:pic>
            <p:nvPicPr>
              <p:cNvPr id="9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971" name="Группа 970"/>
            <p:cNvGrpSpPr/>
            <p:nvPr/>
          </p:nvGrpSpPr>
          <p:grpSpPr>
            <a:xfrm>
              <a:off x="1000607" y="1652420"/>
              <a:ext cx="76538" cy="3936442"/>
              <a:chOff x="391006" y="1601620"/>
              <a:chExt cx="170771" cy="3936442"/>
            </a:xfrm>
          </p:grpSpPr>
          <p:pic>
            <p:nvPicPr>
              <p:cNvPr id="9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9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012" name="Группа 1011"/>
            <p:cNvGrpSpPr/>
            <p:nvPr/>
          </p:nvGrpSpPr>
          <p:grpSpPr>
            <a:xfrm>
              <a:off x="1153007" y="1658770"/>
              <a:ext cx="76538" cy="3936442"/>
              <a:chOff x="391006" y="1601620"/>
              <a:chExt cx="170771" cy="3936442"/>
            </a:xfrm>
          </p:grpSpPr>
          <p:pic>
            <p:nvPicPr>
              <p:cNvPr id="10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053" name="Группа 1052"/>
            <p:cNvGrpSpPr/>
            <p:nvPr/>
          </p:nvGrpSpPr>
          <p:grpSpPr>
            <a:xfrm>
              <a:off x="1290861" y="1653183"/>
              <a:ext cx="76538" cy="3936442"/>
              <a:chOff x="391006" y="1601620"/>
              <a:chExt cx="170771" cy="3936442"/>
            </a:xfrm>
          </p:grpSpPr>
          <p:pic>
            <p:nvPicPr>
              <p:cNvPr id="10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094" name="Группа 1093"/>
            <p:cNvGrpSpPr/>
            <p:nvPr/>
          </p:nvGrpSpPr>
          <p:grpSpPr>
            <a:xfrm>
              <a:off x="1443261" y="1650008"/>
              <a:ext cx="76538" cy="3936442"/>
              <a:chOff x="391006" y="1601620"/>
              <a:chExt cx="170771" cy="3936442"/>
            </a:xfrm>
          </p:grpSpPr>
          <p:pic>
            <p:nvPicPr>
              <p:cNvPr id="10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0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135" name="Группа 1134"/>
            <p:cNvGrpSpPr/>
            <p:nvPr/>
          </p:nvGrpSpPr>
          <p:grpSpPr>
            <a:xfrm>
              <a:off x="1595661" y="1650008"/>
              <a:ext cx="76538" cy="3936442"/>
              <a:chOff x="391006" y="1601620"/>
              <a:chExt cx="170771" cy="3936442"/>
            </a:xfrm>
          </p:grpSpPr>
          <p:pic>
            <p:nvPicPr>
              <p:cNvPr id="11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176" name="Группа 1175"/>
            <p:cNvGrpSpPr/>
            <p:nvPr/>
          </p:nvGrpSpPr>
          <p:grpSpPr>
            <a:xfrm>
              <a:off x="1748061" y="1646833"/>
              <a:ext cx="76538" cy="3936442"/>
              <a:chOff x="391006" y="1601620"/>
              <a:chExt cx="170771" cy="3936442"/>
            </a:xfrm>
          </p:grpSpPr>
          <p:pic>
            <p:nvPicPr>
              <p:cNvPr id="11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1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217" name="Группа 1216"/>
            <p:cNvGrpSpPr/>
            <p:nvPr/>
          </p:nvGrpSpPr>
          <p:grpSpPr>
            <a:xfrm>
              <a:off x="1900461" y="1646833"/>
              <a:ext cx="76538" cy="3936442"/>
              <a:chOff x="391006" y="1601620"/>
              <a:chExt cx="170771" cy="3936442"/>
            </a:xfrm>
          </p:grpSpPr>
          <p:pic>
            <p:nvPicPr>
              <p:cNvPr id="12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258" name="Группа 1257"/>
            <p:cNvGrpSpPr/>
            <p:nvPr/>
          </p:nvGrpSpPr>
          <p:grpSpPr>
            <a:xfrm>
              <a:off x="2052861" y="1653183"/>
              <a:ext cx="76538" cy="3936442"/>
              <a:chOff x="391006" y="1601620"/>
              <a:chExt cx="170771" cy="3936442"/>
            </a:xfrm>
          </p:grpSpPr>
          <p:pic>
            <p:nvPicPr>
              <p:cNvPr id="12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2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299" name="Группа 1298"/>
            <p:cNvGrpSpPr/>
            <p:nvPr/>
          </p:nvGrpSpPr>
          <p:grpSpPr>
            <a:xfrm>
              <a:off x="2205693" y="1647087"/>
              <a:ext cx="76538" cy="3936442"/>
              <a:chOff x="391006" y="1601620"/>
              <a:chExt cx="170771" cy="3936442"/>
            </a:xfrm>
          </p:grpSpPr>
          <p:pic>
            <p:nvPicPr>
              <p:cNvPr id="13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340" name="Группа 1339"/>
            <p:cNvGrpSpPr/>
            <p:nvPr/>
          </p:nvGrpSpPr>
          <p:grpSpPr>
            <a:xfrm>
              <a:off x="2358093" y="1643912"/>
              <a:ext cx="76538" cy="3936442"/>
              <a:chOff x="391006" y="1601620"/>
              <a:chExt cx="170771" cy="3936442"/>
            </a:xfrm>
          </p:grpSpPr>
          <p:pic>
            <p:nvPicPr>
              <p:cNvPr id="13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381" name="Группа 1380"/>
            <p:cNvGrpSpPr/>
            <p:nvPr/>
          </p:nvGrpSpPr>
          <p:grpSpPr>
            <a:xfrm>
              <a:off x="2510493" y="1643912"/>
              <a:ext cx="76538" cy="3936442"/>
              <a:chOff x="391006" y="1601620"/>
              <a:chExt cx="170771" cy="3936442"/>
            </a:xfrm>
          </p:grpSpPr>
          <p:pic>
            <p:nvPicPr>
              <p:cNvPr id="13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3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422" name="Группа 1421"/>
            <p:cNvGrpSpPr/>
            <p:nvPr/>
          </p:nvGrpSpPr>
          <p:grpSpPr>
            <a:xfrm>
              <a:off x="2662893" y="1640737"/>
              <a:ext cx="76538" cy="3936442"/>
              <a:chOff x="391006" y="1601620"/>
              <a:chExt cx="170771" cy="3936442"/>
            </a:xfrm>
          </p:grpSpPr>
          <p:pic>
            <p:nvPicPr>
              <p:cNvPr id="14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463" name="Группа 1462"/>
            <p:cNvGrpSpPr/>
            <p:nvPr/>
          </p:nvGrpSpPr>
          <p:grpSpPr>
            <a:xfrm>
              <a:off x="2815293" y="1640737"/>
              <a:ext cx="76538" cy="3936442"/>
              <a:chOff x="391006" y="1601620"/>
              <a:chExt cx="170771" cy="3936442"/>
            </a:xfrm>
          </p:grpSpPr>
          <p:pic>
            <p:nvPicPr>
              <p:cNvPr id="14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4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504" name="Группа 1503"/>
            <p:cNvGrpSpPr/>
            <p:nvPr/>
          </p:nvGrpSpPr>
          <p:grpSpPr>
            <a:xfrm>
              <a:off x="2967693" y="1647087"/>
              <a:ext cx="76538" cy="3936442"/>
              <a:chOff x="391006" y="1601620"/>
              <a:chExt cx="170771" cy="3936442"/>
            </a:xfrm>
          </p:grpSpPr>
          <p:pic>
            <p:nvPicPr>
              <p:cNvPr id="15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545" name="Группа 1544"/>
            <p:cNvGrpSpPr/>
            <p:nvPr/>
          </p:nvGrpSpPr>
          <p:grpSpPr>
            <a:xfrm>
              <a:off x="3105547" y="1641500"/>
              <a:ext cx="76538" cy="3936442"/>
              <a:chOff x="391006" y="1601620"/>
              <a:chExt cx="170771" cy="3936442"/>
            </a:xfrm>
          </p:grpSpPr>
          <p:pic>
            <p:nvPicPr>
              <p:cNvPr id="15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586" name="Группа 1585"/>
            <p:cNvGrpSpPr/>
            <p:nvPr/>
          </p:nvGrpSpPr>
          <p:grpSpPr>
            <a:xfrm>
              <a:off x="3257947" y="1638325"/>
              <a:ext cx="76538" cy="3936442"/>
              <a:chOff x="391006" y="1601620"/>
              <a:chExt cx="170771" cy="3936442"/>
            </a:xfrm>
          </p:grpSpPr>
          <p:pic>
            <p:nvPicPr>
              <p:cNvPr id="15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5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627" name="Группа 1626"/>
            <p:cNvGrpSpPr/>
            <p:nvPr/>
          </p:nvGrpSpPr>
          <p:grpSpPr>
            <a:xfrm>
              <a:off x="3410347" y="1638325"/>
              <a:ext cx="76538" cy="3936442"/>
              <a:chOff x="391006" y="1601620"/>
              <a:chExt cx="170771" cy="3936442"/>
            </a:xfrm>
          </p:grpSpPr>
          <p:pic>
            <p:nvPicPr>
              <p:cNvPr id="16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668" name="Группа 1667"/>
            <p:cNvGrpSpPr/>
            <p:nvPr/>
          </p:nvGrpSpPr>
          <p:grpSpPr>
            <a:xfrm>
              <a:off x="3562747" y="1635150"/>
              <a:ext cx="76538" cy="3936442"/>
              <a:chOff x="391006" y="1601620"/>
              <a:chExt cx="170771" cy="3936442"/>
            </a:xfrm>
          </p:grpSpPr>
          <p:pic>
            <p:nvPicPr>
              <p:cNvPr id="16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6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709" name="Группа 1708"/>
            <p:cNvGrpSpPr/>
            <p:nvPr/>
          </p:nvGrpSpPr>
          <p:grpSpPr>
            <a:xfrm>
              <a:off x="3715147" y="1635150"/>
              <a:ext cx="76538" cy="3936442"/>
              <a:chOff x="391006" y="1601620"/>
              <a:chExt cx="170771" cy="3936442"/>
            </a:xfrm>
          </p:grpSpPr>
          <p:pic>
            <p:nvPicPr>
              <p:cNvPr id="17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750" name="Группа 1749"/>
            <p:cNvGrpSpPr/>
            <p:nvPr/>
          </p:nvGrpSpPr>
          <p:grpSpPr>
            <a:xfrm>
              <a:off x="3867547" y="1641500"/>
              <a:ext cx="76538" cy="3936442"/>
              <a:chOff x="391006" y="1601620"/>
              <a:chExt cx="170771" cy="3936442"/>
            </a:xfrm>
          </p:grpSpPr>
          <p:pic>
            <p:nvPicPr>
              <p:cNvPr id="17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791" name="Группа 1790"/>
            <p:cNvGrpSpPr/>
            <p:nvPr/>
          </p:nvGrpSpPr>
          <p:grpSpPr>
            <a:xfrm>
              <a:off x="4018841" y="1633748"/>
              <a:ext cx="76538" cy="3936442"/>
              <a:chOff x="391006" y="1601620"/>
              <a:chExt cx="170771" cy="3936442"/>
            </a:xfrm>
          </p:grpSpPr>
          <p:pic>
            <p:nvPicPr>
              <p:cNvPr id="17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7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832" name="Группа 1831"/>
            <p:cNvGrpSpPr/>
            <p:nvPr/>
          </p:nvGrpSpPr>
          <p:grpSpPr>
            <a:xfrm>
              <a:off x="4171241" y="1630573"/>
              <a:ext cx="76538" cy="3936442"/>
              <a:chOff x="391006" y="1601620"/>
              <a:chExt cx="170771" cy="3936442"/>
            </a:xfrm>
          </p:grpSpPr>
          <p:pic>
            <p:nvPicPr>
              <p:cNvPr id="18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873" name="Группа 1872"/>
            <p:cNvGrpSpPr/>
            <p:nvPr/>
          </p:nvGrpSpPr>
          <p:grpSpPr>
            <a:xfrm>
              <a:off x="4323641" y="1630573"/>
              <a:ext cx="76538" cy="3936442"/>
              <a:chOff x="391006" y="1601620"/>
              <a:chExt cx="170771" cy="3936442"/>
            </a:xfrm>
          </p:grpSpPr>
          <p:pic>
            <p:nvPicPr>
              <p:cNvPr id="18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8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914" name="Группа 1913"/>
            <p:cNvGrpSpPr/>
            <p:nvPr/>
          </p:nvGrpSpPr>
          <p:grpSpPr>
            <a:xfrm>
              <a:off x="4476041" y="1627398"/>
              <a:ext cx="76538" cy="3936442"/>
              <a:chOff x="391006" y="1601620"/>
              <a:chExt cx="170771" cy="3936442"/>
            </a:xfrm>
          </p:grpSpPr>
          <p:pic>
            <p:nvPicPr>
              <p:cNvPr id="19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955" name="Группа 1954"/>
            <p:cNvGrpSpPr/>
            <p:nvPr/>
          </p:nvGrpSpPr>
          <p:grpSpPr>
            <a:xfrm>
              <a:off x="4628441" y="1627398"/>
              <a:ext cx="76538" cy="3936442"/>
              <a:chOff x="391006" y="1601620"/>
              <a:chExt cx="170771" cy="3936442"/>
            </a:xfrm>
          </p:grpSpPr>
          <p:pic>
            <p:nvPicPr>
              <p:cNvPr id="19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1996" name="Группа 1995"/>
            <p:cNvGrpSpPr/>
            <p:nvPr/>
          </p:nvGrpSpPr>
          <p:grpSpPr>
            <a:xfrm>
              <a:off x="4780841" y="1633748"/>
              <a:ext cx="76538" cy="3936442"/>
              <a:chOff x="391006" y="1601620"/>
              <a:chExt cx="170771" cy="3936442"/>
            </a:xfrm>
          </p:grpSpPr>
          <p:pic>
            <p:nvPicPr>
              <p:cNvPr id="19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19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037" name="Группа 2036"/>
            <p:cNvGrpSpPr/>
            <p:nvPr/>
          </p:nvGrpSpPr>
          <p:grpSpPr>
            <a:xfrm>
              <a:off x="4918695" y="1628161"/>
              <a:ext cx="76538" cy="3936442"/>
              <a:chOff x="391006" y="1601620"/>
              <a:chExt cx="170771" cy="3936442"/>
            </a:xfrm>
          </p:grpSpPr>
          <p:pic>
            <p:nvPicPr>
              <p:cNvPr id="20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078" name="Группа 2077"/>
            <p:cNvGrpSpPr/>
            <p:nvPr/>
          </p:nvGrpSpPr>
          <p:grpSpPr>
            <a:xfrm>
              <a:off x="5071095" y="1624986"/>
              <a:ext cx="76538" cy="3936442"/>
              <a:chOff x="391006" y="1601620"/>
              <a:chExt cx="170771" cy="3936442"/>
            </a:xfrm>
          </p:grpSpPr>
          <p:pic>
            <p:nvPicPr>
              <p:cNvPr id="20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0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119" name="Группа 2118"/>
            <p:cNvGrpSpPr/>
            <p:nvPr/>
          </p:nvGrpSpPr>
          <p:grpSpPr>
            <a:xfrm>
              <a:off x="5223495" y="1624986"/>
              <a:ext cx="76538" cy="3936442"/>
              <a:chOff x="391006" y="1601620"/>
              <a:chExt cx="170771" cy="3936442"/>
            </a:xfrm>
          </p:grpSpPr>
          <p:pic>
            <p:nvPicPr>
              <p:cNvPr id="21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160" name="Группа 2159"/>
            <p:cNvGrpSpPr/>
            <p:nvPr/>
          </p:nvGrpSpPr>
          <p:grpSpPr>
            <a:xfrm>
              <a:off x="5375895" y="1621811"/>
              <a:ext cx="76538" cy="3936442"/>
              <a:chOff x="391006" y="1601620"/>
              <a:chExt cx="170771" cy="3936442"/>
            </a:xfrm>
          </p:grpSpPr>
          <p:pic>
            <p:nvPicPr>
              <p:cNvPr id="21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1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201" name="Группа 2200"/>
            <p:cNvGrpSpPr/>
            <p:nvPr/>
          </p:nvGrpSpPr>
          <p:grpSpPr>
            <a:xfrm>
              <a:off x="5528295" y="1621811"/>
              <a:ext cx="76538" cy="3936442"/>
              <a:chOff x="391006" y="1601620"/>
              <a:chExt cx="170771" cy="3936442"/>
            </a:xfrm>
          </p:grpSpPr>
          <p:pic>
            <p:nvPicPr>
              <p:cNvPr id="22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242" name="Группа 2241"/>
            <p:cNvGrpSpPr/>
            <p:nvPr/>
          </p:nvGrpSpPr>
          <p:grpSpPr>
            <a:xfrm>
              <a:off x="5680695" y="1628161"/>
              <a:ext cx="76538" cy="3936442"/>
              <a:chOff x="391006" y="1601620"/>
              <a:chExt cx="170771" cy="3936442"/>
            </a:xfrm>
          </p:grpSpPr>
          <p:pic>
            <p:nvPicPr>
              <p:cNvPr id="22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283" name="Группа 2282"/>
            <p:cNvGrpSpPr/>
            <p:nvPr/>
          </p:nvGrpSpPr>
          <p:grpSpPr>
            <a:xfrm>
              <a:off x="5833527" y="1622065"/>
              <a:ext cx="76538" cy="3936442"/>
              <a:chOff x="391006" y="1601620"/>
              <a:chExt cx="170771" cy="3936442"/>
            </a:xfrm>
          </p:grpSpPr>
          <p:pic>
            <p:nvPicPr>
              <p:cNvPr id="22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2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324" name="Группа 2323"/>
            <p:cNvGrpSpPr/>
            <p:nvPr/>
          </p:nvGrpSpPr>
          <p:grpSpPr>
            <a:xfrm>
              <a:off x="5985927" y="1618890"/>
              <a:ext cx="76538" cy="3936442"/>
              <a:chOff x="391006" y="1601620"/>
              <a:chExt cx="170771" cy="3936442"/>
            </a:xfrm>
          </p:grpSpPr>
          <p:pic>
            <p:nvPicPr>
              <p:cNvPr id="23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365" name="Группа 2364"/>
            <p:cNvGrpSpPr/>
            <p:nvPr/>
          </p:nvGrpSpPr>
          <p:grpSpPr>
            <a:xfrm>
              <a:off x="6138327" y="1618890"/>
              <a:ext cx="76538" cy="3936442"/>
              <a:chOff x="391006" y="1601620"/>
              <a:chExt cx="170771" cy="3936442"/>
            </a:xfrm>
          </p:grpSpPr>
          <p:pic>
            <p:nvPicPr>
              <p:cNvPr id="23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3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406" name="Группа 2405"/>
            <p:cNvGrpSpPr/>
            <p:nvPr/>
          </p:nvGrpSpPr>
          <p:grpSpPr>
            <a:xfrm>
              <a:off x="6290727" y="1615715"/>
              <a:ext cx="76538" cy="3936442"/>
              <a:chOff x="391006" y="1601620"/>
              <a:chExt cx="170771" cy="3936442"/>
            </a:xfrm>
          </p:grpSpPr>
          <p:pic>
            <p:nvPicPr>
              <p:cNvPr id="24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447" name="Группа 2446"/>
            <p:cNvGrpSpPr/>
            <p:nvPr/>
          </p:nvGrpSpPr>
          <p:grpSpPr>
            <a:xfrm>
              <a:off x="6443127" y="1615715"/>
              <a:ext cx="76538" cy="3936442"/>
              <a:chOff x="391006" y="1601620"/>
              <a:chExt cx="170771" cy="3936442"/>
            </a:xfrm>
          </p:grpSpPr>
          <p:pic>
            <p:nvPicPr>
              <p:cNvPr id="24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488" name="Группа 2487"/>
            <p:cNvGrpSpPr/>
            <p:nvPr/>
          </p:nvGrpSpPr>
          <p:grpSpPr>
            <a:xfrm>
              <a:off x="6595527" y="1622065"/>
              <a:ext cx="76538" cy="3936442"/>
              <a:chOff x="391006" y="1601620"/>
              <a:chExt cx="170771" cy="3936442"/>
            </a:xfrm>
          </p:grpSpPr>
          <p:pic>
            <p:nvPicPr>
              <p:cNvPr id="24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4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529" name="Группа 2528"/>
            <p:cNvGrpSpPr/>
            <p:nvPr/>
          </p:nvGrpSpPr>
          <p:grpSpPr>
            <a:xfrm>
              <a:off x="6733381" y="1616478"/>
              <a:ext cx="76538" cy="3936442"/>
              <a:chOff x="391006" y="1601620"/>
              <a:chExt cx="170771" cy="3936442"/>
            </a:xfrm>
          </p:grpSpPr>
          <p:pic>
            <p:nvPicPr>
              <p:cNvPr id="25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570" name="Группа 2569"/>
            <p:cNvGrpSpPr/>
            <p:nvPr/>
          </p:nvGrpSpPr>
          <p:grpSpPr>
            <a:xfrm>
              <a:off x="6885781" y="1613303"/>
              <a:ext cx="76538" cy="3936442"/>
              <a:chOff x="391006" y="1601620"/>
              <a:chExt cx="170771" cy="3936442"/>
            </a:xfrm>
          </p:grpSpPr>
          <p:pic>
            <p:nvPicPr>
              <p:cNvPr id="25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5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611" name="Группа 2610"/>
            <p:cNvGrpSpPr/>
            <p:nvPr/>
          </p:nvGrpSpPr>
          <p:grpSpPr>
            <a:xfrm>
              <a:off x="7038181" y="1613303"/>
              <a:ext cx="76538" cy="3936442"/>
              <a:chOff x="391006" y="1601620"/>
              <a:chExt cx="170771" cy="3936442"/>
            </a:xfrm>
          </p:grpSpPr>
          <p:pic>
            <p:nvPicPr>
              <p:cNvPr id="26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652" name="Группа 2651"/>
            <p:cNvGrpSpPr/>
            <p:nvPr/>
          </p:nvGrpSpPr>
          <p:grpSpPr>
            <a:xfrm>
              <a:off x="7190581" y="1610128"/>
              <a:ext cx="76538" cy="3936442"/>
              <a:chOff x="391006" y="1601620"/>
              <a:chExt cx="170771" cy="3936442"/>
            </a:xfrm>
          </p:grpSpPr>
          <p:pic>
            <p:nvPicPr>
              <p:cNvPr id="26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693" name="Группа 2692"/>
            <p:cNvGrpSpPr/>
            <p:nvPr/>
          </p:nvGrpSpPr>
          <p:grpSpPr>
            <a:xfrm>
              <a:off x="7342981" y="1610128"/>
              <a:ext cx="76538" cy="3936442"/>
              <a:chOff x="391006" y="1601620"/>
              <a:chExt cx="170771" cy="3936442"/>
            </a:xfrm>
          </p:grpSpPr>
          <p:pic>
            <p:nvPicPr>
              <p:cNvPr id="26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6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734" name="Группа 2733"/>
            <p:cNvGrpSpPr/>
            <p:nvPr/>
          </p:nvGrpSpPr>
          <p:grpSpPr>
            <a:xfrm>
              <a:off x="7495381" y="1616478"/>
              <a:ext cx="76538" cy="3936442"/>
              <a:chOff x="391006" y="1601620"/>
              <a:chExt cx="170771" cy="3936442"/>
            </a:xfrm>
          </p:grpSpPr>
          <p:pic>
            <p:nvPicPr>
              <p:cNvPr id="27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775" name="Группа 2774"/>
            <p:cNvGrpSpPr/>
            <p:nvPr/>
          </p:nvGrpSpPr>
          <p:grpSpPr>
            <a:xfrm>
              <a:off x="7643252" y="1630195"/>
              <a:ext cx="76538" cy="3936442"/>
              <a:chOff x="391006" y="1601620"/>
              <a:chExt cx="170771" cy="3936442"/>
            </a:xfrm>
          </p:grpSpPr>
          <p:pic>
            <p:nvPicPr>
              <p:cNvPr id="27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7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816" name="Группа 2815"/>
            <p:cNvGrpSpPr/>
            <p:nvPr/>
          </p:nvGrpSpPr>
          <p:grpSpPr>
            <a:xfrm>
              <a:off x="7795652" y="1636545"/>
              <a:ext cx="76538" cy="3936442"/>
              <a:chOff x="391006" y="1601620"/>
              <a:chExt cx="170771" cy="3936442"/>
            </a:xfrm>
          </p:grpSpPr>
          <p:pic>
            <p:nvPicPr>
              <p:cNvPr id="28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857" name="Группа 2856"/>
            <p:cNvGrpSpPr/>
            <p:nvPr/>
          </p:nvGrpSpPr>
          <p:grpSpPr>
            <a:xfrm>
              <a:off x="7933506" y="1630958"/>
              <a:ext cx="76538" cy="3936442"/>
              <a:chOff x="391006" y="1601620"/>
              <a:chExt cx="170771" cy="3936442"/>
            </a:xfrm>
          </p:grpSpPr>
          <p:pic>
            <p:nvPicPr>
              <p:cNvPr id="28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8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898" name="Группа 2897"/>
            <p:cNvGrpSpPr/>
            <p:nvPr/>
          </p:nvGrpSpPr>
          <p:grpSpPr>
            <a:xfrm>
              <a:off x="8085906" y="1627783"/>
              <a:ext cx="76538" cy="3936442"/>
              <a:chOff x="391006" y="1601620"/>
              <a:chExt cx="170771" cy="3936442"/>
            </a:xfrm>
          </p:grpSpPr>
          <p:pic>
            <p:nvPicPr>
              <p:cNvPr id="28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939" name="Группа 2938"/>
            <p:cNvGrpSpPr/>
            <p:nvPr/>
          </p:nvGrpSpPr>
          <p:grpSpPr>
            <a:xfrm>
              <a:off x="8238306" y="1627783"/>
              <a:ext cx="76538" cy="3936442"/>
              <a:chOff x="391006" y="1601620"/>
              <a:chExt cx="170771" cy="3936442"/>
            </a:xfrm>
          </p:grpSpPr>
          <p:pic>
            <p:nvPicPr>
              <p:cNvPr id="29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2980" name="Группа 2979"/>
            <p:cNvGrpSpPr/>
            <p:nvPr/>
          </p:nvGrpSpPr>
          <p:grpSpPr>
            <a:xfrm>
              <a:off x="8390706" y="1624608"/>
              <a:ext cx="76538" cy="3936442"/>
              <a:chOff x="391006" y="1601620"/>
              <a:chExt cx="170771" cy="3936442"/>
            </a:xfrm>
          </p:grpSpPr>
          <p:pic>
            <p:nvPicPr>
              <p:cNvPr id="29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29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0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1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3021" name="Группа 3020"/>
            <p:cNvGrpSpPr/>
            <p:nvPr/>
          </p:nvGrpSpPr>
          <p:grpSpPr>
            <a:xfrm>
              <a:off x="8543106" y="1624608"/>
              <a:ext cx="76538" cy="3936442"/>
              <a:chOff x="391006" y="1601620"/>
              <a:chExt cx="170771" cy="3936442"/>
            </a:xfrm>
          </p:grpSpPr>
          <p:pic>
            <p:nvPicPr>
              <p:cNvPr id="302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2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3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4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5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  <p:grpSp>
          <p:nvGrpSpPr>
            <p:cNvPr id="3062" name="Группа 3061"/>
            <p:cNvGrpSpPr/>
            <p:nvPr/>
          </p:nvGrpSpPr>
          <p:grpSpPr>
            <a:xfrm>
              <a:off x="8695506" y="1630958"/>
              <a:ext cx="76538" cy="3936442"/>
              <a:chOff x="391006" y="1601620"/>
              <a:chExt cx="170771" cy="3936442"/>
            </a:xfrm>
          </p:grpSpPr>
          <p:pic>
            <p:nvPicPr>
              <p:cNvPr id="306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160162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80672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90095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0047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8" y="210567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023" y="220384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6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29808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39231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248972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259703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269520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78943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88366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298742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21" y="308838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7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1006" y="318655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2839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38137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4519" y="347878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3580761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368528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779515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87374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397750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80" y="407846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8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6215" y="417663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27325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37145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3378" y="4475212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457617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4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467434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5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768577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6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86916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7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4966568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8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3" y="5067529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099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198" y="5165700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100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259933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101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354166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102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2361" y="5451574"/>
                <a:ext cx="165562" cy="86488"/>
              </a:xfrm>
              <a:prstGeom prst="rect">
                <a:avLst/>
              </a:prstGeom>
              <a:noFill/>
            </p:spPr>
          </p:pic>
          <p:pic>
            <p:nvPicPr>
              <p:cNvPr id="3103" name="Picture 2" descr="W:\Папки_отделов\НАИ\Внутренние\Власов\Презентация\На сайт 28 марта\ЛедовыйДворецСочи2(min).gi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95536" y="1700808"/>
                <a:ext cx="165562" cy="86488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80046" y="211811"/>
            <a:ext cx="8863954" cy="120096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600" b="1" dirty="0" smtClean="0"/>
              <a:t>Степень автоматизации мобильных сотрудников в России и СНГ </a:t>
            </a:r>
            <a:r>
              <a:rPr lang="en-US" sz="3600" b="1" dirty="0" smtClean="0"/>
              <a:t>~</a:t>
            </a:r>
            <a:r>
              <a:rPr lang="ru-RU" sz="3600" b="1" dirty="0" smtClean="0"/>
              <a:t> 2.5%.</a:t>
            </a:r>
            <a:endParaRPr lang="ru-RU" sz="3500" b="1" dirty="0" smtClean="0"/>
          </a:p>
        </p:txBody>
      </p:sp>
      <p:sp>
        <p:nvSpPr>
          <p:cNvPr id="2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endParaRPr lang="ru-RU" sz="1200" dirty="0" smtClean="0"/>
          </a:p>
        </p:txBody>
      </p:sp>
      <p:pic>
        <p:nvPicPr>
          <p:cNvPr id="1030" name="Picture 6" descr="http://chart.apis.google.com/chart?cht=bvg&amp;chbh=a&amp;chtt=&amp;chco=ff0000&amp;chs=600x300&amp;chd=t:100,2.5&amp;chl=100|2.5&amp;chds=0,1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340768"/>
            <a:ext cx="8064896" cy="4032448"/>
          </a:xfrm>
          <a:prstGeom prst="rect">
            <a:avLst/>
          </a:prstGeom>
          <a:noFill/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80046" y="5534218"/>
            <a:ext cx="8863954" cy="446912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2300" dirty="0" smtClean="0"/>
              <a:t>Большой потенциал рынка.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80046" y="211811"/>
            <a:ext cx="8863954" cy="120096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600" b="1" dirty="0" smtClean="0"/>
              <a:t>80 %</a:t>
            </a:r>
            <a:r>
              <a:rPr lang="ru-RU" sz="3600" b="1" dirty="0" smtClean="0"/>
              <a:t> предприятий России и СНГ проявляют интерес к мобильным приложениям.</a:t>
            </a:r>
            <a:r>
              <a:rPr lang="en-US" sz="3600" b="1" dirty="0" smtClean="0"/>
              <a:t> </a:t>
            </a:r>
            <a:endParaRPr lang="ru-RU" sz="3500" b="1" dirty="0" smtClean="0"/>
          </a:p>
        </p:txBody>
      </p:sp>
      <p:sp>
        <p:nvSpPr>
          <p:cNvPr id="2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endParaRPr lang="ru-RU" sz="12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700808"/>
            <a:ext cx="80394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2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2.345.000</a:t>
            </a:r>
            <a:r>
              <a:rPr lang="en-US" sz="12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+</a:t>
            </a:r>
            <a:endParaRPr lang="ru-RU" sz="1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51520" y="5013176"/>
            <a:ext cx="8568952" cy="1249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lnSpc>
                <a:spcPct val="160000"/>
              </a:lnSpc>
              <a:buClr>
                <a:schemeClr val="accent2"/>
              </a:buClr>
              <a:buSzPct val="170000"/>
              <a:defRPr/>
            </a:pPr>
            <a:r>
              <a:rPr lang="ru-RU" sz="2300" dirty="0" smtClean="0">
                <a:latin typeface="+mj-lt"/>
              </a:rPr>
              <a:t>Общее число экономически активных предприятий в России и СНГ </a:t>
            </a:r>
            <a:r>
              <a:rPr lang="ru-RU" sz="2400" dirty="0" smtClean="0"/>
              <a:t>2 931 261 по состоянию на 01.05.2013</a:t>
            </a:r>
            <a:r>
              <a:rPr lang="ru-RU" sz="2300" dirty="0" smtClean="0">
                <a:latin typeface="+mj-lt"/>
              </a:rPr>
              <a:t>. </a:t>
            </a:r>
            <a:endParaRPr lang="ru-RU" sz="2300" dirty="0">
              <a:latin typeface="+mj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7416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7417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368947" y="236202"/>
            <a:ext cx="6196980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Решение есть.</a:t>
            </a:r>
            <a:endParaRPr lang="ru-RU" sz="3500" b="1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572544" y="2492896"/>
            <a:ext cx="1114034" cy="93935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pPr algn="ctr"/>
            <a:r>
              <a:rPr lang="ru-RU" sz="5500" dirty="0" smtClean="0"/>
              <a:t>+</a:t>
            </a:r>
            <a:endParaRPr lang="ru-RU" sz="5500" dirty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endParaRPr lang="ru-RU" sz="12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0775" y="900212"/>
            <a:ext cx="2600325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00" y="908720"/>
            <a:ext cx="2592288" cy="4915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Mobile SMART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58716" y="1615852"/>
            <a:ext cx="2278454" cy="3212976"/>
          </a:xfrm>
          <a:prstGeom prst="rect">
            <a:avLst/>
          </a:prstGeom>
        </p:spPr>
      </p:pic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5283572" y="2497212"/>
            <a:ext cx="1114034" cy="93935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pPr algn="ctr"/>
            <a:r>
              <a:rPr lang="en-US" sz="5500" dirty="0" smtClean="0"/>
              <a:t>=</a:t>
            </a:r>
            <a:endParaRPr lang="ru-RU" sz="55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Снимок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760" y="1709564"/>
            <a:ext cx="598025" cy="154151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3804" y="1451000"/>
            <a:ext cx="2574223" cy="1859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Состав </a:t>
            </a:r>
            <a:r>
              <a:rPr lang="en-US" sz="3500" b="1" dirty="0" smtClean="0"/>
              <a:t>Mobile SMARTS</a:t>
            </a:r>
            <a:r>
              <a:rPr lang="ru-RU" sz="3500" b="1" dirty="0" smtClean="0"/>
              <a:t>.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9</a:t>
            </a:fld>
            <a:endParaRPr lang="ru-RU" sz="1200" dirty="0" smtClean="0"/>
          </a:p>
        </p:txBody>
      </p:sp>
      <p:sp>
        <p:nvSpPr>
          <p:cNvPr id="67" name="Rectangle 5"/>
          <p:cNvSpPr>
            <a:spLocks/>
          </p:cNvSpPr>
          <p:nvPr/>
        </p:nvSpPr>
        <p:spPr bwMode="auto">
          <a:xfrm>
            <a:off x="658788" y="5013176"/>
            <a:ext cx="598073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Загрузка лицензии для работы ТСД из облака</a:t>
            </a:r>
          </a:p>
        </p:txBody>
      </p:sp>
      <p:sp>
        <p:nvSpPr>
          <p:cNvPr id="76" name="Rectangle 5"/>
          <p:cNvSpPr>
            <a:spLocks/>
          </p:cNvSpPr>
          <p:nvPr/>
        </p:nvSpPr>
        <p:spPr bwMode="auto">
          <a:xfrm>
            <a:off x="4686424" y="3873376"/>
            <a:ext cx="3960440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ctr">
              <a:spcBef>
                <a:spcPts val="2250"/>
              </a:spcBef>
              <a:buSzPct val="100000"/>
            </a:pPr>
            <a:r>
              <a:rPr lang="ru-RU" sz="2300" dirty="0" smtClean="0"/>
              <a:t>Панель управления</a:t>
            </a:r>
            <a:r>
              <a:rPr lang="en-US" sz="2300" dirty="0" smtClean="0"/>
              <a:t> </a:t>
            </a:r>
            <a:r>
              <a:rPr lang="ru-RU" sz="2300" dirty="0" smtClean="0"/>
              <a:t>для создания конфигурации            или                              установка готовой типовой конфигурации</a:t>
            </a:r>
          </a:p>
        </p:txBody>
      </p:sp>
      <p:cxnSp>
        <p:nvCxnSpPr>
          <p:cNvPr id="91" name="Прямая со стрелкой 90"/>
          <p:cNvCxnSpPr/>
          <p:nvPr/>
        </p:nvCxnSpPr>
        <p:spPr>
          <a:xfrm flipH="1">
            <a:off x="1362882" y="2628272"/>
            <a:ext cx="424847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Rectangle 5"/>
          <p:cNvSpPr>
            <a:spLocks/>
          </p:cNvSpPr>
          <p:nvPr/>
        </p:nvSpPr>
        <p:spPr bwMode="auto">
          <a:xfrm>
            <a:off x="1753784" y="2016776"/>
            <a:ext cx="3096344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Загрузка конфигурации</a:t>
            </a:r>
          </a:p>
        </p:txBody>
      </p:sp>
      <p:cxnSp>
        <p:nvCxnSpPr>
          <p:cNvPr id="106" name="Прямая со стрелкой 105"/>
          <p:cNvCxnSpPr/>
          <p:nvPr/>
        </p:nvCxnSpPr>
        <p:spPr>
          <a:xfrm flipV="1">
            <a:off x="4788024" y="2645296"/>
            <a:ext cx="804788" cy="83869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5"/>
          <p:cNvSpPr>
            <a:spLocks/>
          </p:cNvSpPr>
          <p:nvPr/>
        </p:nvSpPr>
        <p:spPr bwMode="auto">
          <a:xfrm>
            <a:off x="360040" y="872639"/>
            <a:ext cx="7596336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Использование готовой или создание конфигурации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889640" y="1303804"/>
            <a:ext cx="1728192" cy="129614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3" name="Picture 7" descr="http://cognitiveforms.com/images/2RU/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411984"/>
            <a:ext cx="504056" cy="504056"/>
          </a:xfrm>
          <a:prstGeom prst="rect">
            <a:avLst/>
          </a:prstGeom>
          <a:noFill/>
        </p:spPr>
      </p:pic>
      <p:pic>
        <p:nvPicPr>
          <p:cNvPr id="2053" name="Picture 5" descr="https://encrypted-tbn3.gstatic.com/images?q=tbn:ANd9GcSBLwnR3SSgQD3hyl8UgnSlsBF702TcaggirAbxt47Lx7lMwwC7xdxcNnE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8408" y="4627736"/>
            <a:ext cx="806599" cy="645922"/>
          </a:xfrm>
          <a:prstGeom prst="rect">
            <a:avLst/>
          </a:prstGeom>
          <a:noFill/>
        </p:spPr>
      </p:pic>
      <p:cxnSp>
        <p:nvCxnSpPr>
          <p:cNvPr id="27" name="Прямая со стрелкой 26"/>
          <p:cNvCxnSpPr/>
          <p:nvPr/>
        </p:nvCxnSpPr>
        <p:spPr>
          <a:xfrm flipV="1">
            <a:off x="3475236" y="3907284"/>
            <a:ext cx="804788" cy="83869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10</a:t>
            </a:fld>
            <a:endParaRPr lang="ru-RU" sz="1200" dirty="0" smtClean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80046" y="236202"/>
            <a:ext cx="782034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Поддержка более 60-ти моделей ТСД.</a:t>
            </a:r>
            <a:endParaRPr lang="ru-RU" sz="3500" b="1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315268" y="1256184"/>
            <a:ext cx="8451295" cy="3541027"/>
            <a:chOff x="315268" y="1484784"/>
            <a:chExt cx="8451295" cy="3541027"/>
          </a:xfrm>
        </p:grpSpPr>
        <p:pic>
          <p:nvPicPr>
            <p:cNvPr id="19478" name="Рисунок 8" descr="Dolphin_99EX_LR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71861" y="3722103"/>
              <a:ext cx="1220019" cy="1220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4" name="Picture 4" descr="C:\Users\e.bolmosov\Desktop\h_01384bd351dbc4abbc8009173b98e404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83544" y="3758680"/>
              <a:ext cx="1165324" cy="1164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4" name="Picture 2" descr="Y:\Болмосов_Эдуард\Opticon_2\H21\EmailJPG\H21-numeric-topview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97654" y="3682711"/>
              <a:ext cx="706561" cy="1317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7" name="Picture 2" descr="C:\Users\e.bolmosov\Desktop\honeywell_dolphin_6000_front.jpg"/>
            <p:cNvPicPr>
              <a:picLocks noChangeAspect="1" noChangeArrowheads="1"/>
            </p:cNvPicPr>
            <p:nvPr/>
          </p:nvPicPr>
          <p:blipFill>
            <a:blip r:embed="rId6" cstate="print">
              <a:lum bright="8000" contrast="-4000"/>
            </a:blip>
            <a:srcRect/>
            <a:stretch>
              <a:fillRect/>
            </a:stretch>
          </p:blipFill>
          <p:spPr bwMode="auto">
            <a:xfrm>
              <a:off x="3956971" y="3728080"/>
              <a:ext cx="1215554" cy="1214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8" name="Picture 9" descr="C:\Users\e.bolmosov\Desktop\dolphin9950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05224" y="1784103"/>
              <a:ext cx="1126257" cy="1126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5" name="Picture 5" descr="C:\Users\e.bolmosov\Desktop\11_BIP-1500_500px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585220" y="1530723"/>
              <a:ext cx="1458888" cy="1458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9" name="Picture 2" descr="C:\Users\e.bolmosov\Desktop\honeywell_dolphin_6000_front.jpg"/>
            <p:cNvPicPr>
              <a:picLocks noChangeAspect="1" noChangeArrowheads="1"/>
            </p:cNvPicPr>
            <p:nvPr/>
          </p:nvPicPr>
          <p:blipFill>
            <a:blip r:embed="rId9" cstate="print">
              <a:lum bright="8000" contrast="-4000"/>
            </a:blip>
            <a:srcRect/>
            <a:stretch>
              <a:fillRect/>
            </a:stretch>
          </p:blipFill>
          <p:spPr bwMode="auto">
            <a:xfrm>
              <a:off x="5708129" y="1688108"/>
              <a:ext cx="1159743" cy="1159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1" name="Picture 2" descr="Y:\Болмосов_Эдуард\Opticon_2\OPH1004\OPH-1004-top view.tif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877330" y="3487672"/>
              <a:ext cx="867296" cy="1538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3" name="Picture 2" descr="Y:\Болмосов_Эдуард\Opticon_2\H15\EmailJPG\H15_top-screen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7571734" y="3573016"/>
              <a:ext cx="595498" cy="1396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76" name="Picture 2" descr="X:\Болмосов_Эдуард\Pidion\BIP-7000-pistol grip\BIP-7000PGO_back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882900" y="3453687"/>
              <a:ext cx="1111746" cy="1569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Picture 17" descr="C:\Users\e.bolmosov\Desktop\sdg-bluebird-bip-6000-2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6761956" y="1484784"/>
              <a:ext cx="1989088" cy="15370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2" descr="C:\Users\i.kollegov\Desktop\рабочая\маркетинг\LXE-статья\hx2-bl-2tap-arm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91344" y="1772817"/>
              <a:ext cx="2236440" cy="936104"/>
            </a:xfrm>
            <a:prstGeom prst="rect">
              <a:avLst/>
            </a:prstGeom>
            <a:noFill/>
          </p:spPr>
        </p:pic>
        <p:pic>
          <p:nvPicPr>
            <p:cNvPr id="19467" name="Picture 8" descr="C:\Users\e.bolmosov\Desktop\14517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5189611" y="1549698"/>
              <a:ext cx="657449" cy="1348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3" name="Picture 5" descr="C:\Users\e.bolmosov\Desktop\trimble_nomad-116x175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6673568" y="3524248"/>
              <a:ext cx="938733" cy="1417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8279840" y="3596256"/>
              <a:ext cx="486723" cy="1296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315268" y="3709929"/>
              <a:ext cx="598933" cy="12439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056308" y="3924548"/>
              <a:ext cx="595230" cy="1043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Rectangle 5"/>
          <p:cNvSpPr>
            <a:spLocks/>
          </p:cNvSpPr>
          <p:nvPr/>
        </p:nvSpPr>
        <p:spPr bwMode="auto">
          <a:xfrm>
            <a:off x="763836" y="5301208"/>
            <a:ext cx="748883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 или любой телефон или планшет на Android 2.3 и старше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11</a:t>
            </a:fld>
            <a:endParaRPr lang="ru-RU" sz="1200" dirty="0" smtClean="0"/>
          </a:p>
        </p:txBody>
      </p:sp>
      <p:pic>
        <p:nvPicPr>
          <p:cNvPr id="26" name="Рисунок 25" descr="Android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7993" y="914049"/>
            <a:ext cx="8688013" cy="5029902"/>
          </a:xfrm>
          <a:prstGeom prst="rect">
            <a:avLst/>
          </a:prstGeom>
        </p:spPr>
      </p:pic>
      <p:sp>
        <p:nvSpPr>
          <p:cNvPr id="28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00" dirty="0" smtClean="0"/>
              <a:t>Использование </a:t>
            </a:r>
            <a:r>
              <a:rPr lang="en-US" sz="3500" b="1" spc="-100" dirty="0" smtClean="0"/>
              <a:t>Android </a:t>
            </a:r>
            <a:r>
              <a:rPr lang="ru-RU" sz="3500" b="1" spc="-100" dirty="0" smtClean="0"/>
              <a:t>с </a:t>
            </a:r>
            <a:r>
              <a:rPr lang="en-US" sz="3500" b="1" spc="-100" dirty="0" smtClean="0"/>
              <a:t>Bluetooth-</a:t>
            </a:r>
            <a:r>
              <a:rPr lang="ru-RU" sz="3500" b="1" spc="-100" dirty="0" smtClean="0"/>
              <a:t>сканером.</a:t>
            </a:r>
            <a:endParaRPr lang="ru-RU" sz="3500" b="1" spc="-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12</a:t>
            </a:fld>
            <a:endParaRPr lang="ru-RU" sz="1200" dirty="0" smtClean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00" dirty="0" smtClean="0"/>
              <a:t>Использование </a:t>
            </a:r>
            <a:r>
              <a:rPr lang="en-US" sz="3500" b="1" spc="-100" dirty="0" smtClean="0"/>
              <a:t>Android </a:t>
            </a:r>
            <a:r>
              <a:rPr lang="ru-RU" sz="3500" b="1" spc="-100" dirty="0" smtClean="0"/>
              <a:t>с </a:t>
            </a:r>
            <a:r>
              <a:rPr lang="en-US" sz="3500" b="1" spc="-100" dirty="0" smtClean="0"/>
              <a:t>Bluetooth-</a:t>
            </a:r>
            <a:r>
              <a:rPr lang="ru-RU" sz="3500" b="1" spc="-100" dirty="0" smtClean="0"/>
              <a:t>сканером.</a:t>
            </a:r>
            <a:endParaRPr lang="ru-RU" sz="3500" b="1" spc="-100" dirty="0"/>
          </a:p>
        </p:txBody>
      </p:sp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701" y="868364"/>
            <a:ext cx="8460431" cy="3121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13</a:t>
            </a:fld>
            <a:endParaRPr lang="ru-RU" sz="1200" dirty="0" smtClean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80046" y="236202"/>
            <a:ext cx="782034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Сканирование фотокамерой телефона.</a:t>
            </a:r>
            <a:endParaRPr lang="ru-RU" sz="3500" b="1" dirty="0"/>
          </a:p>
        </p:txBody>
      </p:sp>
      <p:pic>
        <p:nvPicPr>
          <p:cNvPr id="1269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49149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280046" y="260648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Конфигурации </a:t>
            </a:r>
            <a:r>
              <a:rPr lang="ru-RU" sz="3500" b="1" dirty="0" err="1" smtClean="0"/>
              <a:t>Mobile</a:t>
            </a:r>
            <a:r>
              <a:rPr lang="ru-RU" sz="3500" b="1" dirty="0" smtClean="0"/>
              <a:t> </a:t>
            </a:r>
            <a:r>
              <a:rPr lang="en-US" sz="3500" b="1" dirty="0" smtClean="0"/>
              <a:t>SMARTS.</a:t>
            </a:r>
            <a:endParaRPr lang="ru-RU" sz="3500" b="1" dirty="0" smtClean="0"/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14</a:t>
            </a:fld>
            <a:endParaRPr lang="ru-RU" sz="1200" dirty="0" smtClean="0"/>
          </a:p>
        </p:txBody>
      </p:sp>
      <p:sp>
        <p:nvSpPr>
          <p:cNvPr id="14" name="Rectangle 5"/>
          <p:cNvSpPr>
            <a:spLocks/>
          </p:cNvSpPr>
          <p:nvPr/>
        </p:nvSpPr>
        <p:spPr bwMode="auto">
          <a:xfrm>
            <a:off x="3665612" y="2367671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sp>
        <p:nvSpPr>
          <p:cNvPr id="16" name="Rectangle 5"/>
          <p:cNvSpPr>
            <a:spLocks/>
          </p:cNvSpPr>
          <p:nvPr/>
        </p:nvSpPr>
        <p:spPr bwMode="auto">
          <a:xfrm>
            <a:off x="344736" y="2213496"/>
            <a:ext cx="598073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-Приемка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-Отгрузка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-Инвентаризация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-Переоценка</a:t>
            </a:r>
          </a:p>
          <a:p>
            <a:pPr marL="210957" indent="-210957">
              <a:spcBef>
                <a:spcPts val="2250"/>
              </a:spcBef>
              <a:buSzPct val="100000"/>
            </a:pPr>
            <a:endParaRPr lang="ru-RU" sz="2300" dirty="0" smtClean="0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035720"/>
            <a:ext cx="28289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2052" y="3483992"/>
            <a:ext cx="30194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androi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1344" y="5164708"/>
            <a:ext cx="824518" cy="995258"/>
          </a:xfrm>
          <a:prstGeom prst="rect">
            <a:avLst/>
          </a:prstGeom>
        </p:spPr>
      </p:pic>
      <p:pic>
        <p:nvPicPr>
          <p:cNvPr id="21" name="Рисунок 20" descr="wi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5480" y="5308724"/>
            <a:ext cx="828983" cy="737697"/>
          </a:xfrm>
          <a:prstGeom prst="rect">
            <a:avLst/>
          </a:prstGeom>
        </p:spPr>
      </p:pic>
      <p:pic>
        <p:nvPicPr>
          <p:cNvPr id="22" name="Рисунок 21" descr="rfi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1624" y="5164708"/>
            <a:ext cx="948952" cy="95782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80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94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8095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3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15</a:t>
            </a:fld>
            <a:endParaRPr lang="ru-RU" sz="1200" dirty="0" smtClean="0"/>
          </a:p>
        </p:txBody>
      </p:sp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Терминалы под управлением ОС </a:t>
            </a:r>
            <a:r>
              <a:rPr lang="en-US" sz="3500" b="1" dirty="0" smtClean="0"/>
              <a:t>Windows</a:t>
            </a:r>
            <a:r>
              <a:rPr lang="ru-RU" sz="3500" b="1" dirty="0" smtClean="0"/>
              <a:t>.</a:t>
            </a:r>
            <a:endParaRPr lang="ru-RU" sz="3500" b="1" dirty="0">
              <a:solidFill>
                <a:srgbClr val="FF0000"/>
              </a:solidFill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467544" y="1323752"/>
            <a:ext cx="1368152" cy="3892434"/>
            <a:chOff x="467544" y="1196752"/>
            <a:chExt cx="1368152" cy="3892434"/>
          </a:xfrm>
        </p:grpSpPr>
        <p:pic>
          <p:nvPicPr>
            <p:cNvPr id="37" name="Picture 15" descr="C:\Users\i.vlasov\Desktop\Временная\Безымянный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1196752"/>
              <a:ext cx="1368152" cy="3892434"/>
            </a:xfrm>
            <a:prstGeom prst="rect">
              <a:avLst/>
            </a:prstGeom>
            <a:noFill/>
          </p:spPr>
        </p:pic>
        <p:pic>
          <p:nvPicPr>
            <p:cNvPr id="38" name="Picture 22" descr="logo_ML_ou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5261" y="1793574"/>
              <a:ext cx="321918" cy="210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Прямоугольник 17"/>
          <p:cNvSpPr/>
          <p:nvPr/>
        </p:nvSpPr>
        <p:spPr>
          <a:xfrm>
            <a:off x="5512296" y="1243236"/>
            <a:ext cx="3635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-1C</a:t>
            </a:r>
          </a:p>
          <a:p>
            <a:r>
              <a:rPr lang="ru-RU" sz="2000" dirty="0" smtClean="0"/>
              <a:t>-ДАЛИОН: Управление магазином</a:t>
            </a:r>
          </a:p>
          <a:p>
            <a:r>
              <a:rPr lang="ru-RU" sz="2000" dirty="0" smtClean="0"/>
              <a:t>-</a:t>
            </a:r>
            <a:r>
              <a:rPr lang="en-US" sz="2000" dirty="0" smtClean="0"/>
              <a:t>Microsoft Axapta (Dynamics AX)</a:t>
            </a:r>
            <a:endParaRPr lang="ru-RU" sz="2000" dirty="0" smtClean="0"/>
          </a:p>
          <a:p>
            <a:r>
              <a:rPr lang="ru-RU" sz="2000" dirty="0" smtClean="0"/>
              <a:t>и других систем.</a:t>
            </a:r>
            <a:endParaRPr lang="ru-RU" sz="2000" dirty="0"/>
          </a:p>
        </p:txBody>
      </p:sp>
      <p:sp>
        <p:nvSpPr>
          <p:cNvPr id="19" name="Стрелка вправо 18"/>
          <p:cNvSpPr/>
          <p:nvPr/>
        </p:nvSpPr>
        <p:spPr>
          <a:xfrm>
            <a:off x="2195736" y="2907928"/>
            <a:ext cx="1512168" cy="360040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03861" y="5199484"/>
            <a:ext cx="15329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Хит продаж!</a:t>
            </a:r>
            <a:endParaRPr lang="ru-RU" sz="20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733304" y="5228292"/>
            <a:ext cx="1806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Новая модель!</a:t>
            </a:r>
            <a:endParaRPr lang="ru-RU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6400" y="1302202"/>
            <a:ext cx="1494555" cy="3980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268536" y="874812"/>
            <a:ext cx="23823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/>
              <a:t>Opticon</a:t>
            </a:r>
            <a:r>
              <a:rPr lang="ru-RU" sz="2000" dirty="0" smtClean="0"/>
              <a:t> </a:t>
            </a:r>
            <a:r>
              <a:rPr lang="en-US" sz="2000" dirty="0" smtClean="0"/>
              <a:t>H-15 (Wi-Fi)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962672" y="879004"/>
            <a:ext cx="33754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/>
              <a:t>Honeywell </a:t>
            </a:r>
            <a:r>
              <a:rPr lang="en-US" sz="2000" dirty="0" err="1" smtClean="0"/>
              <a:t>ScanPal</a:t>
            </a:r>
            <a:r>
              <a:rPr lang="en-US" sz="2000" dirty="0" smtClean="0"/>
              <a:t> RUS (Wi-Fi)</a:t>
            </a:r>
            <a:endParaRPr lang="ru-RU" sz="2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208436" y="2475880"/>
            <a:ext cx="12940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/>
              <a:t>Эволюция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5"/>
          <p:cNvSpPr>
            <a:spLocks/>
          </p:cNvSpPr>
          <p:nvPr/>
        </p:nvSpPr>
        <p:spPr bwMode="auto">
          <a:xfrm>
            <a:off x="521271" y="5358433"/>
            <a:ext cx="8455298" cy="15236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endParaRPr lang="ru-RU" dirty="0">
              <a:solidFill>
                <a:srgbClr val="002060"/>
              </a:solidFill>
              <a:latin typeface="Myriad Pro" pitchFamily="34" charset="0"/>
            </a:endParaRP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16</a:t>
            </a:fld>
            <a:endParaRPr lang="ru-RU" sz="1200" dirty="0" smtClean="0"/>
          </a:p>
        </p:txBody>
      </p:sp>
      <p:sp>
        <p:nvSpPr>
          <p:cNvPr id="65" name="Rectangle 2"/>
          <p:cNvSpPr txBox="1">
            <a:spLocks noChangeArrowheads="1"/>
          </p:cNvSpPr>
          <p:nvPr/>
        </p:nvSpPr>
        <p:spPr>
          <a:xfrm>
            <a:off x="1187624" y="1844824"/>
            <a:ext cx="7069847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97500"/>
          </a:bodyPr>
          <a:lstStyle/>
          <a:p>
            <a:pPr lvl="0" algn="ctr" defTabSz="914145">
              <a:spcBef>
                <a:spcPct val="0"/>
              </a:spcBef>
            </a:pPr>
            <a:r>
              <a:rPr lang="en-US" sz="3900" b="1" dirty="0" smtClean="0">
                <a:latin typeface="+mj-lt"/>
                <a:ea typeface="+mj-ea"/>
                <a:cs typeface="+mj-cs"/>
                <a:sym typeface="Helvetica" charset="0"/>
              </a:rPr>
              <a:t>Mobile</a:t>
            </a: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</a:rPr>
              <a:t> </a:t>
            </a:r>
            <a:r>
              <a:rPr lang="en-US" sz="3900" b="1" dirty="0" smtClean="0">
                <a:latin typeface="+mj-lt"/>
                <a:ea typeface="+mj-ea"/>
                <a:cs typeface="+mj-cs"/>
                <a:sym typeface="Helvetica" charset="0"/>
              </a:rPr>
              <a:t>SMARTS</a:t>
            </a: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</a:rPr>
              <a:t>. </a:t>
            </a:r>
            <a:r>
              <a:rPr lang="ru-RU" sz="3900" b="1" dirty="0" err="1" smtClean="0">
                <a:latin typeface="+mj-lt"/>
                <a:ea typeface="+mj-ea"/>
                <a:cs typeface="+mj-cs"/>
                <a:sym typeface="Helvetica" charset="0"/>
              </a:rPr>
              <a:t>Креативен</a:t>
            </a: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</a:rPr>
              <a:t>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72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72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652" name="Прямоугольник 13"/>
          <p:cNvSpPr>
            <a:spLocks noChangeArrowheads="1"/>
          </p:cNvSpPr>
          <p:nvPr/>
        </p:nvSpPr>
        <p:spPr bwMode="auto">
          <a:xfrm>
            <a:off x="298129" y="5153000"/>
            <a:ext cx="8352927" cy="1126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Готовые решения клиентам подходят в 95% случаев, однако, если стоит задача доработать готовое решение, на помощь придет Конфигуратор (Панель управления).</a:t>
            </a:r>
            <a:endParaRPr lang="ru-RU" sz="2300" dirty="0"/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Функциональный Конфигуратор.</a:t>
            </a:r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17</a:t>
            </a:fld>
            <a:endParaRPr lang="ru-RU" sz="1200" dirty="0" smtClean="0"/>
          </a:p>
        </p:txBody>
      </p:sp>
      <p:pic>
        <p:nvPicPr>
          <p:cNvPr id="839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849412"/>
            <a:ext cx="6642233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решения практически для всех 1С.</a:t>
            </a:r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18</a:t>
            </a:fld>
            <a:endParaRPr lang="ru-RU" sz="1200" dirty="0" smtClean="0"/>
          </a:p>
        </p:txBody>
      </p:sp>
      <p:sp>
        <p:nvSpPr>
          <p:cNvPr id="16" name="Прямоугольник 13"/>
          <p:cNvSpPr>
            <a:spLocks noChangeArrowheads="1"/>
          </p:cNvSpPr>
          <p:nvPr/>
        </p:nvSpPr>
        <p:spPr bwMode="auto">
          <a:xfrm>
            <a:off x="327844" y="1099468"/>
            <a:ext cx="8352927" cy="466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MS-1C-DRIVER</a:t>
            </a:r>
            <a:endParaRPr lang="ru-RU" sz="2300" dirty="0" smtClean="0"/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MS-1C-WIFI-DRIVER</a:t>
            </a:r>
            <a:endParaRPr lang="ru-RU" sz="2300" dirty="0" smtClean="0"/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MS-1C-WIFI-DRIVER-PRO</a:t>
            </a:r>
            <a:endParaRPr lang="ru-RU" sz="2300" dirty="0" smtClean="0"/>
          </a:p>
          <a:p>
            <a:pPr algn="just"/>
            <a:r>
              <a:rPr lang="ru-RU" sz="2300" dirty="0" smtClean="0"/>
              <a:t>--</a:t>
            </a:r>
            <a:r>
              <a:rPr lang="en-US" sz="2300" dirty="0" smtClean="0"/>
              <a:t>MS-1C-WIFI-DRIVER-PRO-AUTO</a:t>
            </a:r>
            <a:r>
              <a:rPr lang="ru-RU" sz="2300" dirty="0" smtClean="0"/>
              <a:t> </a:t>
            </a:r>
            <a:r>
              <a:rPr lang="en-US" sz="2300" dirty="0" smtClean="0"/>
              <a:t>(</a:t>
            </a:r>
            <a:r>
              <a:rPr lang="ru-RU" sz="2300" dirty="0" smtClean="0"/>
              <a:t>дополнительно к </a:t>
            </a:r>
            <a:r>
              <a:rPr lang="en-US" sz="2300" dirty="0" smtClean="0"/>
              <a:t>MS-1C-WIFI-DRIVER-PRO)</a:t>
            </a:r>
          </a:p>
          <a:p>
            <a:pPr algn="just"/>
            <a:r>
              <a:rPr lang="ru-RU" sz="2300" dirty="0" smtClean="0"/>
              <a:t>--</a:t>
            </a:r>
            <a:r>
              <a:rPr lang="en-US" sz="2300" dirty="0" smtClean="0"/>
              <a:t>MS-SERVER-DOCS (</a:t>
            </a:r>
            <a:r>
              <a:rPr lang="ru-RU" sz="2300" dirty="0" smtClean="0"/>
              <a:t>дополнительно к </a:t>
            </a:r>
            <a:r>
              <a:rPr lang="en-US" sz="2300" dirty="0" smtClean="0"/>
              <a:t>MS-1C-WIFI-DRIVER-PRO)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MS-1C-INVENTORY-CHECKING-DRIVER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MS-1C-ASSET-MANAGEMENT-RFID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MS-1C-DRIVER-SYNC (</a:t>
            </a:r>
            <a:r>
              <a:rPr lang="ru-RU" sz="2300" dirty="0" smtClean="0"/>
              <a:t>дополнительно)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MS-BATCH-EXCHANGE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MS-CLIENT</a:t>
            </a:r>
          </a:p>
          <a:p>
            <a:pPr algn="just"/>
            <a:r>
              <a:rPr lang="ru-RU" sz="2300" dirty="0" smtClean="0"/>
              <a:t>-</a:t>
            </a:r>
            <a:r>
              <a:rPr lang="en-US" sz="2300" dirty="0" smtClean="0"/>
              <a:t>MS-CLIENT-RFID</a:t>
            </a:r>
            <a:endParaRPr lang="ru-RU" sz="2300" dirty="0" smtClean="0"/>
          </a:p>
          <a:p>
            <a:pPr algn="just"/>
            <a:endParaRPr lang="ru-RU" sz="2300" dirty="0"/>
          </a:p>
        </p:txBody>
      </p:sp>
      <p:sp>
        <p:nvSpPr>
          <p:cNvPr id="17" name="Rectangle 5"/>
          <p:cNvSpPr>
            <a:spLocks/>
          </p:cNvSpPr>
          <p:nvPr/>
        </p:nvSpPr>
        <p:spPr bwMode="auto">
          <a:xfrm>
            <a:off x="5724128" y="5805264"/>
            <a:ext cx="3419872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Подробнее читайте далее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MS-1C-DRIVER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19</a:t>
            </a:fld>
            <a:endParaRPr lang="ru-RU" sz="1200" dirty="0" smtClean="0"/>
          </a:p>
        </p:txBody>
      </p:sp>
      <p:sp>
        <p:nvSpPr>
          <p:cNvPr id="8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2195736" y="3573016"/>
            <a:ext cx="324544" cy="86409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310828" y="429728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Работа с документами 1С</a:t>
            </a:r>
            <a:endParaRPr lang="ru-RU" sz="2300" dirty="0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3909120" y="1446684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pic>
        <p:nvPicPr>
          <p:cNvPr id="12595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980728"/>
            <a:ext cx="265292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Прямая со стрелкой 17"/>
          <p:cNvCxnSpPr/>
          <p:nvPr/>
        </p:nvCxnSpPr>
        <p:spPr>
          <a:xfrm flipH="1">
            <a:off x="2411760" y="1650008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MS-1C-WIFI-DRIVER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20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2195736" y="3573016"/>
            <a:ext cx="324544" cy="86409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>
            <a:spLocks noChangeArrowheads="1"/>
          </p:cNvSpPr>
          <p:nvPr/>
        </p:nvSpPr>
        <p:spPr bwMode="auto">
          <a:xfrm>
            <a:off x="310828" y="429728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Работа с документами 1С</a:t>
            </a:r>
            <a:endParaRPr lang="ru-RU" sz="2300" dirty="0"/>
          </a:p>
        </p:txBody>
      </p:sp>
      <p:sp>
        <p:nvSpPr>
          <p:cNvPr id="18" name="Прямоугольник 13"/>
          <p:cNvSpPr>
            <a:spLocks noChangeArrowheads="1"/>
          </p:cNvSpPr>
          <p:nvPr/>
        </p:nvSpPr>
        <p:spPr bwMode="auto">
          <a:xfrm>
            <a:off x="3907036" y="98072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Wi-Fi</a:t>
            </a:r>
            <a:endParaRPr lang="ru-RU" sz="2300" dirty="0"/>
          </a:p>
        </p:txBody>
      </p:sp>
      <p:sp>
        <p:nvSpPr>
          <p:cNvPr id="20" name="Прямоугольник 13"/>
          <p:cNvSpPr>
            <a:spLocks noChangeArrowheads="1"/>
          </p:cNvSpPr>
          <p:nvPr/>
        </p:nvSpPr>
        <p:spPr bwMode="auto">
          <a:xfrm>
            <a:off x="3909120" y="1446684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728" y="980728"/>
            <a:ext cx="2662108" cy="251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2424460" y="1196752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2411760" y="1650008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MS-1C-WIFI-DRIVER-PRO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21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1228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236" y="1001936"/>
            <a:ext cx="3490452" cy="252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 стрелкой 11"/>
          <p:cNvCxnSpPr/>
          <p:nvPr/>
        </p:nvCxnSpPr>
        <p:spPr>
          <a:xfrm flipH="1">
            <a:off x="2424460" y="1196752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763688" y="2420888"/>
            <a:ext cx="474464" cy="1368152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2987824" y="3581524"/>
            <a:ext cx="482848" cy="1359644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2195736" y="3573016"/>
            <a:ext cx="324544" cy="864096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13"/>
          <p:cNvSpPr>
            <a:spLocks noChangeArrowheads="1"/>
          </p:cNvSpPr>
          <p:nvPr/>
        </p:nvSpPr>
        <p:spPr bwMode="auto">
          <a:xfrm>
            <a:off x="310828" y="369594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Работа в режиме Онлайн</a:t>
            </a:r>
            <a:endParaRPr lang="ru-RU" sz="2300" dirty="0"/>
          </a:p>
        </p:txBody>
      </p:sp>
      <p:sp>
        <p:nvSpPr>
          <p:cNvPr id="40" name="Прямоугольник 13"/>
          <p:cNvSpPr>
            <a:spLocks noChangeArrowheads="1"/>
          </p:cNvSpPr>
          <p:nvPr/>
        </p:nvSpPr>
        <p:spPr bwMode="auto">
          <a:xfrm>
            <a:off x="310828" y="429728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Работа с документами 1С</a:t>
            </a:r>
            <a:endParaRPr lang="ru-RU" sz="2300" dirty="0"/>
          </a:p>
        </p:txBody>
      </p:sp>
      <p:sp>
        <p:nvSpPr>
          <p:cNvPr id="45" name="Прямоугольник 13"/>
          <p:cNvSpPr>
            <a:spLocks noChangeArrowheads="1"/>
          </p:cNvSpPr>
          <p:nvPr/>
        </p:nvSpPr>
        <p:spPr bwMode="auto">
          <a:xfrm>
            <a:off x="315020" y="4911576"/>
            <a:ext cx="6489228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Коллективная работа с одним документом*</a:t>
            </a:r>
            <a:endParaRPr lang="ru-RU" sz="2300" dirty="0"/>
          </a:p>
        </p:txBody>
      </p:sp>
      <p:sp>
        <p:nvSpPr>
          <p:cNvPr id="50" name="Прямоугольник 13"/>
          <p:cNvSpPr>
            <a:spLocks noChangeArrowheads="1"/>
          </p:cNvSpPr>
          <p:nvPr/>
        </p:nvSpPr>
        <p:spPr bwMode="auto">
          <a:xfrm>
            <a:off x="3907036" y="980728"/>
            <a:ext cx="3337767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Wi-Fi</a:t>
            </a:r>
            <a:endParaRPr lang="ru-RU" sz="2300" dirty="0"/>
          </a:p>
        </p:txBody>
      </p:sp>
      <p:cxnSp>
        <p:nvCxnSpPr>
          <p:cNvPr id="53" name="Прямая со стрелкой 52"/>
          <p:cNvCxnSpPr/>
          <p:nvPr/>
        </p:nvCxnSpPr>
        <p:spPr>
          <a:xfrm flipH="1">
            <a:off x="2411760" y="1650008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13"/>
          <p:cNvSpPr>
            <a:spLocks noChangeArrowheads="1"/>
          </p:cNvSpPr>
          <p:nvPr/>
        </p:nvSpPr>
        <p:spPr bwMode="auto">
          <a:xfrm>
            <a:off x="3909120" y="1446684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cxnSp>
        <p:nvCxnSpPr>
          <p:cNvPr id="55" name="Прямая со стрелкой 54"/>
          <p:cNvCxnSpPr/>
          <p:nvPr/>
        </p:nvCxnSpPr>
        <p:spPr>
          <a:xfrm flipH="1">
            <a:off x="3716412" y="2175272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ямоугольник 13"/>
          <p:cNvSpPr>
            <a:spLocks noChangeArrowheads="1"/>
          </p:cNvSpPr>
          <p:nvPr/>
        </p:nvSpPr>
        <p:spPr bwMode="auto">
          <a:xfrm>
            <a:off x="5204520" y="1954932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err="1" smtClean="0"/>
              <a:t>Автообмен</a:t>
            </a:r>
            <a:r>
              <a:rPr lang="ru-RU" sz="2300" dirty="0" smtClean="0"/>
              <a:t> данными с 1С*</a:t>
            </a:r>
            <a:endParaRPr lang="ru-RU" sz="2300" dirty="0"/>
          </a:p>
        </p:txBody>
      </p:sp>
      <p:sp>
        <p:nvSpPr>
          <p:cNvPr id="59" name="Прямоугольник 13"/>
          <p:cNvSpPr>
            <a:spLocks noChangeArrowheads="1"/>
          </p:cNvSpPr>
          <p:nvPr/>
        </p:nvSpPr>
        <p:spPr bwMode="auto">
          <a:xfrm>
            <a:off x="310828" y="5911665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* – дополнительные модули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-302407"/>
            <a:ext cx="8612434" cy="1708796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endParaRPr lang="en-US" sz="3500" b="1" dirty="0" smtClean="0"/>
          </a:p>
          <a:p>
            <a:r>
              <a:rPr lang="en-US" sz="3500" b="1" dirty="0" smtClean="0"/>
              <a:t>MS-1C-WIFI-DRIVER-PRO-AUTO (</a:t>
            </a:r>
            <a:r>
              <a:rPr lang="ru-RU" sz="3500" b="1" dirty="0" smtClean="0"/>
              <a:t>дополнительно к </a:t>
            </a:r>
            <a:r>
              <a:rPr lang="en-US" sz="3500" b="1" dirty="0" smtClean="0"/>
              <a:t>MS-1C-WIFI-DRIVER-PRO)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22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1239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936" y="1628800"/>
            <a:ext cx="11620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3"/>
          <p:cNvSpPr>
            <a:spLocks noChangeArrowheads="1"/>
          </p:cNvSpPr>
          <p:nvPr/>
        </p:nvSpPr>
        <p:spPr bwMode="auto">
          <a:xfrm>
            <a:off x="1683172" y="1586632"/>
            <a:ext cx="6993284" cy="148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– Модуль автоматической загрузки/выгрузки документов к драйверу </a:t>
            </a:r>
            <a:r>
              <a:rPr lang="ru-RU" sz="2300" dirty="0" err="1" smtClean="0"/>
              <a:t>Wi-Fi</a:t>
            </a:r>
            <a:r>
              <a:rPr lang="ru-RU" sz="2300" dirty="0" smtClean="0"/>
              <a:t> терминала сбора </a:t>
            </a:r>
          </a:p>
          <a:p>
            <a:pPr algn="just"/>
            <a:r>
              <a:rPr lang="ru-RU" sz="2300" dirty="0" smtClean="0"/>
              <a:t>данных для «1С:Предприятия» на основе </a:t>
            </a:r>
            <a:r>
              <a:rPr lang="ru-RU" sz="2300" dirty="0" err="1" smtClean="0"/>
              <a:t>Mobile</a:t>
            </a:r>
            <a:r>
              <a:rPr lang="ru-RU" sz="2300" dirty="0" smtClean="0"/>
              <a:t> SMARTS, версии ПРОФ.</a:t>
            </a:r>
          </a:p>
        </p:txBody>
      </p:sp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0" y="3284984"/>
            <a:ext cx="9144000" cy="129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000" dirty="0" smtClean="0"/>
              <a:t>При работе кладовщика с ТСД модуль автоматически формирует ему список документов 1С для обработки на ТСД. Когда кладовщик завершает работу с документом, модуль автоматически загружает результат работы в один или несколько документов 1С (в новые, либо в существующие).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67346" y="55798"/>
            <a:ext cx="861243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Модуль коллективной работы с документами </a:t>
            </a:r>
            <a:r>
              <a:rPr lang="ru-RU" sz="3500" b="1" dirty="0" err="1" smtClean="0"/>
              <a:t>Mobile</a:t>
            </a:r>
            <a:r>
              <a:rPr lang="ru-RU" sz="3500" b="1" dirty="0" smtClean="0"/>
              <a:t> SMARTS</a:t>
            </a:r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23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4736" y="1468016"/>
            <a:ext cx="13239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3"/>
          <p:cNvSpPr>
            <a:spLocks noChangeArrowheads="1"/>
          </p:cNvSpPr>
          <p:nvPr/>
        </p:nvSpPr>
        <p:spPr bwMode="auto">
          <a:xfrm>
            <a:off x="1683172" y="1586632"/>
            <a:ext cx="6993284" cy="148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– Модуль автоматической загрузки/выгрузки документов к драйверу </a:t>
            </a:r>
            <a:r>
              <a:rPr lang="ru-RU" sz="2300" dirty="0" err="1" smtClean="0"/>
              <a:t>Wi-Fi</a:t>
            </a:r>
            <a:r>
              <a:rPr lang="ru-RU" sz="2300" dirty="0" smtClean="0"/>
              <a:t> терминала сбора </a:t>
            </a:r>
          </a:p>
          <a:p>
            <a:pPr algn="just"/>
            <a:r>
              <a:rPr lang="ru-RU" sz="2300" dirty="0" smtClean="0"/>
              <a:t>данных для «1С:Предприятия» на основе </a:t>
            </a:r>
            <a:r>
              <a:rPr lang="ru-RU" sz="2300" dirty="0" err="1" smtClean="0"/>
              <a:t>Mobile</a:t>
            </a:r>
            <a:r>
              <a:rPr lang="ru-RU" sz="2300" dirty="0" smtClean="0"/>
              <a:t> SMARTS, версии ПРОФ.</a:t>
            </a:r>
          </a:p>
        </p:txBody>
      </p:sp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0" y="3284984"/>
            <a:ext cx="9144000" cy="129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000" dirty="0" smtClean="0"/>
              <a:t>Модуль коллективной работы с документами позволяет нескольким сотрудникам с ТСД одновременно работать с одним документом </a:t>
            </a:r>
            <a:r>
              <a:rPr lang="ru-RU" sz="2000" dirty="0" err="1" smtClean="0"/>
              <a:t>Mobile</a:t>
            </a:r>
            <a:r>
              <a:rPr lang="ru-RU" sz="2000" dirty="0" smtClean="0"/>
              <a:t> SMARTS (например, выполнять одновременный подбор общего заказа или коллективную инвентаризацию).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728" y="938312"/>
            <a:ext cx="348736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MS-1C-INVENTORY-CHECKING-DRIVER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24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4"/>
              </a:rPr>
              <a:t>Подробнее</a:t>
            </a:r>
            <a:endParaRPr lang="ru-RU" sz="2300" dirty="0" smtClean="0"/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2411760" y="1650008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13"/>
          <p:cNvSpPr>
            <a:spLocks noChangeArrowheads="1"/>
          </p:cNvSpPr>
          <p:nvPr/>
        </p:nvSpPr>
        <p:spPr bwMode="auto">
          <a:xfrm>
            <a:off x="3909120" y="1446684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611560" y="3140968"/>
            <a:ext cx="1440160" cy="1296144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539552" y="3501008"/>
            <a:ext cx="2088232" cy="1512168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611560" y="2492896"/>
            <a:ext cx="2592288" cy="1944216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13"/>
          <p:cNvSpPr>
            <a:spLocks noChangeArrowheads="1"/>
          </p:cNvSpPr>
          <p:nvPr/>
        </p:nvSpPr>
        <p:spPr bwMode="auto">
          <a:xfrm>
            <a:off x="332037" y="4378289"/>
            <a:ext cx="4527995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Основные средства, материалы</a:t>
            </a:r>
            <a:endParaRPr lang="ru-RU" sz="2300" dirty="0"/>
          </a:p>
        </p:txBody>
      </p:sp>
      <p:sp>
        <p:nvSpPr>
          <p:cNvPr id="43" name="Прямоугольник 13"/>
          <p:cNvSpPr>
            <a:spLocks noChangeArrowheads="1"/>
          </p:cNvSpPr>
          <p:nvPr/>
        </p:nvSpPr>
        <p:spPr bwMode="auto">
          <a:xfrm>
            <a:off x="323528" y="4954353"/>
            <a:ext cx="4527995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Маркировка </a:t>
            </a:r>
            <a:r>
              <a:rPr lang="ru-RU" sz="2300" dirty="0" err="1" smtClean="0"/>
              <a:t>штрихкодами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MS-1C-ASSET-MANAGEMENT-RFID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25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728" y="938312"/>
            <a:ext cx="348736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 flipH="1">
            <a:off x="2411760" y="1650008"/>
            <a:ext cx="1427460" cy="0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3909120" y="1446684"/>
            <a:ext cx="432048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611560" y="3140968"/>
            <a:ext cx="1440160" cy="1296144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539552" y="3501008"/>
            <a:ext cx="2088232" cy="1512168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611560" y="2492896"/>
            <a:ext cx="2592288" cy="1944216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>
            <a:spLocks noChangeArrowheads="1"/>
          </p:cNvSpPr>
          <p:nvPr/>
        </p:nvSpPr>
        <p:spPr bwMode="auto">
          <a:xfrm>
            <a:off x="332037" y="4378289"/>
            <a:ext cx="4527995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Основные средства, материалы</a:t>
            </a:r>
            <a:endParaRPr lang="ru-RU" sz="2300" dirty="0"/>
          </a:p>
        </p:txBody>
      </p:sp>
      <p:sp>
        <p:nvSpPr>
          <p:cNvPr id="17" name="Прямоугольник 13"/>
          <p:cNvSpPr>
            <a:spLocks noChangeArrowheads="1"/>
          </p:cNvSpPr>
          <p:nvPr/>
        </p:nvSpPr>
        <p:spPr bwMode="auto">
          <a:xfrm>
            <a:off x="323528" y="4954353"/>
            <a:ext cx="576064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Маркировка </a:t>
            </a:r>
            <a:r>
              <a:rPr lang="ru-RU" sz="2300" dirty="0" err="1" smtClean="0"/>
              <a:t>штрихкодами</a:t>
            </a:r>
            <a:r>
              <a:rPr lang="ru-RU" sz="2300" dirty="0" smtClean="0"/>
              <a:t> и </a:t>
            </a:r>
            <a:r>
              <a:rPr lang="en-US" sz="2300" dirty="0" smtClean="0"/>
              <a:t>RFID-</a:t>
            </a:r>
            <a:r>
              <a:rPr lang="ru-RU" sz="2300" dirty="0" smtClean="0"/>
              <a:t>метками</a:t>
            </a:r>
            <a:endParaRPr lang="ru-RU" sz="2300" dirty="0"/>
          </a:p>
        </p:txBody>
      </p:sp>
      <p:pic>
        <p:nvPicPr>
          <p:cNvPr id="19" name="Рисунок 18" descr="rfi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85568" y="2432508"/>
            <a:ext cx="1080120" cy="1090223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 flipH="1">
            <a:off x="3784104" y="3284984"/>
            <a:ext cx="504056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MS-1C-DRIVER-SYNC (</a:t>
            </a:r>
            <a:r>
              <a:rPr lang="ru-RU" sz="3500" b="1" dirty="0" smtClean="0"/>
              <a:t>дополнительно)</a:t>
            </a:r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26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909257"/>
            <a:ext cx="9144000" cy="179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 flipV="1">
            <a:off x="179512" y="2708920"/>
            <a:ext cx="8496944" cy="28803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3"/>
          <p:cNvSpPr>
            <a:spLocks noChangeArrowheads="1"/>
          </p:cNvSpPr>
          <p:nvPr/>
        </p:nvSpPr>
        <p:spPr bwMode="auto">
          <a:xfrm>
            <a:off x="0" y="2941960"/>
            <a:ext cx="914400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Любой </a:t>
            </a:r>
            <a:r>
              <a:rPr lang="ru-RU" sz="2300" dirty="0" err="1" smtClean="0"/>
              <a:t>батч-драйвер</a:t>
            </a:r>
            <a:r>
              <a:rPr lang="ru-RU" sz="2300" dirty="0" smtClean="0"/>
              <a:t>, обращается не к ТСД, а к сетевой папке</a:t>
            </a:r>
            <a:endParaRPr lang="ru-RU" sz="2300" dirty="0"/>
          </a:p>
        </p:txBody>
      </p:sp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57108" y="1916832"/>
            <a:ext cx="332831" cy="31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ActiveSync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70796" y="1247428"/>
            <a:ext cx="620688" cy="620688"/>
          </a:xfrm>
          <a:prstGeom prst="rect">
            <a:avLst/>
          </a:prstGeom>
        </p:spPr>
      </p:pic>
      <p:cxnSp>
        <p:nvCxnSpPr>
          <p:cNvPr id="19" name="Прямая со стрелкой 18"/>
          <p:cNvCxnSpPr/>
          <p:nvPr/>
        </p:nvCxnSpPr>
        <p:spPr>
          <a:xfrm flipV="1">
            <a:off x="213420" y="1906216"/>
            <a:ext cx="3929620" cy="1704900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13"/>
          <p:cNvSpPr>
            <a:spLocks noChangeArrowheads="1"/>
          </p:cNvSpPr>
          <p:nvPr/>
        </p:nvSpPr>
        <p:spPr bwMode="auto">
          <a:xfrm>
            <a:off x="0" y="3573016"/>
            <a:ext cx="9144000" cy="772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Утилита терминального обмена копирует данные между ТСД и сетевой папкой</a:t>
            </a:r>
            <a:endParaRPr lang="ru-RU" sz="2300" dirty="0"/>
          </a:p>
        </p:txBody>
      </p:sp>
      <p:sp>
        <p:nvSpPr>
          <p:cNvPr id="24" name="Прямоугольник 13"/>
          <p:cNvSpPr>
            <a:spLocks noChangeArrowheads="1"/>
          </p:cNvSpPr>
          <p:nvPr/>
        </p:nvSpPr>
        <p:spPr bwMode="auto">
          <a:xfrm>
            <a:off x="0" y="4509238"/>
            <a:ext cx="9144000" cy="9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000" dirty="0" smtClean="0"/>
              <a:t>Помимо одной общей папки по умолчанию в утилите предусмотрена возможность задавать для конкретных ТСД свои отдельные папки обмена и вести архив содержимого папок.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MS-BATCH-EXCHANGE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27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grpSp>
        <p:nvGrpSpPr>
          <p:cNvPr id="21" name="Группа 20"/>
          <p:cNvGrpSpPr/>
          <p:nvPr/>
        </p:nvGrpSpPr>
        <p:grpSpPr>
          <a:xfrm>
            <a:off x="6207571" y="1014636"/>
            <a:ext cx="2828925" cy="2307084"/>
            <a:chOff x="6084168" y="1014636"/>
            <a:chExt cx="2828925" cy="2307084"/>
          </a:xfrm>
        </p:grpSpPr>
        <p:pic>
          <p:nvPicPr>
            <p:cNvPr id="12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84168" y="1035720"/>
              <a:ext cx="2828925" cy="228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5" name="Группа 14"/>
            <p:cNvGrpSpPr/>
            <p:nvPr/>
          </p:nvGrpSpPr>
          <p:grpSpPr>
            <a:xfrm>
              <a:off x="6122268" y="1014636"/>
              <a:ext cx="560212" cy="739898"/>
              <a:chOff x="1995564" y="672878"/>
              <a:chExt cx="254576" cy="288032"/>
            </a:xfrm>
          </p:grpSpPr>
          <p:cxnSp>
            <p:nvCxnSpPr>
              <p:cNvPr id="13" name="Прямая соединительная линия 12"/>
              <p:cNvCxnSpPr/>
              <p:nvPr/>
            </p:nvCxnSpPr>
            <p:spPr>
              <a:xfrm flipH="1">
                <a:off x="1995564" y="672878"/>
                <a:ext cx="250139" cy="284598"/>
              </a:xfrm>
              <a:prstGeom prst="line">
                <a:avLst/>
              </a:prstGeom>
              <a:ln w="41275">
                <a:solidFill>
                  <a:srgbClr val="FF0000">
                    <a:alpha val="51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2000001" y="676312"/>
                <a:ext cx="250139" cy="284598"/>
              </a:xfrm>
              <a:prstGeom prst="line">
                <a:avLst/>
              </a:prstGeom>
              <a:ln w="41275">
                <a:solidFill>
                  <a:srgbClr val="FF0000">
                    <a:alpha val="51000"/>
                  </a:srgbClr>
                </a:solidFill>
              </a:ln>
              <a:scene3d>
                <a:camera prst="orthographicFront">
                  <a:rot lat="0" lon="10800000" rev="0"/>
                </a:camera>
                <a:lightRig rig="threePt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Группа 17"/>
            <p:cNvGrpSpPr/>
            <p:nvPr/>
          </p:nvGrpSpPr>
          <p:grpSpPr>
            <a:xfrm>
              <a:off x="6143476" y="2370088"/>
              <a:ext cx="560212" cy="739898"/>
              <a:chOff x="1995564" y="672878"/>
              <a:chExt cx="254576" cy="288032"/>
            </a:xfrm>
          </p:grpSpPr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1995564" y="672878"/>
                <a:ext cx="250139" cy="284598"/>
              </a:xfrm>
              <a:prstGeom prst="line">
                <a:avLst/>
              </a:prstGeom>
              <a:ln w="41275">
                <a:solidFill>
                  <a:srgbClr val="FF0000">
                    <a:alpha val="51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H="1">
                <a:off x="2000001" y="676312"/>
                <a:ext cx="250139" cy="284598"/>
              </a:xfrm>
              <a:prstGeom prst="line">
                <a:avLst/>
              </a:prstGeom>
              <a:ln w="41275">
                <a:solidFill>
                  <a:srgbClr val="FF0000">
                    <a:alpha val="51000"/>
                  </a:srgbClr>
                </a:solidFill>
              </a:ln>
              <a:scene3d>
                <a:camera prst="orthographicFront">
                  <a:rot lat="0" lon="10800000" rev="0"/>
                </a:camera>
                <a:lightRig rig="threePt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Прямоугольник 13"/>
          <p:cNvSpPr>
            <a:spLocks noChangeArrowheads="1"/>
          </p:cNvSpPr>
          <p:nvPr/>
        </p:nvSpPr>
        <p:spPr bwMode="auto">
          <a:xfrm>
            <a:off x="330200" y="4018249"/>
            <a:ext cx="6372200" cy="41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</a:t>
            </a:r>
            <a:r>
              <a:rPr lang="en-US" sz="2300" dirty="0" smtClean="0"/>
              <a:t> </a:t>
            </a:r>
            <a:r>
              <a:rPr lang="ru-RU" sz="2300" dirty="0" smtClean="0"/>
              <a:t>данными в формате </a:t>
            </a:r>
            <a:r>
              <a:rPr lang="en-US" sz="2300" dirty="0" err="1" smtClean="0"/>
              <a:t>Execel</a:t>
            </a:r>
            <a:r>
              <a:rPr lang="en-US" sz="2300" dirty="0" smtClean="0"/>
              <a:t> </a:t>
            </a:r>
            <a:r>
              <a:rPr lang="ru-RU" sz="2300" dirty="0" smtClean="0"/>
              <a:t>или </a:t>
            </a:r>
            <a:r>
              <a:rPr lang="en-US" sz="2300" dirty="0" smtClean="0"/>
              <a:t>CSV</a:t>
            </a:r>
            <a:endParaRPr lang="ru-RU" sz="2300" dirty="0"/>
          </a:p>
        </p:txBody>
      </p:sp>
      <p:pic>
        <p:nvPicPr>
          <p:cNvPr id="1382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908" y="980728"/>
            <a:ext cx="1944216" cy="2541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13"/>
          <p:cNvSpPr>
            <a:spLocks noChangeArrowheads="1"/>
          </p:cNvSpPr>
          <p:nvPr/>
        </p:nvSpPr>
        <p:spPr bwMode="auto">
          <a:xfrm>
            <a:off x="3604320" y="1408584"/>
            <a:ext cx="2463080" cy="772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Обмен данными по </a:t>
            </a:r>
            <a:r>
              <a:rPr lang="en-US" sz="2300" dirty="0" smtClean="0"/>
              <a:t>Bluetooth</a:t>
            </a:r>
            <a:endParaRPr lang="ru-RU" sz="2300" dirty="0"/>
          </a:p>
        </p:txBody>
      </p:sp>
      <p:cxnSp>
        <p:nvCxnSpPr>
          <p:cNvPr id="32" name="Прямая со стрелкой 31"/>
          <p:cNvCxnSpPr/>
          <p:nvPr/>
        </p:nvCxnSpPr>
        <p:spPr>
          <a:xfrm flipV="1">
            <a:off x="539552" y="1700808"/>
            <a:ext cx="8064896" cy="2376264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539552" y="3068960"/>
            <a:ext cx="8136904" cy="1008112"/>
          </a:xfrm>
          <a:prstGeom prst="straightConnector1">
            <a:avLst/>
          </a:prstGeom>
          <a:ln w="28575">
            <a:solidFill>
              <a:srgbClr val="00B050"/>
            </a:solidFill>
            <a:prstDash val="lgDashDot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>
            <a:off x="2377852" y="1628800"/>
            <a:ext cx="1224136" cy="0"/>
          </a:xfrm>
          <a:prstGeom prst="straightConnector1">
            <a:avLst/>
          </a:prstGeom>
          <a:ln w="28575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Прямоугольник 13"/>
          <p:cNvSpPr>
            <a:spLocks noChangeArrowheads="1"/>
          </p:cNvSpPr>
          <p:nvPr/>
        </p:nvSpPr>
        <p:spPr bwMode="auto">
          <a:xfrm>
            <a:off x="0" y="4797152"/>
            <a:ext cx="9144000" cy="9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000" dirty="0" smtClean="0"/>
              <a:t>Простая программа для обмена данными с ПК. Универсальная программа предназначена в первую очередь для не-1С систем учета. Для «1С:Предприятия» существуют решения, о которых узнали выше.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MS-CLIENT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28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sp>
        <p:nvSpPr>
          <p:cNvPr id="13" name="Прямоугольник 13"/>
          <p:cNvSpPr>
            <a:spLocks noChangeArrowheads="1"/>
          </p:cNvSpPr>
          <p:nvPr/>
        </p:nvSpPr>
        <p:spPr bwMode="auto">
          <a:xfrm>
            <a:off x="0" y="3852416"/>
            <a:ext cx="9144000" cy="254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Конфигуратор (Панель управления). С помощью него созданы все типовые коробочные решения, о которых Вы узнали выше.</a:t>
            </a:r>
          </a:p>
          <a:p>
            <a:pPr algn="just"/>
            <a:endParaRPr lang="ru-RU" sz="2300" dirty="0" smtClean="0"/>
          </a:p>
          <a:p>
            <a:pPr algn="just"/>
            <a:r>
              <a:rPr lang="ru-RU" sz="2300" dirty="0" smtClean="0"/>
              <a:t>Теперь Вы можете самостоятельно создать свои или изменять типовые решения.</a:t>
            </a:r>
          </a:p>
          <a:p>
            <a:pPr algn="just"/>
            <a:endParaRPr lang="ru-RU" sz="2300" dirty="0" smtClean="0"/>
          </a:p>
          <a:p>
            <a:pPr algn="just"/>
            <a:endParaRPr lang="ru-RU" sz="2300" dirty="0"/>
          </a:p>
        </p:txBody>
      </p:sp>
      <p:pic>
        <p:nvPicPr>
          <p:cNvPr id="14" name="Рисунок 13" descr="lego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27212"/>
            <a:ext cx="3131840" cy="2167929"/>
          </a:xfrm>
          <a:prstGeom prst="rect">
            <a:avLst/>
          </a:prstGeom>
        </p:spPr>
      </p:pic>
      <p:pic>
        <p:nvPicPr>
          <p:cNvPr id="15" name="Рисунок 14" descr="Tools_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5164" y="1737876"/>
            <a:ext cx="1380852" cy="13647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6092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6092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dirty="0" smtClean="0"/>
              <a:t>MS-CLIENT-RFID</a:t>
            </a:r>
            <a:endParaRPr lang="ru-RU" sz="3500" b="1" dirty="0" smtClean="0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29</a:t>
            </a:fld>
            <a:endParaRPr lang="ru-RU" sz="1200" dirty="0" smtClean="0"/>
          </a:p>
        </p:txBody>
      </p:sp>
      <p:sp>
        <p:nvSpPr>
          <p:cNvPr id="7" name="Rectangle 5"/>
          <p:cNvSpPr>
            <a:spLocks/>
          </p:cNvSpPr>
          <p:nvPr/>
        </p:nvSpPr>
        <p:spPr bwMode="auto">
          <a:xfrm>
            <a:off x="7618512" y="5805264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  <p:pic>
        <p:nvPicPr>
          <p:cNvPr id="8" name="Рисунок 7" descr="lego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27212"/>
            <a:ext cx="3131840" cy="2167929"/>
          </a:xfrm>
          <a:prstGeom prst="rect">
            <a:avLst/>
          </a:prstGeom>
        </p:spPr>
      </p:pic>
      <p:pic>
        <p:nvPicPr>
          <p:cNvPr id="11" name="Рисунок 10" descr="Tools_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5164" y="1737876"/>
            <a:ext cx="1380852" cy="1364743"/>
          </a:xfrm>
          <a:prstGeom prst="rect">
            <a:avLst/>
          </a:prstGeom>
        </p:spPr>
      </p:pic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0" y="3839716"/>
            <a:ext cx="9144000" cy="254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Конфигуратор (Панель управления). С помощью него создано типовое </a:t>
            </a:r>
            <a:r>
              <a:rPr lang="en-US" sz="2300" dirty="0" smtClean="0"/>
              <a:t>RFID-</a:t>
            </a:r>
            <a:r>
              <a:rPr lang="ru-RU" sz="2300" dirty="0" smtClean="0"/>
              <a:t>решение – </a:t>
            </a:r>
            <a:r>
              <a:rPr lang="en-US" sz="2300" dirty="0" smtClean="0"/>
              <a:t>MS-1C-ASSET-MANAGEMENT-RFID</a:t>
            </a:r>
            <a:r>
              <a:rPr lang="ru-RU" sz="2300" dirty="0" smtClean="0"/>
              <a:t> </a:t>
            </a:r>
            <a:r>
              <a:rPr lang="ru-RU" sz="2300" dirty="0" smtClean="0">
                <a:sym typeface="Wingdings"/>
                <a:hlinkClick r:id="rId6"/>
              </a:rPr>
              <a:t></a:t>
            </a:r>
            <a:endParaRPr lang="ru-RU" sz="2300" dirty="0" smtClean="0"/>
          </a:p>
          <a:p>
            <a:pPr algn="just"/>
            <a:endParaRPr lang="ru-RU" sz="2300" dirty="0" smtClean="0"/>
          </a:p>
          <a:p>
            <a:pPr algn="just"/>
            <a:r>
              <a:rPr lang="ru-RU" sz="2300" dirty="0" smtClean="0"/>
              <a:t>Теперь Вы можете самостоятельно создать свои или изменять типовое решение.</a:t>
            </a:r>
          </a:p>
          <a:p>
            <a:pPr algn="just"/>
            <a:endParaRPr lang="ru-RU" sz="2300" dirty="0" smtClean="0"/>
          </a:p>
          <a:p>
            <a:pPr algn="just"/>
            <a:endParaRPr lang="ru-RU" sz="2300" dirty="0"/>
          </a:p>
        </p:txBody>
      </p:sp>
      <p:pic>
        <p:nvPicPr>
          <p:cNvPr id="13" name="Рисунок 12" descr="rfi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2107332"/>
            <a:ext cx="1080120" cy="109022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30</a:t>
            </a:fld>
            <a:endParaRPr lang="ru-RU" sz="1200" dirty="0" smtClean="0"/>
          </a:p>
        </p:txBody>
      </p:sp>
      <p:pic>
        <p:nvPicPr>
          <p:cNvPr id="7" name="Рисунок 6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04934" y="1085480"/>
            <a:ext cx="3448532" cy="5296640"/>
          </a:xfrm>
          <a:prstGeom prst="rect">
            <a:avLst/>
          </a:prstGeom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Нововведения в </a:t>
            </a:r>
            <a:r>
              <a:rPr lang="en-US" sz="3500" b="1" dirty="0" smtClean="0"/>
              <a:t>Mobile SMARTS</a:t>
            </a:r>
            <a:r>
              <a:rPr lang="ru-RU" sz="3500" b="1" dirty="0" smtClean="0"/>
              <a:t>.</a:t>
            </a: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319212" y="1073944"/>
            <a:ext cx="2771800" cy="1126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Автоматического обновления клиента</a:t>
            </a:r>
          </a:p>
          <a:p>
            <a:pPr algn="just"/>
            <a:endParaRPr lang="ru-RU" sz="23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5"/>
          <p:cNvSpPr>
            <a:spLocks/>
          </p:cNvSpPr>
          <p:nvPr/>
        </p:nvSpPr>
        <p:spPr bwMode="auto">
          <a:xfrm>
            <a:off x="521271" y="4998393"/>
            <a:ext cx="8455298" cy="15236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endParaRPr lang="ru-RU" dirty="0">
              <a:solidFill>
                <a:srgbClr val="002060"/>
              </a:solidFill>
              <a:latin typeface="Myriad Pro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Нововведения в </a:t>
            </a:r>
            <a:r>
              <a:rPr lang="en-US" sz="3500" b="1" dirty="0" smtClean="0"/>
              <a:t>Mobile SMARTS</a:t>
            </a:r>
            <a:r>
              <a:rPr lang="ru-RU" sz="3500" b="1" dirty="0" smtClean="0"/>
              <a:t>.</a:t>
            </a:r>
          </a:p>
        </p:txBody>
      </p:sp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31</a:t>
            </a:fld>
            <a:endParaRPr lang="ru-RU" sz="1200" dirty="0" smtClean="0"/>
          </a:p>
        </p:txBody>
      </p:sp>
      <p:pic>
        <p:nvPicPr>
          <p:cNvPr id="8" name="Рисунок 7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24744"/>
            <a:ext cx="3448532" cy="5277587"/>
          </a:xfrm>
          <a:prstGeom prst="rect">
            <a:avLst/>
          </a:prstGeom>
        </p:spPr>
      </p:pic>
      <p:pic>
        <p:nvPicPr>
          <p:cNvPr id="9" name="Рисунок 8" descr="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047" y="1124744"/>
            <a:ext cx="3419953" cy="5249008"/>
          </a:xfrm>
          <a:prstGeom prst="rect">
            <a:avLst/>
          </a:prstGeom>
        </p:spPr>
      </p:pic>
      <p:sp>
        <p:nvSpPr>
          <p:cNvPr id="10" name="Прямоугольник 13"/>
          <p:cNvSpPr>
            <a:spLocks noChangeArrowheads="1"/>
          </p:cNvSpPr>
          <p:nvPr/>
        </p:nvSpPr>
        <p:spPr bwMode="auto">
          <a:xfrm>
            <a:off x="319212" y="1086644"/>
            <a:ext cx="2020540" cy="148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300" dirty="0" smtClean="0"/>
              <a:t>Включение/ отключение ввода серий на ТСД</a:t>
            </a:r>
            <a:endParaRPr lang="ru-RU" sz="23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5"/>
          <p:cNvSpPr>
            <a:spLocks/>
          </p:cNvSpPr>
          <p:nvPr/>
        </p:nvSpPr>
        <p:spPr bwMode="auto">
          <a:xfrm>
            <a:off x="521271" y="4998393"/>
            <a:ext cx="8455298" cy="15236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endParaRPr lang="ru-RU" dirty="0">
              <a:solidFill>
                <a:srgbClr val="002060"/>
              </a:solidFill>
              <a:latin typeface="Myriad Pro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Нововведения в </a:t>
            </a:r>
            <a:r>
              <a:rPr lang="en-US" sz="3500" b="1" dirty="0" smtClean="0"/>
              <a:t>Mobile SMARTS</a:t>
            </a:r>
            <a:r>
              <a:rPr lang="ru-RU" sz="3500" b="1" dirty="0" smtClean="0"/>
              <a:t>.</a:t>
            </a:r>
          </a:p>
        </p:txBody>
      </p:sp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32</a:t>
            </a:fld>
            <a:endParaRPr lang="ru-RU" sz="1200" dirty="0" smtClean="0"/>
          </a:p>
        </p:txBody>
      </p:sp>
      <p:pic>
        <p:nvPicPr>
          <p:cNvPr id="8" name="Рисунок 7" descr="Etic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023144"/>
            <a:ext cx="2668078" cy="1715193"/>
          </a:xfrm>
          <a:prstGeom prst="rect">
            <a:avLst/>
          </a:prstGeom>
        </p:spPr>
      </p:pic>
      <p:pic>
        <p:nvPicPr>
          <p:cNvPr id="9" name="Рисунок 8" descr="Etic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53322" y="925736"/>
            <a:ext cx="2668078" cy="1343568"/>
          </a:xfrm>
          <a:prstGeom prst="rect">
            <a:avLst/>
          </a:prstGeom>
        </p:spPr>
      </p:pic>
      <p:pic>
        <p:nvPicPr>
          <p:cNvPr id="10" name="Рисунок 9" descr="Etic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18330" y="1069752"/>
            <a:ext cx="1858126" cy="2858655"/>
          </a:xfrm>
          <a:prstGeom prst="rect">
            <a:avLst/>
          </a:prstGeom>
        </p:spPr>
      </p:pic>
      <p:sp>
        <p:nvSpPr>
          <p:cNvPr id="11" name="Прямоугольник 13"/>
          <p:cNvSpPr>
            <a:spLocks noChangeArrowheads="1"/>
          </p:cNvSpPr>
          <p:nvPr/>
        </p:nvSpPr>
        <p:spPr bwMode="auto">
          <a:xfrm>
            <a:off x="0" y="5295809"/>
            <a:ext cx="9144000" cy="1157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400" dirty="0" smtClean="0"/>
              <a:t>Полностью переработаны макеты этикеток для операции «Переоценка»</a:t>
            </a:r>
            <a:endParaRPr lang="ru-RU" sz="2300" dirty="0" smtClean="0"/>
          </a:p>
          <a:p>
            <a:pPr algn="just"/>
            <a:endParaRPr lang="ru-RU" sz="2300" dirty="0"/>
          </a:p>
        </p:txBody>
      </p:sp>
      <p:sp>
        <p:nvSpPr>
          <p:cNvPr id="12" name="Прямоугольник 13"/>
          <p:cNvSpPr>
            <a:spLocks noChangeArrowheads="1"/>
          </p:cNvSpPr>
          <p:nvPr/>
        </p:nvSpPr>
        <p:spPr bwMode="auto">
          <a:xfrm>
            <a:off x="755576" y="4496121"/>
            <a:ext cx="9467528" cy="78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just"/>
            <a:r>
              <a:rPr lang="ru-RU" sz="2400" dirty="0" smtClean="0"/>
              <a:t>     На товар</a:t>
            </a:r>
            <a:endParaRPr lang="ru-RU" sz="2300" dirty="0" smtClean="0"/>
          </a:p>
          <a:p>
            <a:pPr algn="just"/>
            <a:endParaRPr lang="ru-RU" sz="2300" dirty="0"/>
          </a:p>
        </p:txBody>
      </p:sp>
      <p:sp>
        <p:nvSpPr>
          <p:cNvPr id="15" name="Прямоугольник 13"/>
          <p:cNvSpPr>
            <a:spLocks noChangeArrowheads="1"/>
          </p:cNvSpPr>
          <p:nvPr/>
        </p:nvSpPr>
        <p:spPr bwMode="auto">
          <a:xfrm>
            <a:off x="310256" y="4496121"/>
            <a:ext cx="9467528" cy="78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ctr"/>
            <a:r>
              <a:rPr lang="ru-RU" sz="2400" dirty="0" smtClean="0"/>
              <a:t>Продовольственная</a:t>
            </a:r>
            <a:endParaRPr lang="ru-RU" sz="2300" dirty="0" smtClean="0"/>
          </a:p>
          <a:p>
            <a:pPr algn="just"/>
            <a:endParaRPr lang="ru-RU" sz="2300" dirty="0"/>
          </a:p>
        </p:txBody>
      </p:sp>
      <p:sp>
        <p:nvSpPr>
          <p:cNvPr id="16" name="Прямоугольник 13"/>
          <p:cNvSpPr>
            <a:spLocks noChangeArrowheads="1"/>
          </p:cNvSpPr>
          <p:nvPr/>
        </p:nvSpPr>
        <p:spPr bwMode="auto">
          <a:xfrm>
            <a:off x="-863080" y="4509120"/>
            <a:ext cx="9467528" cy="78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1" tIns="32146" rIns="64291" bIns="32146">
            <a:spAutoFit/>
          </a:bodyPr>
          <a:lstStyle/>
          <a:p>
            <a:pPr algn="r"/>
            <a:r>
              <a:rPr lang="ru-RU" sz="2400" dirty="0" smtClean="0"/>
              <a:t>Для одежды</a:t>
            </a:r>
            <a:endParaRPr lang="ru-RU" sz="2300" dirty="0" smtClean="0"/>
          </a:p>
          <a:p>
            <a:pPr algn="just"/>
            <a:endParaRPr lang="ru-RU" sz="23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1691680" y="2852936"/>
            <a:ext cx="0" cy="1656184"/>
          </a:xfrm>
          <a:prstGeom prst="straightConnector1">
            <a:avLst/>
          </a:prstGeom>
          <a:ln w="28575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076056" y="2348880"/>
            <a:ext cx="0" cy="2202656"/>
          </a:xfrm>
          <a:prstGeom prst="straightConnector1">
            <a:avLst/>
          </a:prstGeom>
          <a:ln w="28575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7782768" y="4085580"/>
            <a:ext cx="0" cy="432048"/>
          </a:xfrm>
          <a:prstGeom prst="straightConnector1">
            <a:avLst/>
          </a:prstGeom>
          <a:ln w="28575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5"/>
          <p:cNvSpPr>
            <a:spLocks/>
          </p:cNvSpPr>
          <p:nvPr/>
        </p:nvSpPr>
        <p:spPr bwMode="auto">
          <a:xfrm>
            <a:off x="521271" y="4998393"/>
            <a:ext cx="8455298" cy="15236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endParaRPr lang="ru-RU" dirty="0">
              <a:solidFill>
                <a:srgbClr val="002060"/>
              </a:solidFill>
              <a:latin typeface="Myriad Pro" pitchFamily="34" charset="0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Нововведения в </a:t>
            </a:r>
            <a:r>
              <a:rPr lang="en-US" sz="3500" b="1" dirty="0" smtClean="0"/>
              <a:t>Mobile SMARTS</a:t>
            </a:r>
            <a:r>
              <a:rPr lang="ru-RU" sz="3500" b="1" dirty="0" smtClean="0"/>
              <a:t>.</a:t>
            </a:r>
          </a:p>
        </p:txBody>
      </p:sp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33</a:t>
            </a:fld>
            <a:endParaRPr lang="ru-RU" sz="1200" dirty="0" smtClean="0"/>
          </a:p>
        </p:txBody>
      </p:sp>
      <p:sp>
        <p:nvSpPr>
          <p:cNvPr id="22" name="Rectangle 5"/>
          <p:cNvSpPr>
            <a:spLocks/>
          </p:cNvSpPr>
          <p:nvPr/>
        </p:nvSpPr>
        <p:spPr bwMode="auto">
          <a:xfrm>
            <a:off x="353120" y="908720"/>
            <a:ext cx="1525488" cy="6122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>
                <a:hlinkClick r:id="rId3"/>
              </a:rPr>
              <a:t>Подробнее</a:t>
            </a:r>
            <a:endParaRPr lang="ru-RU" sz="23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Rectangle 5"/>
          <p:cNvSpPr>
            <a:spLocks/>
          </p:cNvSpPr>
          <p:nvPr/>
        </p:nvSpPr>
        <p:spPr bwMode="auto">
          <a:xfrm>
            <a:off x="521271" y="5358433"/>
            <a:ext cx="8455298" cy="15236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 algn="just">
              <a:spcBef>
                <a:spcPts val="2250"/>
              </a:spcBef>
              <a:buSzPct val="100000"/>
            </a:pPr>
            <a:endParaRPr lang="ru-RU" dirty="0">
              <a:solidFill>
                <a:srgbClr val="002060"/>
              </a:solidFill>
              <a:latin typeface="Myriad Pro" pitchFamily="34" charset="0"/>
            </a:endParaRP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34</a:t>
            </a:fld>
            <a:endParaRPr lang="ru-RU" sz="1200" dirty="0" smtClean="0"/>
          </a:p>
        </p:txBody>
      </p:sp>
      <p:sp>
        <p:nvSpPr>
          <p:cNvPr id="65" name="Rectangle 2"/>
          <p:cNvSpPr txBox="1">
            <a:spLocks noChangeArrowheads="1"/>
          </p:cNvSpPr>
          <p:nvPr/>
        </p:nvSpPr>
        <p:spPr>
          <a:xfrm>
            <a:off x="1187624" y="1844824"/>
            <a:ext cx="7069847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75000" lnSpcReduction="20000"/>
          </a:bodyPr>
          <a:lstStyle/>
          <a:p>
            <a:pPr lvl="0" algn="ctr" defTabSz="914145">
              <a:spcBef>
                <a:spcPct val="0"/>
              </a:spcBef>
            </a:pP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</a:rPr>
              <a:t>Приобрести готовый софт или заказать доработку Вы можете у </a:t>
            </a: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  <a:hlinkClick r:id="rId3"/>
              </a:rPr>
              <a:t>партнеров АТОЛ</a:t>
            </a:r>
            <a:r>
              <a:rPr lang="ru-RU" sz="3900" b="1" dirty="0" smtClean="0">
                <a:latin typeface="+mj-lt"/>
                <a:ea typeface="+mj-ea"/>
                <a:cs typeface="+mj-cs"/>
                <a:sym typeface="Helvetica" charset="0"/>
              </a:rPr>
              <a:t>.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35</a:t>
            </a:fld>
            <a:endParaRPr lang="ru-RU" sz="1200" dirty="0" smtClean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err="1"/>
              <a:t>Продакт-менеджер</a:t>
            </a:r>
            <a:r>
              <a:rPr lang="ru-RU" sz="2300" kern="0" dirty="0"/>
              <a:t>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/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70321B-0846-48F8-ACB4-F04A7933B9C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6726</TotalTime>
  <Words>838</Words>
  <Application>Microsoft Office PowerPoint</Application>
  <PresentationFormat>Экран (4:3)</PresentationFormat>
  <Paragraphs>218</Paragraphs>
  <Slides>35</Slides>
  <Notes>34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Новый Mobile SMARTS 2.7.1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ryumina</cp:lastModifiedBy>
  <cp:revision>682</cp:revision>
  <dcterms:created xsi:type="dcterms:W3CDTF">2012-11-30T07:54:42Z</dcterms:created>
  <dcterms:modified xsi:type="dcterms:W3CDTF">2014-08-07T12:53:27Z</dcterms:modified>
</cp:coreProperties>
</file>