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</p:sldMasterIdLst>
  <p:notesMasterIdLst>
    <p:notesMasterId r:id="rId29"/>
  </p:notesMasterIdLst>
  <p:sldIdLst>
    <p:sldId id="256" r:id="rId2"/>
    <p:sldId id="1404" r:id="rId3"/>
    <p:sldId id="326" r:id="rId4"/>
    <p:sldId id="267" r:id="rId5"/>
    <p:sldId id="1401" r:id="rId6"/>
    <p:sldId id="1383" r:id="rId7"/>
    <p:sldId id="283" r:id="rId8"/>
    <p:sldId id="1384" r:id="rId9"/>
    <p:sldId id="1386" r:id="rId10"/>
    <p:sldId id="1387" r:id="rId11"/>
    <p:sldId id="1390" r:id="rId12"/>
    <p:sldId id="1391" r:id="rId13"/>
    <p:sldId id="1392" r:id="rId14"/>
    <p:sldId id="1395" r:id="rId15"/>
    <p:sldId id="1393" r:id="rId16"/>
    <p:sldId id="1403" r:id="rId17"/>
    <p:sldId id="1389" r:id="rId18"/>
    <p:sldId id="1394" r:id="rId19"/>
    <p:sldId id="1396" r:id="rId20"/>
    <p:sldId id="1397" r:id="rId21"/>
    <p:sldId id="328" r:id="rId22"/>
    <p:sldId id="1402" r:id="rId23"/>
    <p:sldId id="1400" r:id="rId24"/>
    <p:sldId id="273" r:id="rId25"/>
    <p:sldId id="1399" r:id="rId26"/>
    <p:sldId id="261" r:id="rId27"/>
    <p:sldId id="329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93" userDrawn="1">
          <p15:clr>
            <a:srgbClr val="A4A3A4"/>
          </p15:clr>
        </p15:guide>
        <p15:guide id="2" pos="5609" userDrawn="1">
          <p15:clr>
            <a:srgbClr val="A4A3A4"/>
          </p15:clr>
        </p15:guide>
        <p15:guide id="3" pos="325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Ушакова Диана" initials="УД" lastIdx="28" clrIdx="0">
    <p:extLst>
      <p:ext uri="{19B8F6BF-5375-455C-9EA6-DF929625EA0E}">
        <p15:presenceInfo xmlns:p15="http://schemas.microsoft.com/office/powerpoint/2012/main" userId="S-1-5-21-3257577187-2346753987-4225122228-47874" providerId="AD"/>
      </p:ext>
    </p:extLst>
  </p:cmAuthor>
  <p:cmAuthor id="2" name="Кривоченко Мария" initials="КМ" lastIdx="8" clrIdx="1">
    <p:extLst>
      <p:ext uri="{19B8F6BF-5375-455C-9EA6-DF929625EA0E}">
        <p15:presenceInfo xmlns:p15="http://schemas.microsoft.com/office/powerpoint/2012/main" userId="S-1-5-21-3257577187-2346753987-4225122228-45149" providerId="AD"/>
      </p:ext>
    </p:extLst>
  </p:cmAuthor>
  <p:cmAuthor id="3" name="Helena" initials="H" lastIdx="3" clrIdx="2">
    <p:extLst>
      <p:ext uri="{19B8F6BF-5375-455C-9EA6-DF929625EA0E}">
        <p15:presenceInfo xmlns:p15="http://schemas.microsoft.com/office/powerpoint/2012/main" userId="Helen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1D36"/>
    <a:srgbClr val="D8192C"/>
    <a:srgbClr val="D21A2C"/>
    <a:srgbClr val="EDEFF5"/>
    <a:srgbClr val="E6E6E6"/>
    <a:srgbClr val="B2B7CA"/>
    <a:srgbClr val="9A9EB5"/>
    <a:srgbClr val="82869F"/>
    <a:srgbClr val="4F5168"/>
    <a:srgbClr val="2223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87" autoAdjust="0"/>
    <p:restoredTop sz="89389" autoAdjust="0"/>
  </p:normalViewPr>
  <p:slideViewPr>
    <p:cSldViewPr snapToGrid="0">
      <p:cViewPr>
        <p:scale>
          <a:sx n="100" d="100"/>
          <a:sy n="100" d="100"/>
        </p:scale>
        <p:origin x="1386" y="114"/>
      </p:cViewPr>
      <p:guideLst>
        <p:guide orient="horz" pos="1593"/>
        <p:guide pos="5609"/>
        <p:guide pos="32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DEAB4D-97B0-437F-8A59-9426A56A6127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52EA36-DFCD-495B-95CD-79EF383928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88593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FAEECC-21DB-458B-82EA-871339D4E253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6389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0" name="Google Shape;1820;g33651871272_0_13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1" name="Google Shape;1821;g33651871272_0_138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22" name="Google Shape;1822;g33651871272_0_138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3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FAEECC-21DB-458B-82EA-871339D4E253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12993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D72AF0-BC85-21C2-E677-FD97650C54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C6C78C-74F2-FBFD-E034-AF426BF790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93116C-1743-A723-4D62-D84C8ECB04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42343A-071D-6E5A-10F9-B030A0F2117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5004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56339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0" name="Google Shape;1070;g32d6f8b7c93_0_3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71" name="Google Shape;1071;g32d6f8b7c93_0_3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2115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0" name="Google Shape;1820;g33651871272_0_13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1" name="Google Shape;1821;g33651871272_0_138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22" name="Google Shape;1822;g33651871272_0_138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404009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0" name="Google Shape;1820;g33651871272_0_13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1" name="Google Shape;1821;g33651871272_0_138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22" name="Google Shape;1822;g33651871272_0_138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885471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0" name="Google Shape;1820;g33651871272_0_13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1" name="Google Shape;1821;g33651871272_0_138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22" name="Google Shape;1822;g33651871272_0_138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100463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0" name="Google Shape;1820;g33651871272_0_13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1" name="Google Shape;1821;g33651871272_0_138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22" name="Google Shape;1822;g33651871272_0_138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462256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0" name="Google Shape;1820;g33651871272_0_13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1" name="Google Shape;1821;g33651871272_0_138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22" name="Google Shape;1822;g33651871272_0_138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255258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0" name="Google Shape;1820;g33651871272_0_13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1" name="Google Shape;1821;g33651871272_0_138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22" name="Google Shape;1822;g33651871272_0_138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559274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0" name="Google Shape;1820;g33651871272_0_13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1" name="Google Shape;1821;g33651871272_0_138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22" name="Google Shape;1822;g33651871272_0_138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632221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0" name="Google Shape;1820;g33651871272_0_13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1" name="Google Shape;1821;g33651871272_0_138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22" name="Google Shape;1822;g33651871272_0_138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083511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0" name="Google Shape;1820;g33651871272_0_13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1" name="Google Shape;1821;g33651871272_0_138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22" name="Google Shape;1822;g33651871272_0_138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17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525114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0" name="Google Shape;1820;g33651871272_0_13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1" name="Google Shape;1821;g33651871272_0_138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22" name="Google Shape;1822;g33651871272_0_138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374776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0" name="Google Shape;1820;g33651871272_0_13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1" name="Google Shape;1821;g33651871272_0_138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22" name="Google Shape;1822;g33651871272_0_138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354523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0" name="Google Shape;1820;g33651871272_0_13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1" name="Google Shape;1821;g33651871272_0_138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22" name="Google Shape;1822;g33651871272_0_138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218248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тки 1">
            <a:extLst>
              <a:ext uri="{FF2B5EF4-FFF2-40B4-BE49-F238E27FC236}">
                <a16:creationId xmlns:a16="http://schemas.microsoft.com/office/drawing/2014/main" id="{18B7CE71-01EB-4F6F-8510-D2D09769CB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тки 1">
            <a:extLst>
              <a:ext uri="{FF2B5EF4-FFF2-40B4-BE49-F238E27FC236}">
                <a16:creationId xmlns:a16="http://schemas.microsoft.com/office/drawing/2014/main" id="{18B7CE71-01EB-4F6F-8510-D2D09769CB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0568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299066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5633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Титульный слайд">
  <p:cSld name="3_Титульный слайд"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35C61F-4952-CDEB-133E-3CA69A3781B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4" y="447"/>
            <a:ext cx="12191206" cy="6857553"/>
          </a:xfrm>
          <a:prstGeom prst="rect">
            <a:avLst/>
          </a:prstGeom>
        </p:spPr>
      </p:pic>
      <p:pic>
        <p:nvPicPr>
          <p:cNvPr id="2" name="Google Shape;111;p60" descr="Изображение выглядит как текст, коллекция картинок, векторная графика&#10;&#10;Автоматически созданное описание">
            <a:extLst>
              <a:ext uri="{FF2B5EF4-FFF2-40B4-BE49-F238E27FC236}">
                <a16:creationId xmlns:a16="http://schemas.microsoft.com/office/drawing/2014/main" id="{0475948F-4244-FF1B-3F6D-34A98E32C066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572855" y="419101"/>
            <a:ext cx="442800" cy="12611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Slide Number Placeholder 1">
            <a:extLst>
              <a:ext uri="{FF2B5EF4-FFF2-40B4-BE49-F238E27FC236}">
                <a16:creationId xmlns:a16="http://schemas.microsoft.com/office/drawing/2014/main" id="{1D1D12BE-04C1-DE5F-D047-54131573CD14}"/>
              </a:ext>
            </a:extLst>
          </p:cNvPr>
          <p:cNvSpPr txBox="1">
            <a:spLocks/>
          </p:cNvSpPr>
          <p:nvPr userDrawn="1"/>
        </p:nvSpPr>
        <p:spPr bwMode="auto">
          <a:xfrm>
            <a:off x="540725" y="6479602"/>
            <a:ext cx="871997" cy="153868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def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 defTabSz="914309"/>
            <a:fld id="{00000000-1234-1234-1234-123412341234}" type="slidenum">
              <a:rPr lang="ru-RU" sz="1000" kern="0">
                <a:solidFill>
                  <a:srgbClr val="DF192C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defTabSz="914309"/>
              <a:t>‹#›</a:t>
            </a:fld>
            <a:endParaRPr lang="ru-RU" sz="1000" kern="0">
              <a:solidFill>
                <a:srgbClr val="DF192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20076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60">
          <p15:clr>
            <a:srgbClr val="FBAE40"/>
          </p15:clr>
        </p15:guide>
        <p15:guide id="2" pos="7320">
          <p15:clr>
            <a:srgbClr val="FBAE40"/>
          </p15:clr>
        </p15:guide>
        <p15:guide id="3" orient="horz" pos="264">
          <p15:clr>
            <a:srgbClr val="FBAE40"/>
          </p15:clr>
        </p15:guide>
        <p15:guide id="4" orient="horz" pos="3984">
          <p15:clr>
            <a:srgbClr val="FBAE40"/>
          </p15:clr>
        </p15:guide>
        <p15:guide id="5" orient="horz" pos="41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Титульный слайд" preserve="1">
  <p:cSld name="4_Титульный слайд"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35C61F-4952-CDEB-133E-3CA69A3781B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4" y="447"/>
            <a:ext cx="12191206" cy="6857553"/>
          </a:xfrm>
          <a:prstGeom prst="rect">
            <a:avLst/>
          </a:prstGeom>
        </p:spPr>
      </p:pic>
      <p:pic>
        <p:nvPicPr>
          <p:cNvPr id="2" name="Google Shape;111;p60" descr="Изображение выглядит как текст, коллекция картинок, векторная графика&#10;&#10;Автоматически созданное описание">
            <a:extLst>
              <a:ext uri="{FF2B5EF4-FFF2-40B4-BE49-F238E27FC236}">
                <a16:creationId xmlns:a16="http://schemas.microsoft.com/office/drawing/2014/main" id="{0475948F-4244-FF1B-3F6D-34A98E32C066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572855" y="419101"/>
            <a:ext cx="442800" cy="126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6429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60">
          <p15:clr>
            <a:srgbClr val="FBAE40"/>
          </p15:clr>
        </p15:guide>
        <p15:guide id="2" pos="7320">
          <p15:clr>
            <a:srgbClr val="FBAE40"/>
          </p15:clr>
        </p15:guide>
        <p15:guide id="3" orient="horz" pos="264">
          <p15:clr>
            <a:srgbClr val="FBAE40"/>
          </p15:clr>
        </p15:guide>
        <p15:guide id="4" orient="horz" pos="3984">
          <p15:clr>
            <a:srgbClr val="FBAE40"/>
          </p15:clr>
        </p15:guide>
        <p15:guide id="5" orient="horz" pos="415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Титульный слайд" preserve="1">
  <p:cSld name="4_Титульный слайд">
    <p:bg>
      <p:bgPr>
        <a:solidFill>
          <a:schemeClr val="tx1"/>
        </a:solidFill>
        <a:effectLst/>
      </p:bgPr>
    </p:bg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111;p60" descr="Изображение выглядит как текст, коллекция картинок, векторная графика&#10;&#10;Автоматически созданное описание">
            <a:extLst>
              <a:ext uri="{FF2B5EF4-FFF2-40B4-BE49-F238E27FC236}">
                <a16:creationId xmlns:a16="http://schemas.microsoft.com/office/drawing/2014/main" id="{0475948F-4244-FF1B-3F6D-34A98E32C066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572855" y="419101"/>
            <a:ext cx="442800" cy="12611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Slide Number Placeholder 1">
            <a:extLst>
              <a:ext uri="{FF2B5EF4-FFF2-40B4-BE49-F238E27FC236}">
                <a16:creationId xmlns:a16="http://schemas.microsoft.com/office/drawing/2014/main" id="{2A9CFA7A-8F09-67B2-D60D-F33A4805D6EB}"/>
              </a:ext>
            </a:extLst>
          </p:cNvPr>
          <p:cNvSpPr txBox="1">
            <a:spLocks/>
          </p:cNvSpPr>
          <p:nvPr userDrawn="1"/>
        </p:nvSpPr>
        <p:spPr bwMode="auto">
          <a:xfrm>
            <a:off x="540725" y="6479602"/>
            <a:ext cx="871997" cy="153868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def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 defTabSz="914309"/>
            <a:fld id="{00000000-1234-1234-1234-123412341234}" type="slidenum">
              <a:rPr lang="ru-RU" sz="1000" kern="0">
                <a:solidFill>
                  <a:srgbClr val="DF192C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defTabSz="914309"/>
              <a:t>‹#›</a:t>
            </a:fld>
            <a:endParaRPr lang="ru-RU" sz="1000" kern="0">
              <a:solidFill>
                <a:srgbClr val="DF192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2217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60">
          <p15:clr>
            <a:srgbClr val="FBAE40"/>
          </p15:clr>
        </p15:guide>
        <p15:guide id="2" pos="7320">
          <p15:clr>
            <a:srgbClr val="FBAE40"/>
          </p15:clr>
        </p15:guide>
        <p15:guide id="3" orient="horz" pos="264">
          <p15:clr>
            <a:srgbClr val="FBAE40"/>
          </p15:clr>
        </p15:guide>
        <p15:guide id="4" orient="horz" pos="3984">
          <p15:clr>
            <a:srgbClr val="FBAE40"/>
          </p15:clr>
        </p15:guide>
        <p15:guide id="5" orient="horz" pos="415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matchingName="6_Пользовательский макет" userDrawn="1">
  <p:cSld name="6_Пользовательский макет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Google Shape;205;p47" descr="Изображение выглядит как текст, коллекция картинок, векторная графика&#10;&#10;Автоматически созданное описание">
            <a:extLst>
              <a:ext uri="{FF2B5EF4-FFF2-40B4-BE49-F238E27FC236}">
                <a16:creationId xmlns:a16="http://schemas.microsoft.com/office/drawing/2014/main" id="{CF757C00-60EB-F675-D686-2CF757B1E150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 bwMode="auto">
          <a:xfrm>
            <a:off x="572781" y="419101"/>
            <a:ext cx="442742" cy="12611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Slide Number Placeholder 1">
            <a:extLst>
              <a:ext uri="{FF2B5EF4-FFF2-40B4-BE49-F238E27FC236}">
                <a16:creationId xmlns:a16="http://schemas.microsoft.com/office/drawing/2014/main" id="{D854AE44-2D88-5CA7-0834-DE6E1185C2D7}"/>
              </a:ext>
            </a:extLst>
          </p:cNvPr>
          <p:cNvSpPr txBox="1">
            <a:spLocks/>
          </p:cNvSpPr>
          <p:nvPr userDrawn="1"/>
        </p:nvSpPr>
        <p:spPr bwMode="auto">
          <a:xfrm>
            <a:off x="540725" y="6479602"/>
            <a:ext cx="871997" cy="153868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def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 defTabSz="914309"/>
            <a:fld id="{00000000-1234-1234-1234-123412341234}" type="slidenum">
              <a:rPr lang="ru-RU" sz="1000" kern="0">
                <a:solidFill>
                  <a:srgbClr val="DF192C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defTabSz="914309"/>
              <a:t>‹#›</a:t>
            </a:fld>
            <a:endParaRPr lang="ru-RU" sz="1000" kern="0">
              <a:solidFill>
                <a:srgbClr val="DF192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50687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ользовательский макет" userDrawn="1">
  <p:cSld name="Пользовательский макет">
    <p:bg>
      <p:bgPr>
        <a:gradFill>
          <a:gsLst>
            <a:gs pos="28000">
              <a:srgbClr val="EDEFF5"/>
            </a:gs>
            <a:gs pos="0">
              <a:schemeClr val="bg1"/>
            </a:gs>
            <a:gs pos="100000">
              <a:srgbClr val="EDEFF5"/>
            </a:gs>
            <a:gs pos="70000">
              <a:schemeClr val="bg1"/>
            </a:gs>
          </a:gsLst>
          <a:lin ang="2700000" scaled="0"/>
        </a:grad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oogle Shape;50;p51" descr="Изображение выглядит как текст, коллекция картинок, векторная графика&#10;&#10;Автоматически созданное описание">
            <a:extLst>
              <a:ext uri="{FF2B5EF4-FFF2-40B4-BE49-F238E27FC236}">
                <a16:creationId xmlns:a16="http://schemas.microsoft.com/office/drawing/2014/main" id="{304586AB-B53B-FDBF-7910-B7B7335D1F0E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572855" y="419101"/>
            <a:ext cx="442800" cy="12611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E8CB827-C692-C40E-1197-FA8038B480C3}"/>
              </a:ext>
            </a:extLst>
          </p:cNvPr>
          <p:cNvSpPr txBox="1">
            <a:spLocks/>
          </p:cNvSpPr>
          <p:nvPr userDrawn="1"/>
        </p:nvSpPr>
        <p:spPr bwMode="auto">
          <a:xfrm>
            <a:off x="540725" y="6479602"/>
            <a:ext cx="871997" cy="153868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def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 defTabSz="914309"/>
            <a:fld id="{00000000-1234-1234-1234-123412341234}" type="slidenum">
              <a:rPr lang="ru-RU" sz="1000" kern="0">
                <a:solidFill>
                  <a:srgbClr val="82869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defTabSz="914309"/>
              <a:t>‹#›</a:t>
            </a:fld>
            <a:endParaRPr lang="ru-RU" sz="1000" kern="0">
              <a:solidFill>
                <a:srgbClr val="82869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05889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matchingName="5_Два объекта" userDrawn="1">
  <p:cSld name="5_Два объект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Google Shape;205;p47" descr="Изображение выглядит как текст, коллекция картинок, векторная графика&#10;&#10;Автоматически созданное описание">
            <a:extLst>
              <a:ext uri="{FF2B5EF4-FFF2-40B4-BE49-F238E27FC236}">
                <a16:creationId xmlns:a16="http://schemas.microsoft.com/office/drawing/2014/main" id="{25DD511F-7847-9FA9-7D56-E9E65842D5B6}"/>
              </a:ext>
            </a:extLst>
          </p:cNvPr>
          <p:cNvPicPr preferRelativeResize="0"/>
          <p:nvPr userDrawn="1"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72855" y="419101"/>
            <a:ext cx="442800" cy="12611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2D3800B-13A6-0FFF-592B-DA6C664A5D65}"/>
              </a:ext>
            </a:extLst>
          </p:cNvPr>
          <p:cNvSpPr txBox="1">
            <a:spLocks/>
          </p:cNvSpPr>
          <p:nvPr userDrawn="1"/>
        </p:nvSpPr>
        <p:spPr bwMode="auto">
          <a:xfrm>
            <a:off x="540725" y="6479602"/>
            <a:ext cx="871997" cy="153868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def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 defTabSz="914309"/>
            <a:fld id="{00000000-1234-1234-1234-123412341234}" type="slidenum">
              <a:rPr lang="ru-RU" sz="1000" kern="0">
                <a:solidFill>
                  <a:srgbClr val="82869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defTabSz="914309"/>
              <a:t>‹#›</a:t>
            </a:fld>
            <a:endParaRPr lang="ru-RU" sz="1000" kern="0">
              <a:solidFill>
                <a:srgbClr val="82869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22761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matchingName="5_Два объекта" preserve="1" userDrawn="1">
  <p:cSld name="6_Два объекта">
    <p:bg>
      <p:bgPr>
        <a:solidFill>
          <a:srgbClr val="EDEFF5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Google Shape;205;p47" descr="Изображение выглядит как текст, коллекция картинок, векторная графика&#10;&#10;Автоматически созданное описание">
            <a:extLst>
              <a:ext uri="{FF2B5EF4-FFF2-40B4-BE49-F238E27FC236}">
                <a16:creationId xmlns:a16="http://schemas.microsoft.com/office/drawing/2014/main" id="{25DD511F-7847-9FA9-7D56-E9E65842D5B6}"/>
              </a:ext>
            </a:extLst>
          </p:cNvPr>
          <p:cNvPicPr preferRelativeResize="0"/>
          <p:nvPr userDrawn="1"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72855" y="419101"/>
            <a:ext cx="442800" cy="12611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F0C67F5-24EB-88A7-B5D6-99A69463E2A3}"/>
              </a:ext>
            </a:extLst>
          </p:cNvPr>
          <p:cNvSpPr txBox="1">
            <a:spLocks/>
          </p:cNvSpPr>
          <p:nvPr userDrawn="1"/>
        </p:nvSpPr>
        <p:spPr bwMode="auto">
          <a:xfrm>
            <a:off x="540725" y="6479602"/>
            <a:ext cx="871997" cy="153868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def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 defTabSz="914309"/>
            <a:fld id="{00000000-1234-1234-1234-123412341234}" type="slidenum">
              <a:rPr lang="ru-RU" sz="1000" kern="0">
                <a:solidFill>
                  <a:srgbClr val="82869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defTabSz="914309"/>
              <a:t>‹#›</a:t>
            </a:fld>
            <a:endParaRPr lang="ru-RU" sz="1000" kern="0">
              <a:solidFill>
                <a:srgbClr val="82869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8526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ользовательский маке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4F2D3C-B652-B185-7B9A-524FED6191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94" y="0"/>
            <a:ext cx="12191206" cy="6858447"/>
          </a:xfrm>
          <a:prstGeom prst="rect">
            <a:avLst/>
          </a:prstGeom>
        </p:spPr>
      </p:pic>
      <p:pic>
        <p:nvPicPr>
          <p:cNvPr id="4" name="Google Shape;17;p84" descr="Изображение выглядит как текст, коллекция картинок, векторная графика&#10;&#10;Автоматически созданное описание">
            <a:extLst>
              <a:ext uri="{FF2B5EF4-FFF2-40B4-BE49-F238E27FC236}">
                <a16:creationId xmlns:a16="http://schemas.microsoft.com/office/drawing/2014/main" id="{EBBFA5D9-9429-1900-B6D9-FD26BEFF54B8}"/>
              </a:ext>
            </a:extLst>
          </p:cNvPr>
          <p:cNvPicPr preferRelativeResize="0"/>
          <p:nvPr userDrawn="1"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2783" y="419101"/>
            <a:ext cx="442742" cy="12611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0CA61AD-CC4A-46B8-F434-34E9CE197F8E}"/>
              </a:ext>
            </a:extLst>
          </p:cNvPr>
          <p:cNvSpPr txBox="1">
            <a:spLocks/>
          </p:cNvSpPr>
          <p:nvPr userDrawn="1"/>
        </p:nvSpPr>
        <p:spPr bwMode="auto">
          <a:xfrm>
            <a:off x="540725" y="6479602"/>
            <a:ext cx="871997" cy="153868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def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 defTabSz="914309"/>
            <a:fld id="{00000000-1234-1234-1234-123412341234}" type="slidenum">
              <a:rPr lang="ru-RU" sz="1000" kern="0">
                <a:solidFill>
                  <a:srgbClr val="DF192C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defTabSz="914309"/>
              <a:t>‹#›</a:t>
            </a:fld>
            <a:endParaRPr lang="ru-RU" sz="1000" kern="0">
              <a:solidFill>
                <a:srgbClr val="DF192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37785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84">
          <p15:clr>
            <a:srgbClr val="FBAE40"/>
          </p15:clr>
        </p15:guide>
        <p15:guide id="2" orient="horz" pos="461">
          <p15:clr>
            <a:srgbClr val="FBAE40"/>
          </p15:clr>
        </p15:guide>
        <p15:guide id="3" orient="horz" pos="608">
          <p15:clr>
            <a:srgbClr val="FBAE40"/>
          </p15:clr>
        </p15:guide>
        <p15:guide id="4" orient="horz" pos="554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userDrawn="1">
  <p:cSld name="1_Только заголовок">
    <p:bg>
      <p:bgPr>
        <a:solidFill>
          <a:srgbClr val="DF192C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Google Shape;42;p45" descr="Изображение выглядит как текст, коллекция картинок, векторная графика&#10;&#10;Автоматически созданное описание">
            <a:extLst>
              <a:ext uri="{FF2B5EF4-FFF2-40B4-BE49-F238E27FC236}">
                <a16:creationId xmlns:a16="http://schemas.microsoft.com/office/drawing/2014/main" id="{F870BFFD-4B06-1854-47AC-AA2D7A66E878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  <a:biLevel thresh="25000"/>
          </a:blip>
          <a:srcRect/>
          <a:stretch/>
        </p:blipFill>
        <p:spPr>
          <a:xfrm>
            <a:off x="572781" y="419101"/>
            <a:ext cx="442742" cy="12611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0345209-621C-55D4-5014-AA395FAF4320}"/>
              </a:ext>
            </a:extLst>
          </p:cNvPr>
          <p:cNvSpPr txBox="1">
            <a:spLocks/>
          </p:cNvSpPr>
          <p:nvPr userDrawn="1"/>
        </p:nvSpPr>
        <p:spPr bwMode="auto">
          <a:xfrm>
            <a:off x="540725" y="6479602"/>
            <a:ext cx="871997" cy="153868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def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 defTabSz="914309"/>
            <a:fld id="{00000000-1234-1234-1234-123412341234}" type="slidenum">
              <a:rPr lang="ru-RU" sz="1000" ker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defTabSz="914309"/>
              <a:t>‹#›</a:t>
            </a:fld>
            <a:endParaRPr lang="ru-RU" sz="1000" ker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228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48317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2" r:id="rId1"/>
    <p:sldLayoutId id="2147483844" r:id="rId2"/>
    <p:sldLayoutId id="2147483842" r:id="rId3"/>
    <p:sldLayoutId id="2147483690" r:id="rId4"/>
    <p:sldLayoutId id="2147483729" r:id="rId5"/>
    <p:sldLayoutId id="2147483695" r:id="rId6"/>
    <p:sldLayoutId id="2147483843" r:id="rId7"/>
    <p:sldLayoutId id="2147483704" r:id="rId8"/>
    <p:sldLayoutId id="2147483841" r:id="rId9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L="252000" marR="0" lvl="0" indent="-25200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hyperlink" Target="https://frontol.ru/" TargetMode="External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hyperlink" Target="https://frontol.ru/resources/Download_Center/" TargetMode="External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reestr.digital.gov.ru/reestr/308961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40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12" Type="http://schemas.openxmlformats.org/officeDocument/2006/relationships/image" Target="../media/image3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0.png"/><Relationship Id="rId18" Type="http://schemas.openxmlformats.org/officeDocument/2006/relationships/image" Target="../media/image55.emf"/><Relationship Id="rId3" Type="http://schemas.openxmlformats.org/officeDocument/2006/relationships/image" Target="../media/image41.png"/><Relationship Id="rId7" Type="http://schemas.openxmlformats.org/officeDocument/2006/relationships/image" Target="../media/image44.png"/><Relationship Id="rId12" Type="http://schemas.openxmlformats.org/officeDocument/2006/relationships/image" Target="../media/image49.png"/><Relationship Id="rId17" Type="http://schemas.openxmlformats.org/officeDocument/2006/relationships/image" Target="../media/image54.emf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5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5" Type="http://schemas.openxmlformats.org/officeDocument/2006/relationships/image" Target="../media/image52.png"/><Relationship Id="rId10" Type="http://schemas.openxmlformats.org/officeDocument/2006/relationships/image" Target="../media/image47.png"/><Relationship Id="rId19" Type="http://schemas.openxmlformats.org/officeDocument/2006/relationships/image" Target="../media/image56.emf"/><Relationship Id="rId4" Type="http://schemas.openxmlformats.org/officeDocument/2006/relationships/image" Target="../media/image12.png"/><Relationship Id="rId9" Type="http://schemas.openxmlformats.org/officeDocument/2006/relationships/image" Target="../media/image46.png"/><Relationship Id="rId14" Type="http://schemas.openxmlformats.org/officeDocument/2006/relationships/image" Target="../media/image5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67.jpe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12" Type="http://schemas.openxmlformats.org/officeDocument/2006/relationships/image" Target="../media/image6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0.svg"/><Relationship Id="rId11" Type="http://schemas.openxmlformats.org/officeDocument/2006/relationships/image" Target="../media/image65.png"/><Relationship Id="rId5" Type="http://schemas.openxmlformats.org/officeDocument/2006/relationships/image" Target="../media/image59.png"/><Relationship Id="rId10" Type="http://schemas.openxmlformats.org/officeDocument/2006/relationships/image" Target="../media/image64.png"/><Relationship Id="rId4" Type="http://schemas.openxmlformats.org/officeDocument/2006/relationships/image" Target="../media/image58.jpg"/><Relationship Id="rId9" Type="http://schemas.openxmlformats.org/officeDocument/2006/relationships/image" Target="../media/image6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68.png"/><Relationship Id="rId7" Type="http://schemas.openxmlformats.org/officeDocument/2006/relationships/image" Target="../media/image7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10" Type="http://schemas.openxmlformats.org/officeDocument/2006/relationships/image" Target="../media/image74.PNG"/><Relationship Id="rId4" Type="http://schemas.openxmlformats.org/officeDocument/2006/relationships/image" Target="../media/image26.png"/><Relationship Id="rId9" Type="http://schemas.openxmlformats.org/officeDocument/2006/relationships/image" Target="../media/image7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7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1.png"/><Relationship Id="rId5" Type="http://schemas.openxmlformats.org/officeDocument/2006/relationships/image" Target="../media/image26.png"/><Relationship Id="rId4" Type="http://schemas.openxmlformats.org/officeDocument/2006/relationships/image" Target="../media/image7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emf"/><Relationship Id="rId13" Type="http://schemas.openxmlformats.org/officeDocument/2006/relationships/image" Target="../media/image86.png"/><Relationship Id="rId3" Type="http://schemas.openxmlformats.org/officeDocument/2006/relationships/image" Target="../media/image42.png"/><Relationship Id="rId7" Type="http://schemas.openxmlformats.org/officeDocument/2006/relationships/image" Target="../media/image80.png"/><Relationship Id="rId12" Type="http://schemas.openxmlformats.org/officeDocument/2006/relationships/image" Target="../media/image8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9.png"/><Relationship Id="rId11" Type="http://schemas.openxmlformats.org/officeDocument/2006/relationships/image" Target="../media/image84.png"/><Relationship Id="rId5" Type="http://schemas.openxmlformats.org/officeDocument/2006/relationships/image" Target="../media/image78.png"/><Relationship Id="rId15" Type="http://schemas.openxmlformats.org/officeDocument/2006/relationships/image" Target="../media/image88.png"/><Relationship Id="rId10" Type="http://schemas.openxmlformats.org/officeDocument/2006/relationships/image" Target="../media/image83.png"/><Relationship Id="rId4" Type="http://schemas.openxmlformats.org/officeDocument/2006/relationships/image" Target="../media/image77.png"/><Relationship Id="rId9" Type="http://schemas.openxmlformats.org/officeDocument/2006/relationships/image" Target="../media/image82.png"/><Relationship Id="rId14" Type="http://schemas.openxmlformats.org/officeDocument/2006/relationships/image" Target="../media/image8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89.png"/><Relationship Id="rId7" Type="http://schemas.openxmlformats.org/officeDocument/2006/relationships/image" Target="../media/image9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2.png"/><Relationship Id="rId5" Type="http://schemas.openxmlformats.org/officeDocument/2006/relationships/image" Target="../media/image91.png"/><Relationship Id="rId10" Type="http://schemas.openxmlformats.org/officeDocument/2006/relationships/image" Target="../media/image96.jpeg"/><Relationship Id="rId4" Type="http://schemas.openxmlformats.org/officeDocument/2006/relationships/image" Target="../media/image90.png"/><Relationship Id="rId9" Type="http://schemas.openxmlformats.org/officeDocument/2006/relationships/image" Target="../media/image9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jpeg"/><Relationship Id="rId3" Type="http://schemas.openxmlformats.org/officeDocument/2006/relationships/image" Target="../media/image69.png"/><Relationship Id="rId7" Type="http://schemas.openxmlformats.org/officeDocument/2006/relationships/image" Target="../media/image9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8.png"/><Relationship Id="rId11" Type="http://schemas.openxmlformats.org/officeDocument/2006/relationships/image" Target="../media/image103.png"/><Relationship Id="rId5" Type="http://schemas.openxmlformats.org/officeDocument/2006/relationships/image" Target="../media/image97.png"/><Relationship Id="rId10" Type="http://schemas.openxmlformats.org/officeDocument/2006/relationships/image" Target="../media/image102.png"/><Relationship Id="rId4" Type="http://schemas.openxmlformats.org/officeDocument/2006/relationships/image" Target="../media/image42.png"/><Relationship Id="rId9" Type="http://schemas.openxmlformats.org/officeDocument/2006/relationships/image" Target="../media/image101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jpeg"/><Relationship Id="rId3" Type="http://schemas.openxmlformats.org/officeDocument/2006/relationships/image" Target="../media/image104.png"/><Relationship Id="rId7" Type="http://schemas.openxmlformats.org/officeDocument/2006/relationships/image" Target="../media/image10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7.jpeg"/><Relationship Id="rId11" Type="http://schemas.openxmlformats.org/officeDocument/2006/relationships/image" Target="../media/image112.png"/><Relationship Id="rId5" Type="http://schemas.openxmlformats.org/officeDocument/2006/relationships/image" Target="../media/image106.png"/><Relationship Id="rId10" Type="http://schemas.openxmlformats.org/officeDocument/2006/relationships/image" Target="../media/image111.png"/><Relationship Id="rId4" Type="http://schemas.openxmlformats.org/officeDocument/2006/relationships/image" Target="../media/image105.png"/><Relationship Id="rId9" Type="http://schemas.openxmlformats.org/officeDocument/2006/relationships/image" Target="../media/image110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png"/><Relationship Id="rId3" Type="http://schemas.openxmlformats.org/officeDocument/2006/relationships/image" Target="../media/image113.png"/><Relationship Id="rId7" Type="http://schemas.openxmlformats.org/officeDocument/2006/relationships/image" Target="../media/image1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6.png"/><Relationship Id="rId5" Type="http://schemas.openxmlformats.org/officeDocument/2006/relationships/image" Target="../media/image115.png"/><Relationship Id="rId4" Type="http://schemas.openxmlformats.org/officeDocument/2006/relationships/image" Target="../media/image114.png"/><Relationship Id="rId9" Type="http://schemas.openxmlformats.org/officeDocument/2006/relationships/image" Target="../media/image11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8.png"/><Relationship Id="rId4" Type="http://schemas.openxmlformats.org/officeDocument/2006/relationships/image" Target="../media/image121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png"/><Relationship Id="rId13" Type="http://schemas.openxmlformats.org/officeDocument/2006/relationships/image" Target="../media/image132.png"/><Relationship Id="rId18" Type="http://schemas.openxmlformats.org/officeDocument/2006/relationships/hyperlink" Target="https://www.atol.ru/catalog/pos-komplekty/" TargetMode="External"/><Relationship Id="rId3" Type="http://schemas.openxmlformats.org/officeDocument/2006/relationships/image" Target="../media/image122.png"/><Relationship Id="rId21" Type="http://schemas.openxmlformats.org/officeDocument/2006/relationships/image" Target="../media/image82.png"/><Relationship Id="rId7" Type="http://schemas.openxmlformats.org/officeDocument/2006/relationships/image" Target="../media/image126.png"/><Relationship Id="rId12" Type="http://schemas.openxmlformats.org/officeDocument/2006/relationships/image" Target="../media/image131.png"/><Relationship Id="rId17" Type="http://schemas.openxmlformats.org/officeDocument/2006/relationships/image" Target="../media/image136.png"/><Relationship Id="rId2" Type="http://schemas.openxmlformats.org/officeDocument/2006/relationships/notesSlide" Target="../notesSlides/notesSlide22.xml"/><Relationship Id="rId16" Type="http://schemas.openxmlformats.org/officeDocument/2006/relationships/image" Target="../media/image135.png"/><Relationship Id="rId20" Type="http://schemas.openxmlformats.org/officeDocument/2006/relationships/image" Target="../media/image13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5.png"/><Relationship Id="rId11" Type="http://schemas.openxmlformats.org/officeDocument/2006/relationships/image" Target="../media/image130.png"/><Relationship Id="rId24" Type="http://schemas.openxmlformats.org/officeDocument/2006/relationships/image" Target="../media/image141.png"/><Relationship Id="rId5" Type="http://schemas.openxmlformats.org/officeDocument/2006/relationships/image" Target="../media/image124.png"/><Relationship Id="rId15" Type="http://schemas.openxmlformats.org/officeDocument/2006/relationships/image" Target="../media/image134.png"/><Relationship Id="rId23" Type="http://schemas.openxmlformats.org/officeDocument/2006/relationships/image" Target="../media/image140.png"/><Relationship Id="rId10" Type="http://schemas.openxmlformats.org/officeDocument/2006/relationships/image" Target="../media/image129.png"/><Relationship Id="rId19" Type="http://schemas.openxmlformats.org/officeDocument/2006/relationships/image" Target="../media/image137.png"/><Relationship Id="rId4" Type="http://schemas.openxmlformats.org/officeDocument/2006/relationships/image" Target="../media/image123.png"/><Relationship Id="rId9" Type="http://schemas.openxmlformats.org/officeDocument/2006/relationships/image" Target="../media/image128.png"/><Relationship Id="rId14" Type="http://schemas.openxmlformats.org/officeDocument/2006/relationships/image" Target="../media/image133.png"/><Relationship Id="rId22" Type="http://schemas.openxmlformats.org/officeDocument/2006/relationships/image" Target="../media/image13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png"/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5.png"/><Relationship Id="rId5" Type="http://schemas.openxmlformats.org/officeDocument/2006/relationships/hyperlink" Target="https://frontol.ru/partners/" TargetMode="External"/><Relationship Id="rId4" Type="http://schemas.openxmlformats.org/officeDocument/2006/relationships/image" Target="../media/image14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146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147.sv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3.jpeg"/><Relationship Id="rId13" Type="http://schemas.openxmlformats.org/officeDocument/2006/relationships/image" Target="../media/image158.png"/><Relationship Id="rId3" Type="http://schemas.openxmlformats.org/officeDocument/2006/relationships/image" Target="../media/image148.png"/><Relationship Id="rId7" Type="http://schemas.openxmlformats.org/officeDocument/2006/relationships/image" Target="../media/image152.png"/><Relationship Id="rId12" Type="http://schemas.openxmlformats.org/officeDocument/2006/relationships/image" Target="../media/image15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1.png"/><Relationship Id="rId11" Type="http://schemas.openxmlformats.org/officeDocument/2006/relationships/image" Target="../media/image156.png"/><Relationship Id="rId5" Type="http://schemas.openxmlformats.org/officeDocument/2006/relationships/image" Target="../media/image150.png"/><Relationship Id="rId10" Type="http://schemas.openxmlformats.org/officeDocument/2006/relationships/image" Target="../media/image155.png"/><Relationship Id="rId4" Type="http://schemas.openxmlformats.org/officeDocument/2006/relationships/image" Target="../media/image149.png"/><Relationship Id="rId9" Type="http://schemas.openxmlformats.org/officeDocument/2006/relationships/image" Target="../media/image154.jpeg"/><Relationship Id="rId14" Type="http://schemas.openxmlformats.org/officeDocument/2006/relationships/image" Target="../media/image7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frontol.ru" TargetMode="External"/><Relationship Id="rId2" Type="http://schemas.openxmlformats.org/officeDocument/2006/relationships/image" Target="../media/image15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0.png"/><Relationship Id="rId4" Type="http://schemas.openxmlformats.org/officeDocument/2006/relationships/hyperlink" Target="https://frontol.ru/catalog/frontol-6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01;p5">
            <a:extLst>
              <a:ext uri="{FF2B5EF4-FFF2-40B4-BE49-F238E27FC236}">
                <a16:creationId xmlns:a16="http://schemas.microsoft.com/office/drawing/2014/main" id="{53BF05DE-AF71-C5D0-EECF-21530583DC9B}"/>
              </a:ext>
            </a:extLst>
          </p:cNvPr>
          <p:cNvSpPr/>
          <p:nvPr/>
        </p:nvSpPr>
        <p:spPr bwMode="auto">
          <a:xfrm>
            <a:off x="539999" y="3066973"/>
            <a:ext cx="11196476" cy="3115618"/>
          </a:xfrm>
          <a:prstGeom prst="roundRect">
            <a:avLst>
              <a:gd name="adj" fmla="val 1522"/>
            </a:avLst>
          </a:prstGeom>
          <a:solidFill>
            <a:srgbClr val="FFFFFF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 typeface="Arial"/>
              <a:buNone/>
              <a:tabLst/>
              <a:defRPr/>
            </a:pPr>
            <a:endParaRPr kumimoji="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pic>
        <p:nvPicPr>
          <p:cNvPr id="4098" name="Picture 2" descr="https://www.atol.ru/frontol/images/frontol-banner.png">
            <a:extLst>
              <a:ext uri="{FF2B5EF4-FFF2-40B4-BE49-F238E27FC236}">
                <a16:creationId xmlns:a16="http://schemas.microsoft.com/office/drawing/2014/main" id="{026BEF91-5547-4D66-A70F-469AD95A8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852" y="3247285"/>
            <a:ext cx="4306984" cy="272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www.atol.ru/frontol/images/frontol3.png">
            <a:extLst>
              <a:ext uri="{FF2B5EF4-FFF2-40B4-BE49-F238E27FC236}">
                <a16:creationId xmlns:a16="http://schemas.microsoft.com/office/drawing/2014/main" id="{8DC238AD-2536-437D-8689-4B8EA26E8C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9655" y="3247286"/>
            <a:ext cx="3420486" cy="2727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www.atol.ru/frontol/images/frontol2.png">
            <a:extLst>
              <a:ext uri="{FF2B5EF4-FFF2-40B4-BE49-F238E27FC236}">
                <a16:creationId xmlns:a16="http://schemas.microsoft.com/office/drawing/2014/main" id="{EEEF8B1D-52A4-4E96-96F5-D166659DFA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57" y="3247285"/>
            <a:ext cx="2522175" cy="2717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306E950-05C1-4578-9C21-5BF06711FB0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1" r="22476"/>
          <a:stretch/>
        </p:blipFill>
        <p:spPr>
          <a:xfrm>
            <a:off x="265025" y="857294"/>
            <a:ext cx="3826478" cy="193158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FD9E26A-69F5-4FCB-9FEF-9FE053D43252}"/>
              </a:ext>
            </a:extLst>
          </p:cNvPr>
          <p:cNvSpPr txBox="1"/>
          <p:nvPr/>
        </p:nvSpPr>
        <p:spPr>
          <a:xfrm>
            <a:off x="4706755" y="1426002"/>
            <a:ext cx="5749288" cy="7809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  <a:buSzPts val="2400"/>
              <a:defRPr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CoFo Sans Medium" panose="020B0603030202060203" pitchFamily="34" charset="-52"/>
              </a:rPr>
              <a:t>Кассовое программное обеспечение для вывода бизнеса на новый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521776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id="{C7E75012-A8BD-4CA7-AB12-8F89D7C8527B}"/>
              </a:ext>
            </a:extLst>
          </p:cNvPr>
          <p:cNvSpPr txBox="1"/>
          <p:nvPr/>
        </p:nvSpPr>
        <p:spPr>
          <a:xfrm>
            <a:off x="4867873" y="1789493"/>
            <a:ext cx="6672086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buSzPts val="2400"/>
              <a:defRPr/>
            </a:pPr>
            <a:r>
              <a:rPr lang="ru-RU" sz="1600" dirty="0">
                <a:latin typeface="Arial" panose="020B0604020202020204" pitchFamily="34" charset="0"/>
                <a:ea typeface="CoFo Sans Regular" panose="020B0503030202060203" pitchFamily="34" charset="-52"/>
              </a:rPr>
              <a:t>Более 25 лет АТОЛ помогает продавать, транспортировать, учитывать любую продукцию, принимать платежи и оказывать лучший сервис организациям любого размера: от небольшой торговой точки до крупных розничных сетей и логистических центров.</a:t>
            </a: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28" y="806393"/>
            <a:ext cx="4273250" cy="5244732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A87BB36A-41C7-43FD-AA51-4131A622DBA8}"/>
              </a:ext>
            </a:extLst>
          </p:cNvPr>
          <p:cNvSpPr txBox="1"/>
          <p:nvPr/>
        </p:nvSpPr>
        <p:spPr>
          <a:xfrm>
            <a:off x="4861590" y="827469"/>
            <a:ext cx="6389001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buSzPts val="2400"/>
              <a:defRPr/>
            </a:pPr>
            <a:r>
              <a:rPr lang="ru-RU" sz="2400" b="1" dirty="0">
                <a:latin typeface="Arial" panose="020B0604020202020204" pitchFamily="34" charset="0"/>
                <a:ea typeface="CoFo Sans Medium" panose="020B0603030202060203" pitchFamily="34" charset="-52"/>
              </a:rPr>
              <a:t>АТОЛ — лидер в разработке</a:t>
            </a:r>
            <a:r>
              <a:rPr lang="en-US" sz="2400" b="1" dirty="0">
                <a:latin typeface="Arial" panose="020B0604020202020204" pitchFamily="34" charset="0"/>
                <a:ea typeface="CoFo Sans Medium" panose="020B0603030202060203" pitchFamily="34" charset="-52"/>
              </a:rPr>
              <a:t> </a:t>
            </a:r>
            <a:br>
              <a:rPr lang="ru-RU" sz="2400" b="1" dirty="0">
                <a:latin typeface="Arial" panose="020B0604020202020204" pitchFamily="34" charset="0"/>
                <a:ea typeface="CoFo Sans Medium" panose="020B0603030202060203" pitchFamily="34" charset="-52"/>
              </a:rPr>
            </a:br>
            <a:r>
              <a:rPr lang="ru-RU" sz="2400" b="1" dirty="0">
                <a:latin typeface="Arial" panose="020B0604020202020204" pitchFamily="34" charset="0"/>
                <a:ea typeface="CoFo Sans Medium" panose="020B0603030202060203" pitchFamily="34" charset="-52"/>
              </a:rPr>
              <a:t>и производстве кассовой техники и ПО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D7D12A6-3117-4D02-B986-6ECED1B5646A}"/>
              </a:ext>
            </a:extLst>
          </p:cNvPr>
          <p:cNvSpPr txBox="1"/>
          <p:nvPr/>
        </p:nvSpPr>
        <p:spPr>
          <a:xfrm>
            <a:off x="5194100" y="3139259"/>
            <a:ext cx="12582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SzPts val="2400"/>
              <a:defRPr/>
            </a:pPr>
            <a:r>
              <a:rPr lang="en-US" sz="6000" b="1" dirty="0">
                <a:solidFill>
                  <a:srgbClr val="DF192C"/>
                </a:solidFill>
                <a:latin typeface="Arial" panose="020B0604020202020204" pitchFamily="34" charset="0"/>
                <a:ea typeface="CoFo Sans Medium" panose="020B0603030202060203" pitchFamily="34" charset="-52"/>
              </a:rPr>
              <a:t>2</a:t>
            </a:r>
            <a:r>
              <a:rPr lang="ru-RU" sz="6000" b="1" dirty="0">
                <a:solidFill>
                  <a:srgbClr val="DF192C"/>
                </a:solidFill>
                <a:latin typeface="Arial" panose="020B0604020202020204" pitchFamily="34" charset="0"/>
                <a:ea typeface="CoFo Sans Medium" panose="020B0603030202060203" pitchFamily="34" charset="-52"/>
              </a:rPr>
              <a:t>5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25B939B-C413-4818-8477-F8A7EBB9F287}"/>
              </a:ext>
            </a:extLst>
          </p:cNvPr>
          <p:cNvSpPr txBox="1"/>
          <p:nvPr/>
        </p:nvSpPr>
        <p:spPr>
          <a:xfrm>
            <a:off x="5293901" y="4018822"/>
            <a:ext cx="1686607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buSzPts val="2400"/>
              <a:defRPr/>
            </a:pPr>
            <a:r>
              <a:rPr lang="ru-RU" sz="1600" dirty="0">
                <a:latin typeface="Arial" panose="020B0604020202020204" pitchFamily="34" charset="0"/>
                <a:ea typeface="CoFo Sans Regular" panose="020B0503030202060203" pitchFamily="34" charset="-52"/>
              </a:rPr>
              <a:t>лет на рынке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2DDFFA2-3598-4BBA-A857-6D8B4B5D66F4}"/>
              </a:ext>
            </a:extLst>
          </p:cNvPr>
          <p:cNvSpPr txBox="1"/>
          <p:nvPr/>
        </p:nvSpPr>
        <p:spPr>
          <a:xfrm>
            <a:off x="8260226" y="3143068"/>
            <a:ext cx="35758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SzPts val="2400"/>
              <a:defRPr/>
            </a:pPr>
            <a:r>
              <a:rPr lang="ru-RU" sz="6000" b="1" dirty="0">
                <a:solidFill>
                  <a:srgbClr val="DF192C"/>
                </a:solidFill>
                <a:latin typeface="Arial" panose="020B0604020202020204" pitchFamily="34" charset="0"/>
                <a:ea typeface="CoFo Sans Medium" panose="020B0603030202060203" pitchFamily="34" charset="-52"/>
              </a:rPr>
              <a:t>1.4 млн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E693037-EA8F-4F3F-951C-7733CF0A8DBF}"/>
              </a:ext>
            </a:extLst>
          </p:cNvPr>
          <p:cNvSpPr txBox="1"/>
          <p:nvPr/>
        </p:nvSpPr>
        <p:spPr>
          <a:xfrm>
            <a:off x="8463936" y="4018822"/>
            <a:ext cx="2858787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buSzPts val="2400"/>
              <a:defRPr/>
            </a:pPr>
            <a:r>
              <a:rPr lang="ru-RU" sz="1600" dirty="0">
                <a:latin typeface="Arial" panose="020B0604020202020204" pitchFamily="34" charset="0"/>
                <a:ea typeface="CoFo Sans Regular" panose="020B0503030202060203" pitchFamily="34" charset="-52"/>
              </a:rPr>
              <a:t>устройств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94052A4-ABCB-4775-8872-8A9FA8A86744}"/>
              </a:ext>
            </a:extLst>
          </p:cNvPr>
          <p:cNvSpPr txBox="1"/>
          <p:nvPr/>
        </p:nvSpPr>
        <p:spPr>
          <a:xfrm>
            <a:off x="5194100" y="4719942"/>
            <a:ext cx="26776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SzPts val="2400"/>
              <a:defRPr/>
            </a:pPr>
            <a:r>
              <a:rPr lang="ru-RU" sz="6000" b="1" dirty="0">
                <a:solidFill>
                  <a:srgbClr val="DF192C"/>
                </a:solidFill>
                <a:latin typeface="Arial" panose="020B0604020202020204" pitchFamily="34" charset="0"/>
                <a:ea typeface="CoFo Sans Medium" panose="020B0603030202060203" pitchFamily="34" charset="-52"/>
              </a:rPr>
              <a:t>1 млн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8AFF978-4775-4A58-8E45-4888DFD6E1F5}"/>
              </a:ext>
            </a:extLst>
          </p:cNvPr>
          <p:cNvSpPr txBox="1"/>
          <p:nvPr/>
        </p:nvSpPr>
        <p:spPr>
          <a:xfrm>
            <a:off x="5293901" y="5595696"/>
            <a:ext cx="267134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buSzPts val="2400"/>
              <a:defRPr/>
            </a:pPr>
            <a:r>
              <a:rPr lang="ru-RU" sz="1600" dirty="0">
                <a:latin typeface="Arial" panose="020B0604020202020204" pitchFamily="34" charset="0"/>
                <a:ea typeface="CoFo Sans Regular" panose="020B0503030202060203" pitchFamily="34" charset="-52"/>
              </a:rPr>
              <a:t>клиентов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4018145-9A4C-496B-A158-BDF59400E089}"/>
              </a:ext>
            </a:extLst>
          </p:cNvPr>
          <p:cNvSpPr txBox="1"/>
          <p:nvPr/>
        </p:nvSpPr>
        <p:spPr>
          <a:xfrm>
            <a:off x="8260226" y="4702411"/>
            <a:ext cx="32003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SzPts val="2400"/>
              <a:defRPr/>
            </a:pPr>
            <a:r>
              <a:rPr lang="ru-RU" sz="6000" b="1" dirty="0">
                <a:solidFill>
                  <a:srgbClr val="DF192C"/>
                </a:solidFill>
                <a:latin typeface="Arial" panose="020B0604020202020204" pitchFamily="34" charset="0"/>
                <a:ea typeface="CoFo Sans Medium" panose="020B0603030202060203" pitchFamily="34" charset="-52"/>
              </a:rPr>
              <a:t>1.3 млн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E763F5D-AC68-4B42-8464-14FFAA44D697}"/>
              </a:ext>
            </a:extLst>
          </p:cNvPr>
          <p:cNvSpPr txBox="1"/>
          <p:nvPr/>
        </p:nvSpPr>
        <p:spPr>
          <a:xfrm>
            <a:off x="8463936" y="5595696"/>
            <a:ext cx="1686607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buSzPts val="2400"/>
              <a:defRPr/>
            </a:pPr>
            <a:r>
              <a:rPr lang="ru-RU" sz="1600" dirty="0">
                <a:latin typeface="Arial" panose="020B0604020202020204" pitchFamily="34" charset="0"/>
                <a:ea typeface="CoFo Sans Regular" panose="020B0503030202060203" pitchFamily="34" charset="-52"/>
              </a:rPr>
              <a:t>лицензий ПО</a:t>
            </a:r>
          </a:p>
        </p:txBody>
      </p:sp>
    </p:spTree>
    <p:extLst>
      <p:ext uri="{BB962C8B-B14F-4D97-AF65-F5344CB8AC3E}">
        <p14:creationId xmlns:p14="http://schemas.microsoft.com/office/powerpoint/2010/main" val="21722896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828;p143">
            <a:extLst>
              <a:ext uri="{FF2B5EF4-FFF2-40B4-BE49-F238E27FC236}">
                <a16:creationId xmlns:a16="http://schemas.microsoft.com/office/drawing/2014/main" id="{9C0F611F-9AD7-19E8-603E-48DC9F61C096}"/>
              </a:ext>
            </a:extLst>
          </p:cNvPr>
          <p:cNvSpPr txBox="1"/>
          <p:nvPr/>
        </p:nvSpPr>
        <p:spPr>
          <a:xfrm>
            <a:off x="540000" y="2251324"/>
            <a:ext cx="4458027" cy="2439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252000" marR="0" lvl="0" indent="-252000" algn="l" rtl="0">
              <a:spcAft>
                <a:spcPts val="1500"/>
              </a:spcAft>
              <a:buClr>
                <a:srgbClr val="ED1B2F"/>
              </a:buClr>
              <a:buSzPct val="100000"/>
              <a:buFont typeface="+mj-lt"/>
              <a:buAutoNum type="arabicPeriod"/>
            </a:pP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ea typeface="CoFo Sans Medium" panose="020B0603030202060203" pitchFamily="34" charset="-52"/>
                <a:sym typeface="Arial"/>
              </a:rPr>
              <a:t>Кассовое ПО</a:t>
            </a:r>
          </a:p>
          <a:p>
            <a:pPr marL="252000" marR="0" lvl="0" indent="-252000" algn="l" rtl="0">
              <a:spcAft>
                <a:spcPts val="1500"/>
              </a:spcAft>
              <a:buClr>
                <a:srgbClr val="ED1B2F"/>
              </a:buClr>
              <a:buSzPct val="100000"/>
              <a:buFont typeface="+mj-lt"/>
              <a:buAutoNum type="arabicPeriod"/>
            </a:pP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ea typeface="CoFo Sans Medium" panose="020B0603030202060203" pitchFamily="34" charset="-52"/>
                <a:sym typeface="Arial"/>
              </a:rPr>
              <a:t>Сервис контроля марок и акцизов</a:t>
            </a:r>
            <a:endParaRPr sz="1600" dirty="0">
              <a:solidFill>
                <a:schemeClr val="bg1"/>
              </a:solidFill>
              <a:latin typeface="Arial" panose="020B0604020202020204" pitchFamily="34" charset="0"/>
              <a:ea typeface="CoFo Sans Medium" panose="020B0603030202060203" pitchFamily="34" charset="-52"/>
            </a:endParaRPr>
          </a:p>
          <a:p>
            <a:pPr marL="252000" marR="0" lvl="0" indent="-252000" algn="l" rtl="0">
              <a:spcAft>
                <a:spcPts val="1500"/>
              </a:spcAft>
              <a:buClr>
                <a:srgbClr val="ED1B2F"/>
              </a:buClr>
              <a:buSzPct val="100000"/>
              <a:buFont typeface="+mj-lt"/>
              <a:buAutoNum type="arabicPeriod"/>
            </a:pP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ea typeface="CoFo Sans Medium" panose="020B0603030202060203" pitchFamily="34" charset="-52"/>
                <a:sym typeface="Arial"/>
              </a:rPr>
              <a:t>Центр управления </a:t>
            </a: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CoFo Sans Medium" panose="020B0603030202060203" pitchFamily="34" charset="-52"/>
                <a:sym typeface="Arial"/>
              </a:rPr>
              <a:t>POS-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ea typeface="CoFo Sans Medium" panose="020B0603030202060203" pitchFamily="34" charset="-52"/>
                <a:sym typeface="Arial"/>
              </a:rPr>
              <a:t>периферией, </a:t>
            </a:r>
            <a:b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CoFo Sans Medium" panose="020B0603030202060203" pitchFamily="34" charset="-52"/>
                <a:sym typeface="Arial"/>
              </a:rPr>
            </a:b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ea typeface="CoFo Sans Medium" panose="020B0603030202060203" pitchFamily="34" charset="-52"/>
                <a:sym typeface="Arial"/>
              </a:rPr>
              <a:t>лояльностью и видеонаблюдением</a:t>
            </a:r>
          </a:p>
          <a:p>
            <a:pPr marL="252000" indent="-252000">
              <a:spcAft>
                <a:spcPts val="1500"/>
              </a:spcAft>
              <a:buClr>
                <a:srgbClr val="ED1B2F"/>
              </a:buClr>
              <a:buSzPct val="100000"/>
              <a:buFont typeface="+mj-lt"/>
              <a:buAutoNum type="arabicPeriod"/>
            </a:pP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ea typeface="CoFo Sans Medium" panose="020B0603030202060203" pitchFamily="34" charset="-52"/>
                <a:sym typeface="Arial"/>
              </a:rPr>
              <a:t>Кассовый сервер</a:t>
            </a:r>
          </a:p>
          <a:p>
            <a:pPr marL="252000" indent="-252000">
              <a:spcAft>
                <a:spcPts val="1500"/>
              </a:spcAft>
              <a:buClr>
                <a:srgbClr val="ED1B2F"/>
              </a:buClr>
              <a:buSzPct val="100000"/>
              <a:buFont typeface="+mj-lt"/>
              <a:buAutoNum type="arabicPeriod"/>
            </a:pP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ea typeface="CoFo Sans Medium" panose="020B0603030202060203" pitchFamily="34" charset="-52"/>
                <a:sym typeface="Arial"/>
              </a:rPr>
              <a:t>Товарный учет и аналитика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EA64CB9C-044C-4FDC-B082-3DF14F7309A0}"/>
              </a:ext>
            </a:extLst>
          </p:cNvPr>
          <p:cNvSpPr/>
          <p:nvPr/>
        </p:nvSpPr>
        <p:spPr>
          <a:xfrm>
            <a:off x="540000" y="1460030"/>
            <a:ext cx="4842491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Программа для автоматизации продаж и рабочего места кассира: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F6A6D99-86A3-4A0F-919D-8DFABCA6B222}"/>
              </a:ext>
            </a:extLst>
          </p:cNvPr>
          <p:cNvSpPr txBox="1"/>
          <p:nvPr/>
        </p:nvSpPr>
        <p:spPr>
          <a:xfrm>
            <a:off x="540000" y="720000"/>
            <a:ext cx="4231928" cy="4985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О решении </a:t>
            </a:r>
            <a:r>
              <a:rPr lang="en-US" sz="3600" b="1" dirty="0" err="1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Frontol</a:t>
            </a:r>
            <a:endParaRPr lang="ru-RU" sz="3600" b="1" dirty="0">
              <a:solidFill>
                <a:schemeClr val="bg1"/>
              </a:solidFill>
              <a:latin typeface="Arial" panose="020B0604020202020204" pitchFamily="34" charset="0"/>
              <a:ea typeface="CoFo Sans Bold" panose="020B0803030202060203" pitchFamily="34" charset="-52"/>
            </a:endParaRPr>
          </a:p>
        </p:txBody>
      </p:sp>
      <p:sp>
        <p:nvSpPr>
          <p:cNvPr id="41" name="Google Shape;1828;p143">
            <a:extLst>
              <a:ext uri="{FF2B5EF4-FFF2-40B4-BE49-F238E27FC236}">
                <a16:creationId xmlns:a16="http://schemas.microsoft.com/office/drawing/2014/main" id="{45761C45-8A9C-4A2E-88D6-717E6B5CEF87}"/>
              </a:ext>
            </a:extLst>
          </p:cNvPr>
          <p:cNvSpPr txBox="1"/>
          <p:nvPr/>
        </p:nvSpPr>
        <p:spPr>
          <a:xfrm>
            <a:off x="540000" y="5193571"/>
            <a:ext cx="4582718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R="0" lvl="0" algn="l" rtl="0">
              <a:spcAft>
                <a:spcPts val="0"/>
              </a:spcAft>
              <a:buClr>
                <a:srgbClr val="ED1B2F"/>
              </a:buClr>
              <a:buSzPts val="1200"/>
            </a:pP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  <a:sym typeface="Arial"/>
              </a:rPr>
              <a:t>Думайте о важном — </a:t>
            </a:r>
            <a:b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  <a:sym typeface="Arial"/>
              </a:rPr>
            </a:b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  <a:sym typeface="Arial"/>
              </a:rPr>
              <a:t>о кассах позаботится </a:t>
            </a: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  <a:sym typeface="Arial"/>
              </a:rPr>
              <a:t>Frontol</a:t>
            </a:r>
            <a:endParaRPr lang="ru-RU" sz="2400" b="1" dirty="0">
              <a:solidFill>
                <a:schemeClr val="bg1"/>
              </a:solidFill>
              <a:latin typeface="Arial" panose="020B0604020202020204" pitchFamily="34" charset="0"/>
              <a:ea typeface="CoFo Sans Bold" panose="020B0803030202060203" pitchFamily="34" charset="-52"/>
              <a:sym typeface="Arial"/>
            </a:endParaRPr>
          </a:p>
        </p:txBody>
      </p:sp>
      <p:sp>
        <p:nvSpPr>
          <p:cNvPr id="16" name="Прямоугольник: скругленные углы 15">
            <a:hlinkClick r:id="rId3"/>
            <a:extLst>
              <a:ext uri="{FF2B5EF4-FFF2-40B4-BE49-F238E27FC236}">
                <a16:creationId xmlns:a16="http://schemas.microsoft.com/office/drawing/2014/main" id="{831BE49D-9E9D-4D1A-B674-74D921FCFEC0}"/>
              </a:ext>
            </a:extLst>
          </p:cNvPr>
          <p:cNvSpPr/>
          <p:nvPr/>
        </p:nvSpPr>
        <p:spPr>
          <a:xfrm>
            <a:off x="7051793" y="5758065"/>
            <a:ext cx="1427406" cy="344458"/>
          </a:xfrm>
          <a:prstGeom prst="roundRect">
            <a:avLst/>
          </a:prstGeom>
          <a:noFill/>
          <a:ln>
            <a:solidFill>
              <a:srgbClr val="DF19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36000" rtlCol="0" anchor="ctr"/>
          <a:lstStyle/>
          <a:p>
            <a:pPr algn="ctr"/>
            <a:r>
              <a:rPr lang="ru-RU" sz="1400" spc="70" dirty="0">
                <a:solidFill>
                  <a:schemeClr val="bg1"/>
                </a:solidFill>
                <a:latin typeface="Arial" panose="020B0604020202020204" pitchFamily="34" charset="0"/>
                <a:ea typeface="CoFo Sans Medium" panose="020B0603030202060203" pitchFamily="34" charset="-52"/>
              </a:rPr>
              <a:t>Подробнее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1FFD74B-D5C0-E6DE-77E5-E1504361ABF8}"/>
              </a:ext>
            </a:extLst>
          </p:cNvPr>
          <p:cNvCxnSpPr>
            <a:cxnSpLocks/>
          </p:cNvCxnSpPr>
          <p:nvPr/>
        </p:nvCxnSpPr>
        <p:spPr>
          <a:xfrm>
            <a:off x="540000" y="6016336"/>
            <a:ext cx="4447636" cy="0"/>
          </a:xfrm>
          <a:prstGeom prst="line">
            <a:avLst/>
          </a:prstGeom>
          <a:ln w="25400">
            <a:solidFill>
              <a:srgbClr val="DF19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Прямоугольник: скругленные углы 43">
            <a:hlinkClick r:id="rId4"/>
            <a:extLst>
              <a:ext uri="{FF2B5EF4-FFF2-40B4-BE49-F238E27FC236}">
                <a16:creationId xmlns:a16="http://schemas.microsoft.com/office/drawing/2014/main" id="{563AAD48-A958-40AB-93DA-E40C65B9252F}"/>
              </a:ext>
            </a:extLst>
          </p:cNvPr>
          <p:cNvSpPr/>
          <p:nvPr/>
        </p:nvSpPr>
        <p:spPr>
          <a:xfrm>
            <a:off x="8821314" y="5758646"/>
            <a:ext cx="2727853" cy="344458"/>
          </a:xfrm>
          <a:prstGeom prst="roundRect">
            <a:avLst/>
          </a:prstGeom>
          <a:noFill/>
          <a:ln>
            <a:solidFill>
              <a:srgbClr val="DF19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36000" rtlCol="0" anchor="ctr"/>
          <a:lstStyle/>
          <a:p>
            <a:pPr algn="ctr"/>
            <a:r>
              <a:rPr lang="ru-RU" sz="1400" spc="70" dirty="0">
                <a:solidFill>
                  <a:schemeClr val="bg1"/>
                </a:solidFill>
                <a:latin typeface="Arial" panose="020B0604020202020204" pitchFamily="34" charset="0"/>
                <a:ea typeface="CoFo Sans Medium" panose="020B0603030202060203" pitchFamily="34" charset="-52"/>
              </a:rPr>
              <a:t>Руководство пользователя</a:t>
            </a:r>
          </a:p>
        </p:txBody>
      </p:sp>
      <p:sp>
        <p:nvSpPr>
          <p:cNvPr id="8" name="Google Shape;101;p5">
            <a:extLst>
              <a:ext uri="{FF2B5EF4-FFF2-40B4-BE49-F238E27FC236}">
                <a16:creationId xmlns:a16="http://schemas.microsoft.com/office/drawing/2014/main" id="{85DD41BC-745A-0915-26FA-81DD90409CF7}"/>
              </a:ext>
            </a:extLst>
          </p:cNvPr>
          <p:cNvSpPr/>
          <p:nvPr/>
        </p:nvSpPr>
        <p:spPr bwMode="auto">
          <a:xfrm>
            <a:off x="5361710" y="935183"/>
            <a:ext cx="4665518" cy="3522518"/>
          </a:xfrm>
          <a:prstGeom prst="roundRect">
            <a:avLst>
              <a:gd name="adj" fmla="val 1522"/>
            </a:avLst>
          </a:prstGeom>
          <a:solidFill>
            <a:srgbClr val="EDEFF5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 typeface="Arial"/>
              <a:buNone/>
              <a:tabLst/>
              <a:defRPr/>
            </a:pPr>
            <a:endParaRPr kumimoji="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3AD928E-F1D4-5210-0395-48872E2943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89943" y="1147631"/>
            <a:ext cx="957508" cy="47875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257C893-7EED-D281-1B2A-3527FF2120B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10990" y="3072695"/>
            <a:ext cx="531481" cy="53148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7CFA1B9-7A7F-571A-8599-B06D549EFFE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10990" y="2377256"/>
            <a:ext cx="531481" cy="531481"/>
          </a:xfrm>
          <a:prstGeom prst="rect">
            <a:avLst/>
          </a:prstGeom>
        </p:spPr>
      </p:pic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931AAB4C-5A7B-48A9-BFCE-E76DAFE750F5}"/>
              </a:ext>
            </a:extLst>
          </p:cNvPr>
          <p:cNvGrpSpPr/>
          <p:nvPr/>
        </p:nvGrpSpPr>
        <p:grpSpPr>
          <a:xfrm>
            <a:off x="6075947" y="288715"/>
            <a:ext cx="5923013" cy="5573046"/>
            <a:chOff x="6075947" y="288715"/>
            <a:chExt cx="5923013" cy="5573046"/>
          </a:xfrm>
        </p:grpSpPr>
        <p:pic>
          <p:nvPicPr>
            <p:cNvPr id="1831" name="Google Shape;1831;p143"/>
            <p:cNvPicPr preferRelativeResize="0"/>
            <p:nvPr/>
          </p:nvPicPr>
          <p:blipFill rotWithShape="1">
            <a:blip r:embed="rId8">
              <a:alphaModFix/>
            </a:blip>
            <a:srcRect l="7951" r="8519" b="4122"/>
            <a:stretch/>
          </p:blipFill>
          <p:spPr>
            <a:xfrm>
              <a:off x="6725654" y="288715"/>
              <a:ext cx="4926348" cy="436120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32" name="Google Shape;1832;p143"/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6075947" y="3338436"/>
              <a:ext cx="2625612" cy="229092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" name="Picture 14" descr="A black barcode scanner&#10;&#10;AI-generated content may be incorrect.">
              <a:extLst>
                <a:ext uri="{FF2B5EF4-FFF2-40B4-BE49-F238E27FC236}">
                  <a16:creationId xmlns:a16="http://schemas.microsoft.com/office/drawing/2014/main" id="{6B304D6A-1EF1-4F40-D011-3612FF28F3C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05520" y="3596640"/>
              <a:ext cx="3393440" cy="2265121"/>
            </a:xfrm>
            <a:prstGeom prst="rect">
              <a:avLst/>
            </a:prstGeom>
          </p:spPr>
        </p:pic>
      </p:grpSp>
      <p:pic>
        <p:nvPicPr>
          <p:cNvPr id="17" name="Picture 10">
            <a:extLst>
              <a:ext uri="{FF2B5EF4-FFF2-40B4-BE49-F238E27FC236}">
                <a16:creationId xmlns:a16="http://schemas.microsoft.com/office/drawing/2014/main" id="{EDB5B2C7-CF2F-4C62-ACA0-EC1FE58145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03578" y="1745178"/>
            <a:ext cx="1182525" cy="47875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3D98812-4C71-4D9D-95FC-648442A325DF}"/>
              </a:ext>
            </a:extLst>
          </p:cNvPr>
          <p:cNvSpPr/>
          <p:nvPr/>
        </p:nvSpPr>
        <p:spPr>
          <a:xfrm>
            <a:off x="5655468" y="1866900"/>
            <a:ext cx="1070185" cy="254860"/>
          </a:xfrm>
          <a:prstGeom prst="rect">
            <a:avLst/>
          </a:prstGeom>
          <a:solidFill>
            <a:srgbClr val="EF1D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1D6146-8C41-463F-B5EB-1B1288DEB91E}"/>
              </a:ext>
            </a:extLst>
          </p:cNvPr>
          <p:cNvSpPr txBox="1"/>
          <p:nvPr/>
        </p:nvSpPr>
        <p:spPr>
          <a:xfrm>
            <a:off x="5610990" y="1819007"/>
            <a:ext cx="11961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CoFo Sans Bold" panose="020B0803030202060203" pitchFamily="34" charset="-52"/>
                <a:ea typeface="CoFo Sans Bold" panose="020B0803030202060203" pitchFamily="34" charset="-52"/>
              </a:rPr>
              <a:t>ТС </a:t>
            </a:r>
            <a:r>
              <a:rPr lang="ru-RU" dirty="0" err="1">
                <a:solidFill>
                  <a:schemeClr val="bg1"/>
                </a:solidFill>
                <a:latin typeface="CoFo Sans Bold" panose="020B0803030202060203" pitchFamily="34" charset="-52"/>
                <a:ea typeface="CoFo Sans Bold" panose="020B0803030202060203" pitchFamily="34" charset="-52"/>
              </a:rPr>
              <a:t>ПИоТ</a:t>
            </a:r>
            <a:endParaRPr lang="ru-RU" dirty="0">
              <a:solidFill>
                <a:schemeClr val="bg1"/>
              </a:solidFill>
              <a:latin typeface="CoFo Sans Bold" panose="020B0803030202060203" pitchFamily="34" charset="-52"/>
              <a:ea typeface="CoFo Sans Bold" panose="020B0803030202060203" pitchFamily="34" charset="-5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1;p5">
            <a:extLst>
              <a:ext uri="{FF2B5EF4-FFF2-40B4-BE49-F238E27FC236}">
                <a16:creationId xmlns:a16="http://schemas.microsoft.com/office/drawing/2014/main" id="{3CDEDFB1-D871-561A-F648-5E1E77160A88}"/>
              </a:ext>
            </a:extLst>
          </p:cNvPr>
          <p:cNvSpPr/>
          <p:nvPr/>
        </p:nvSpPr>
        <p:spPr bwMode="auto">
          <a:xfrm>
            <a:off x="539930" y="3439391"/>
            <a:ext cx="10120354" cy="2410690"/>
          </a:xfrm>
          <a:prstGeom prst="roundRect">
            <a:avLst>
              <a:gd name="adj" fmla="val 1522"/>
            </a:avLst>
          </a:prstGeom>
          <a:solidFill>
            <a:srgbClr val="EDEFF5"/>
          </a:solidFill>
          <a:ln>
            <a:noFill/>
          </a:ln>
          <a:effectLst/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68DD6C4-3E12-47FA-901C-96194B71907A}"/>
              </a:ext>
            </a:extLst>
          </p:cNvPr>
          <p:cNvSpPr txBox="1"/>
          <p:nvPr/>
        </p:nvSpPr>
        <p:spPr>
          <a:xfrm>
            <a:off x="540000" y="720000"/>
            <a:ext cx="4037003" cy="5539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3600" b="1" dirty="0">
                <a:solidFill>
                  <a:srgbClr val="DF192C"/>
                </a:solidFill>
                <a:latin typeface="Arial" panose="020B0604020202020204" pitchFamily="34" charset="0"/>
                <a:ea typeface="CoFo Sans Black" panose="020B0A03030202060203" pitchFamily="34" charset="-52"/>
              </a:rPr>
              <a:t>&gt;</a:t>
            </a:r>
            <a:r>
              <a:rPr lang="ru-RU" sz="3600" b="1" dirty="0">
                <a:solidFill>
                  <a:srgbClr val="DF192C"/>
                </a:solidFill>
                <a:latin typeface="Arial" panose="020B0604020202020204" pitchFamily="34" charset="0"/>
                <a:ea typeface="CoFo Sans Black" panose="020B0A03030202060203" pitchFamily="34" charset="-52"/>
              </a:rPr>
              <a:t> </a:t>
            </a:r>
            <a:r>
              <a:rPr lang="en-US" sz="3600" b="1" dirty="0">
                <a:solidFill>
                  <a:srgbClr val="DF192C"/>
                </a:solidFill>
                <a:latin typeface="Arial" panose="020B0604020202020204" pitchFamily="34" charset="0"/>
                <a:ea typeface="CoFo Sans Black" panose="020B0A03030202060203" pitchFamily="34" charset="-52"/>
              </a:rPr>
              <a:t>2</a:t>
            </a:r>
            <a:r>
              <a:rPr lang="ru-RU" sz="3600" b="1" dirty="0">
                <a:solidFill>
                  <a:srgbClr val="DF192C"/>
                </a:solidFill>
                <a:latin typeface="Arial" panose="020B0604020202020204" pitchFamily="34" charset="0"/>
                <a:ea typeface="CoFo Sans Black" panose="020B0A03030202060203" pitchFamily="34" charset="-52"/>
              </a:rPr>
              <a:t>5</a:t>
            </a:r>
            <a:r>
              <a:rPr lang="en-US" sz="3600" b="1" dirty="0">
                <a:solidFill>
                  <a:srgbClr val="DF192C"/>
                </a:solidFill>
                <a:latin typeface="Arial" panose="020B0604020202020204" pitchFamily="34" charset="0"/>
                <a:ea typeface="CoFo Sans Black" panose="020B0A03030202060203" pitchFamily="34" charset="-52"/>
              </a:rPr>
              <a:t> </a:t>
            </a:r>
            <a:r>
              <a:rPr lang="ru-RU" sz="3600" b="1" dirty="0">
                <a:solidFill>
                  <a:srgbClr val="DF192C"/>
                </a:solidFill>
                <a:latin typeface="Arial" panose="020B0604020202020204" pitchFamily="34" charset="0"/>
                <a:ea typeface="CoFo Sans Black" panose="020B0A03030202060203" pitchFamily="34" charset="-52"/>
              </a:rPr>
              <a:t>лет на рынке</a:t>
            </a:r>
          </a:p>
        </p:txBody>
      </p:sp>
      <p:sp>
        <p:nvSpPr>
          <p:cNvPr id="20" name="name_110">
            <a:extLst>
              <a:ext uri="{FF2B5EF4-FFF2-40B4-BE49-F238E27FC236}">
                <a16:creationId xmlns:a16="http://schemas.microsoft.com/office/drawing/2014/main" id="{60FC20AA-025F-4C9E-871E-FDA822CFB8A2}"/>
              </a:ext>
            </a:extLst>
          </p:cNvPr>
          <p:cNvSpPr/>
          <p:nvPr/>
        </p:nvSpPr>
        <p:spPr>
          <a:xfrm>
            <a:off x="836628" y="3694102"/>
            <a:ext cx="2998304" cy="190812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7200"/>
              </a:lnSpc>
            </a:pPr>
            <a:r>
              <a:rPr lang="en-US" sz="6000" b="1" dirty="0">
                <a:solidFill>
                  <a:srgbClr val="DF192C"/>
                </a:solidFill>
                <a:latin typeface="Arial" panose="020B0604020202020204" pitchFamily="34" charset="0"/>
                <a:ea typeface="TT Firs Neue Light" pitchFamily="34" charset="-122"/>
                <a:cs typeface="Arial" panose="020B0604020202020204" pitchFamily="34" charset="0"/>
              </a:rPr>
              <a:t>12</a:t>
            </a:r>
            <a:r>
              <a:rPr lang="ru-RU" sz="6000" b="1" dirty="0">
                <a:solidFill>
                  <a:srgbClr val="DF192C"/>
                </a:solidFill>
                <a:latin typeface="Arial" panose="020B0604020202020204" pitchFamily="34" charset="0"/>
                <a:ea typeface="TT Firs Neue Light" pitchFamily="34" charset="-122"/>
                <a:cs typeface="Arial" panose="020B0604020202020204" pitchFamily="34" charset="0"/>
              </a:rPr>
              <a:t>0</a:t>
            </a:r>
            <a:r>
              <a:rPr lang="ru-RU" sz="2400" b="1" dirty="0">
                <a:solidFill>
                  <a:srgbClr val="DF192C"/>
                </a:solidFill>
                <a:latin typeface="Arial" panose="020B0604020202020204" pitchFamily="34" charset="0"/>
                <a:ea typeface="TT Firs Neue Light" pitchFamily="34" charset="-122"/>
                <a:cs typeface="Arial" panose="020B0604020202020204" pitchFamily="34" charset="0"/>
              </a:rPr>
              <a:t> тыс.</a:t>
            </a:r>
            <a:endParaRPr lang="en-US" sz="2400" b="1" dirty="0">
              <a:solidFill>
                <a:srgbClr val="DF192C"/>
              </a:solidFill>
              <a:latin typeface="Arial" panose="020B0604020202020204" pitchFamily="34" charset="0"/>
            </a:endParaRPr>
          </a:p>
        </p:txBody>
      </p:sp>
      <p:sp>
        <p:nvSpPr>
          <p:cNvPr id="21" name="Text 5">
            <a:extLst>
              <a:ext uri="{FF2B5EF4-FFF2-40B4-BE49-F238E27FC236}">
                <a16:creationId xmlns:a16="http://schemas.microsoft.com/office/drawing/2014/main" id="{2A2C8BCA-9917-4E54-8300-D643E6B1C402}"/>
              </a:ext>
            </a:extLst>
          </p:cNvPr>
          <p:cNvSpPr/>
          <p:nvPr/>
        </p:nvSpPr>
        <p:spPr>
          <a:xfrm>
            <a:off x="1015386" y="4648163"/>
            <a:ext cx="1997700" cy="69249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800"/>
              </a:lnSpc>
            </a:pPr>
            <a:r>
              <a:rPr lang="ru-RU" sz="1500" b="1" dirty="0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рабочих мест кассира работают </a:t>
            </a:r>
            <a:br>
              <a:rPr lang="ru-RU" sz="1500" b="1" dirty="0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</a:br>
            <a:r>
              <a:rPr lang="ru-RU" sz="1500" b="1" dirty="0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на </a:t>
            </a:r>
            <a:r>
              <a:rPr lang="en-US" sz="1500" b="1" dirty="0" err="1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Frontol</a:t>
            </a:r>
            <a:endParaRPr lang="en-US" sz="1500" b="1" dirty="0">
              <a:latin typeface="Arial" panose="020B0604020202020204" pitchFamily="34" charset="0"/>
            </a:endParaRPr>
          </a:p>
        </p:txBody>
      </p:sp>
      <p:sp>
        <p:nvSpPr>
          <p:cNvPr id="22" name="name_10">
            <a:extLst>
              <a:ext uri="{FF2B5EF4-FFF2-40B4-BE49-F238E27FC236}">
                <a16:creationId xmlns:a16="http://schemas.microsoft.com/office/drawing/2014/main" id="{1E37BF65-1EDA-4770-8AA2-5FBB725421F7}"/>
              </a:ext>
            </a:extLst>
          </p:cNvPr>
          <p:cNvSpPr/>
          <p:nvPr/>
        </p:nvSpPr>
        <p:spPr>
          <a:xfrm>
            <a:off x="3589066" y="3668343"/>
            <a:ext cx="2619427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7200"/>
              </a:lnSpc>
            </a:pPr>
            <a:r>
              <a:rPr lang="en-US" sz="6000" b="1" dirty="0">
                <a:solidFill>
                  <a:srgbClr val="DF192C"/>
                </a:solidFill>
                <a:latin typeface="Arial" panose="020B0604020202020204" pitchFamily="34" charset="0"/>
                <a:ea typeface="TT Firs Neue Light" pitchFamily="34" charset="-122"/>
                <a:cs typeface="Arial" panose="020B0604020202020204" pitchFamily="34" charset="0"/>
              </a:rPr>
              <a:t>2</a:t>
            </a:r>
            <a:r>
              <a:rPr lang="ru-RU" sz="6000" b="1" dirty="0">
                <a:solidFill>
                  <a:srgbClr val="DF192C"/>
                </a:solidFill>
                <a:latin typeface="Arial" panose="020B0604020202020204" pitchFamily="34" charset="0"/>
                <a:ea typeface="TT Firs Neue Light" pitchFamily="34" charset="-122"/>
                <a:cs typeface="Arial" panose="020B0604020202020204" pitchFamily="34" charset="0"/>
              </a:rPr>
              <a:t>0</a:t>
            </a:r>
            <a:r>
              <a:rPr lang="en-US" sz="2400" b="1" dirty="0">
                <a:solidFill>
                  <a:srgbClr val="DF192C"/>
                </a:solidFill>
                <a:latin typeface="Arial" panose="020B0604020202020204" pitchFamily="34" charset="0"/>
                <a:ea typeface="TT Firs Neue Light" pitchFamily="34" charset="-122"/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srgbClr val="DF192C"/>
                </a:solidFill>
                <a:latin typeface="Arial" panose="020B0604020202020204" pitchFamily="34" charset="0"/>
                <a:ea typeface="TT Firs Neue Light" pitchFamily="34" charset="-122"/>
                <a:cs typeface="Arial" panose="020B0604020202020204" pitchFamily="34" charset="0"/>
              </a:rPr>
              <a:t>тыс.</a:t>
            </a:r>
            <a:endParaRPr lang="en-US" sz="2400" b="1" dirty="0">
              <a:solidFill>
                <a:srgbClr val="DF192C"/>
              </a:solidFill>
              <a:latin typeface="Arial" panose="020B0604020202020204" pitchFamily="34" charset="0"/>
            </a:endParaRPr>
          </a:p>
        </p:txBody>
      </p:sp>
      <p:sp>
        <p:nvSpPr>
          <p:cNvPr id="23" name="Text 9">
            <a:extLst>
              <a:ext uri="{FF2B5EF4-FFF2-40B4-BE49-F238E27FC236}">
                <a16:creationId xmlns:a16="http://schemas.microsoft.com/office/drawing/2014/main" id="{78F842FB-C8B5-4A51-BD85-A0293070B230}"/>
              </a:ext>
            </a:extLst>
          </p:cNvPr>
          <p:cNvSpPr/>
          <p:nvPr/>
        </p:nvSpPr>
        <p:spPr>
          <a:xfrm>
            <a:off x="3589066" y="4641414"/>
            <a:ext cx="1979870" cy="69249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800"/>
              </a:lnSpc>
            </a:pPr>
            <a:r>
              <a:rPr lang="en-US" sz="1500" b="1" dirty="0" err="1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новых</a:t>
            </a:r>
            <a:r>
              <a:rPr lang="en-US" sz="1500" b="1" dirty="0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 </a:t>
            </a:r>
            <a:r>
              <a:rPr lang="en-US" sz="1500" b="1" dirty="0" err="1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рабочих</a:t>
            </a:r>
            <a:r>
              <a:rPr lang="en-US" sz="1500" b="1" dirty="0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 </a:t>
            </a:r>
            <a:br>
              <a:rPr lang="ru-RU" sz="1500" b="1" dirty="0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</a:br>
            <a:r>
              <a:rPr lang="en-US" sz="1500" b="1" dirty="0" err="1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мест</a:t>
            </a:r>
            <a:r>
              <a:rPr lang="ru-RU" sz="1500" b="1" dirty="0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 подключаются</a:t>
            </a:r>
            <a:r>
              <a:rPr lang="en-US" sz="1500" b="1" dirty="0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 </a:t>
            </a:r>
            <a:r>
              <a:rPr lang="en-US" sz="1500" b="1" dirty="0" err="1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ежегодно</a:t>
            </a:r>
            <a:endParaRPr lang="en-US" sz="1500" b="1" dirty="0">
              <a:latin typeface="Arial" panose="020B0604020202020204" pitchFamily="34" charset="0"/>
              <a:ea typeface="TT Firs Neue Regular" pitchFamily="34" charset="-122"/>
              <a:cs typeface="Arial" panose="020B0604020202020204" pitchFamily="34" charset="0"/>
            </a:endParaRP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F810222C-3D5F-4E24-9915-201E4E1226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19209" y="776209"/>
            <a:ext cx="3548792" cy="5598975"/>
          </a:xfrm>
          <a:prstGeom prst="rect">
            <a:avLst/>
          </a:prstGeom>
        </p:spPr>
      </p:pic>
      <p:sp>
        <p:nvSpPr>
          <p:cNvPr id="16" name="name_10">
            <a:extLst>
              <a:ext uri="{FF2B5EF4-FFF2-40B4-BE49-F238E27FC236}">
                <a16:creationId xmlns:a16="http://schemas.microsoft.com/office/drawing/2014/main" id="{863D9227-57BC-467F-A97F-AF73E5B7969E}"/>
              </a:ext>
            </a:extLst>
          </p:cNvPr>
          <p:cNvSpPr/>
          <p:nvPr/>
        </p:nvSpPr>
        <p:spPr>
          <a:xfrm>
            <a:off x="6144917" y="3694102"/>
            <a:ext cx="150365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7200"/>
              </a:lnSpc>
            </a:pPr>
            <a:r>
              <a:rPr lang="en-US" sz="6000" b="1" dirty="0">
                <a:solidFill>
                  <a:srgbClr val="DF192C"/>
                </a:solidFill>
                <a:latin typeface="Arial" panose="020B0604020202020204" pitchFamily="34" charset="0"/>
                <a:ea typeface="TT Firs Neue Light" pitchFamily="34" charset="-122"/>
                <a:cs typeface="Arial" panose="020B0604020202020204" pitchFamily="34" charset="0"/>
              </a:rPr>
              <a:t>4</a:t>
            </a:r>
            <a:r>
              <a:rPr lang="ru-RU" sz="6000" b="1" dirty="0">
                <a:solidFill>
                  <a:srgbClr val="DF192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00</a:t>
            </a:r>
            <a:endParaRPr lang="en-US" sz="6000" b="1" dirty="0">
              <a:solidFill>
                <a:srgbClr val="DF192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9">
            <a:extLst>
              <a:ext uri="{FF2B5EF4-FFF2-40B4-BE49-F238E27FC236}">
                <a16:creationId xmlns:a16="http://schemas.microsoft.com/office/drawing/2014/main" id="{B112B05E-4C31-4F28-B20B-EDCB40AC7EEE}"/>
              </a:ext>
            </a:extLst>
          </p:cNvPr>
          <p:cNvSpPr/>
          <p:nvPr/>
        </p:nvSpPr>
        <p:spPr>
          <a:xfrm>
            <a:off x="6144916" y="4655480"/>
            <a:ext cx="2176457" cy="69249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800"/>
              </a:lnSpc>
            </a:pPr>
            <a:r>
              <a:rPr lang="ru-RU" sz="1500" b="1" dirty="0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партнеров по РФ</a:t>
            </a:r>
            <a:br>
              <a:rPr lang="ru-RU" sz="1500" b="1" dirty="0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</a:br>
            <a:r>
              <a:rPr lang="ru-RU" sz="1500" b="1" dirty="0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помогут с установкой и настройкой ПО</a:t>
            </a:r>
            <a:endParaRPr lang="en-US" sz="1500" b="1" dirty="0">
              <a:latin typeface="Arial" panose="020B0604020202020204" pitchFamily="34" charset="0"/>
            </a:endParaRPr>
          </a:p>
        </p:txBody>
      </p:sp>
      <p:sp>
        <p:nvSpPr>
          <p:cNvPr id="18" name="Text 9">
            <a:extLst>
              <a:ext uri="{FF2B5EF4-FFF2-40B4-BE49-F238E27FC236}">
                <a16:creationId xmlns:a16="http://schemas.microsoft.com/office/drawing/2014/main" id="{40936141-B802-4539-B00C-D0BA275D633E}"/>
              </a:ext>
            </a:extLst>
          </p:cNvPr>
          <p:cNvSpPr/>
          <p:nvPr/>
        </p:nvSpPr>
        <p:spPr>
          <a:xfrm>
            <a:off x="7449134" y="4184280"/>
            <a:ext cx="541004" cy="2898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800"/>
              </a:lnSpc>
            </a:pPr>
            <a:r>
              <a:rPr lang="ru-RU" sz="4000" b="1" dirty="0">
                <a:solidFill>
                  <a:srgbClr val="DF192C"/>
                </a:solidFill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+</a:t>
            </a:r>
            <a:endParaRPr lang="en-US" sz="4000" b="1" dirty="0">
              <a:solidFill>
                <a:srgbClr val="DF192C"/>
              </a:solidFill>
              <a:latin typeface="Arial" panose="020B0604020202020204" pitchFamily="34" charset="0"/>
            </a:endParaRPr>
          </a:p>
        </p:txBody>
      </p:sp>
      <p:pic>
        <p:nvPicPr>
          <p:cNvPr id="8" name="Picture 7" descr="A white text on a black background&#10;&#10;AI-generated content may be incorrect.">
            <a:extLst>
              <a:ext uri="{FF2B5EF4-FFF2-40B4-BE49-F238E27FC236}">
                <a16:creationId xmlns:a16="http://schemas.microsoft.com/office/drawing/2014/main" id="{7CC31250-969D-B5F5-4CC2-E9C74E290F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0601" y="445654"/>
            <a:ext cx="2159536" cy="44587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2C5A758-5CCC-4D0E-A61D-659D112CDE0F}"/>
              </a:ext>
            </a:extLst>
          </p:cNvPr>
          <p:cNvSpPr txBox="1"/>
          <p:nvPr/>
        </p:nvSpPr>
        <p:spPr>
          <a:xfrm>
            <a:off x="540000" y="1471706"/>
            <a:ext cx="7824682" cy="16250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sz="1600" b="1" dirty="0" err="1">
                <a:latin typeface="Arial" panose="020B0604020202020204" pitchFamily="34" charset="0"/>
                <a:ea typeface="CoFo Sans Regular" panose="020B0503030202060203" pitchFamily="34" charset="-52"/>
              </a:rPr>
              <a:t>Frontol</a:t>
            </a:r>
            <a:r>
              <a:rPr lang="en-US" sz="1600" dirty="0">
                <a:latin typeface="Arial" panose="020B0604020202020204" pitchFamily="34" charset="0"/>
                <a:ea typeface="CoFo Sans Regular" panose="020B0503030202060203" pitchFamily="34" charset="-52"/>
              </a:rPr>
              <a:t> </a:t>
            </a:r>
            <a:r>
              <a:rPr lang="ru-RU" sz="1600" dirty="0">
                <a:latin typeface="Arial" panose="020B0604020202020204" pitchFamily="34" charset="0"/>
                <a:ea typeface="CoFo Sans Regular" panose="020B0503030202060203" pitchFamily="34" charset="-52"/>
              </a:rPr>
              <a:t>отдают предпочтения как сетевые магазины </a:t>
            </a:r>
            <a:r>
              <a:rPr lang="en-US" sz="1600" dirty="0">
                <a:latin typeface="Arial" panose="020B0604020202020204" pitchFamily="34" charset="0"/>
                <a:ea typeface="CoFo Sans Regular" panose="020B0503030202060203" pitchFamily="34" charset="-52"/>
              </a:rPr>
              <a:t>с </a:t>
            </a:r>
            <a:r>
              <a:rPr lang="en-US" sz="1600" b="1" dirty="0" err="1">
                <a:latin typeface="Arial" panose="020B0604020202020204" pitchFamily="34" charset="0"/>
                <a:ea typeface="CoFo Sans Regular" panose="020B0503030202060203" pitchFamily="34" charset="-52"/>
              </a:rPr>
              <a:t>более</a:t>
            </a:r>
            <a:r>
              <a:rPr lang="en-US" sz="1600" b="1" dirty="0">
                <a:latin typeface="Arial" panose="020B0604020202020204" pitchFamily="34" charset="0"/>
                <a:ea typeface="CoFo Sans Regular" panose="020B0503030202060203" pitchFamily="34" charset="-52"/>
              </a:rPr>
              <a:t> </a:t>
            </a:r>
            <a:r>
              <a:rPr lang="en-US" sz="1600" b="1" dirty="0" err="1">
                <a:latin typeface="Arial" panose="020B0604020202020204" pitchFamily="34" charset="0"/>
                <a:ea typeface="CoFo Sans Regular" panose="020B0503030202060203" pitchFamily="34" charset="-52"/>
              </a:rPr>
              <a:t>чем</a:t>
            </a:r>
            <a:r>
              <a:rPr lang="en-US" sz="1600" b="1" dirty="0">
                <a:latin typeface="Arial" panose="020B0604020202020204" pitchFamily="34" charset="0"/>
                <a:ea typeface="CoFo Sans Regular" panose="020B0503030202060203" pitchFamily="34" charset="-52"/>
              </a:rPr>
              <a:t> 2000 </a:t>
            </a:r>
            <a:r>
              <a:rPr lang="ru-RU" sz="1600" b="1" dirty="0">
                <a:latin typeface="Arial" panose="020B0604020202020204" pitchFamily="34" charset="0"/>
                <a:ea typeface="CoFo Sans Regular" panose="020B0503030202060203" pitchFamily="34" charset="-52"/>
              </a:rPr>
              <a:t>касс </a:t>
            </a:r>
            <a:br>
              <a:rPr lang="ru-RU" sz="1600" b="1" dirty="0"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600" dirty="0">
                <a:latin typeface="Arial" panose="020B0604020202020204" pitchFamily="34" charset="0"/>
                <a:ea typeface="CoFo Sans Regular" panose="020B0503030202060203" pitchFamily="34" charset="-52"/>
              </a:rPr>
              <a:t>в парке, так и магазины формата «у дома», небольшие супермаркеты </a:t>
            </a:r>
            <a:br>
              <a:rPr lang="ru-RU" sz="1600" dirty="0"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600" dirty="0">
                <a:latin typeface="Arial" panose="020B0604020202020204" pitchFamily="34" charset="0"/>
                <a:ea typeface="CoFo Sans Regular" panose="020B0503030202060203" pitchFamily="34" charset="-52"/>
              </a:rPr>
              <a:t>и павильоны с одной кассой.</a:t>
            </a:r>
          </a:p>
          <a:p>
            <a:pPr>
              <a:lnSpc>
                <a:spcPct val="60000"/>
              </a:lnSpc>
            </a:pPr>
            <a:endParaRPr lang="ru-RU" sz="1600" dirty="0">
              <a:latin typeface="Arial" panose="020B0604020202020204" pitchFamily="34" charset="0"/>
              <a:ea typeface="CoFo Sans Regular" panose="020B0503030202060203" pitchFamily="34" charset="-52"/>
            </a:endParaRPr>
          </a:p>
          <a:p>
            <a:r>
              <a:rPr lang="ru-RU" sz="1600" dirty="0">
                <a:latin typeface="Arial" panose="020B0604020202020204" pitchFamily="34" charset="0"/>
                <a:ea typeface="CoFo Sans Regular" panose="020B0503030202060203" pitchFamily="34" charset="-52"/>
              </a:rPr>
              <a:t>За 25 лет на рынке нам удалось создать </a:t>
            </a:r>
            <a:r>
              <a:rPr lang="ru-RU" sz="1600" b="1" dirty="0">
                <a:latin typeface="Arial" panose="020B0604020202020204" pitchFamily="34" charset="0"/>
                <a:ea typeface="CoFo Sans Bold" panose="020B0803030202060203" pitchFamily="34" charset="-52"/>
              </a:rPr>
              <a:t>универсальный, адаптируемый </a:t>
            </a:r>
            <a:br>
              <a:rPr lang="en-US" sz="1600" b="1" dirty="0">
                <a:latin typeface="Arial" panose="020B0604020202020204" pitchFamily="34" charset="0"/>
                <a:ea typeface="CoFo Sans Bold" panose="020B0803030202060203" pitchFamily="34" charset="-52"/>
              </a:rPr>
            </a:br>
            <a:r>
              <a:rPr lang="ru-RU" sz="1600" b="1" dirty="0">
                <a:latin typeface="Arial" panose="020B0604020202020204" pitchFamily="34" charset="0"/>
                <a:ea typeface="CoFo Sans Bold" panose="020B0803030202060203" pitchFamily="34" charset="-52"/>
              </a:rPr>
              <a:t>и надежный инструмент</a:t>
            </a:r>
            <a:r>
              <a:rPr lang="ru-RU" sz="1600" dirty="0">
                <a:latin typeface="Arial" panose="020B0604020202020204" pitchFamily="34" charset="0"/>
                <a:ea typeface="CoFo Sans Regular" panose="020B0503030202060203" pitchFamily="34" charset="-52"/>
              </a:rPr>
              <a:t>, полностью соответствующий требованиям законодательства.</a:t>
            </a:r>
            <a:endParaRPr lang="en-US" sz="1600" dirty="0">
              <a:latin typeface="Arial" panose="020B0604020202020204" pitchFamily="34" charset="0"/>
              <a:ea typeface="CoFo Sans Regular" panose="020B0503030202060203" pitchFamily="34" charset="-5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A97E15-F95E-4EE4-F557-4FCA068F7A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01;p5">
            <a:extLst>
              <a:ext uri="{FF2B5EF4-FFF2-40B4-BE49-F238E27FC236}">
                <a16:creationId xmlns:a16="http://schemas.microsoft.com/office/drawing/2014/main" id="{00E8543C-A081-B921-E8C4-103664CF7551}"/>
              </a:ext>
            </a:extLst>
          </p:cNvPr>
          <p:cNvSpPr/>
          <p:nvPr/>
        </p:nvSpPr>
        <p:spPr bwMode="auto">
          <a:xfrm>
            <a:off x="540000" y="5066485"/>
            <a:ext cx="4777137" cy="903599"/>
          </a:xfrm>
          <a:prstGeom prst="roundRect">
            <a:avLst>
              <a:gd name="adj" fmla="val 1522"/>
            </a:avLst>
          </a:prstGeom>
          <a:solidFill>
            <a:schemeClr val="tx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2" name="Google Shape;101;p5">
            <a:extLst>
              <a:ext uri="{FF2B5EF4-FFF2-40B4-BE49-F238E27FC236}">
                <a16:creationId xmlns:a16="http://schemas.microsoft.com/office/drawing/2014/main" id="{5169F978-B956-B97B-A14F-69395DC98EB1}"/>
              </a:ext>
            </a:extLst>
          </p:cNvPr>
          <p:cNvSpPr/>
          <p:nvPr/>
        </p:nvSpPr>
        <p:spPr bwMode="auto">
          <a:xfrm>
            <a:off x="540000" y="2949523"/>
            <a:ext cx="4777137" cy="903599"/>
          </a:xfrm>
          <a:prstGeom prst="roundRect">
            <a:avLst>
              <a:gd name="adj" fmla="val 1522"/>
            </a:avLst>
          </a:prstGeom>
          <a:solidFill>
            <a:schemeClr val="tx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3" name="Google Shape;101;p5">
            <a:extLst>
              <a:ext uri="{FF2B5EF4-FFF2-40B4-BE49-F238E27FC236}">
                <a16:creationId xmlns:a16="http://schemas.microsoft.com/office/drawing/2014/main" id="{1D933BC9-5859-28C0-262C-422F5AA7F8F2}"/>
              </a:ext>
            </a:extLst>
          </p:cNvPr>
          <p:cNvSpPr/>
          <p:nvPr/>
        </p:nvSpPr>
        <p:spPr bwMode="auto">
          <a:xfrm>
            <a:off x="540000" y="4008004"/>
            <a:ext cx="4777137" cy="903599"/>
          </a:xfrm>
          <a:prstGeom prst="roundRect">
            <a:avLst>
              <a:gd name="adj" fmla="val 1522"/>
            </a:avLst>
          </a:prstGeom>
          <a:solidFill>
            <a:schemeClr val="tx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1" name="Google Shape;101;p5">
            <a:extLst>
              <a:ext uri="{FF2B5EF4-FFF2-40B4-BE49-F238E27FC236}">
                <a16:creationId xmlns:a16="http://schemas.microsoft.com/office/drawing/2014/main" id="{BBAE432C-3017-4D81-7248-9689B3A527E2}"/>
              </a:ext>
            </a:extLst>
          </p:cNvPr>
          <p:cNvSpPr/>
          <p:nvPr/>
        </p:nvSpPr>
        <p:spPr bwMode="auto">
          <a:xfrm>
            <a:off x="540000" y="1891042"/>
            <a:ext cx="4790606" cy="903599"/>
          </a:xfrm>
          <a:prstGeom prst="roundRect">
            <a:avLst>
              <a:gd name="adj" fmla="val 1522"/>
            </a:avLst>
          </a:prstGeom>
          <a:solidFill>
            <a:schemeClr val="tx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4" name="Google Shape;141;p6">
            <a:extLst>
              <a:ext uri="{FF2B5EF4-FFF2-40B4-BE49-F238E27FC236}">
                <a16:creationId xmlns:a16="http://schemas.microsoft.com/office/drawing/2014/main" id="{09411A85-242C-9CD6-EBDB-BEB97CA4427C}"/>
              </a:ext>
            </a:extLst>
          </p:cNvPr>
          <p:cNvSpPr txBox="1"/>
          <p:nvPr/>
        </p:nvSpPr>
        <p:spPr>
          <a:xfrm>
            <a:off x="540000" y="714609"/>
            <a:ext cx="5149600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90000"/>
              </a:lnSpc>
              <a:buClr>
                <a:srgbClr val="000000"/>
              </a:buClr>
              <a:buSzPts val="5200"/>
            </a:pPr>
            <a:r>
              <a:rPr lang="en-GB" sz="3000" b="1" dirty="0" err="1">
                <a:latin typeface="Arial"/>
                <a:ea typeface="Arial"/>
                <a:cs typeface="Arial"/>
                <a:sym typeface="Arial"/>
              </a:rPr>
              <a:t>Frontol</a:t>
            </a:r>
            <a:r>
              <a:rPr lang="en-GB" sz="3000" b="1" dirty="0">
                <a:latin typeface="Arial"/>
                <a:ea typeface="Arial"/>
                <a:cs typeface="Arial"/>
                <a:sym typeface="Arial"/>
              </a:rPr>
              <a:t> — </a:t>
            </a:r>
            <a:r>
              <a:rPr lang="ru-RU" sz="3000" b="1" dirty="0">
                <a:latin typeface="Arial"/>
                <a:ea typeface="Arial"/>
                <a:cs typeface="Arial"/>
                <a:sym typeface="Arial"/>
              </a:rPr>
              <a:t>максимум функций в одном решении</a:t>
            </a:r>
          </a:p>
        </p:txBody>
      </p: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24AF9A96-5EAC-14A7-B3DB-B7D38B20CD07}"/>
              </a:ext>
            </a:extLst>
          </p:cNvPr>
          <p:cNvGrpSpPr/>
          <p:nvPr/>
        </p:nvGrpSpPr>
        <p:grpSpPr>
          <a:xfrm>
            <a:off x="5650240" y="289385"/>
            <a:ext cx="6051686" cy="6267574"/>
            <a:chOff x="5401885" y="289385"/>
            <a:chExt cx="6051686" cy="6267574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2648E1F3-15C1-4088-88D0-73008ADD3A90}"/>
                </a:ext>
              </a:extLst>
            </p:cNvPr>
            <p:cNvSpPr/>
            <p:nvPr/>
          </p:nvSpPr>
          <p:spPr>
            <a:xfrm>
              <a:off x="5892539" y="4961252"/>
              <a:ext cx="1170878" cy="117087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U">
                <a:solidFill>
                  <a:schemeClr val="bg1"/>
                </a:solidFill>
              </a:endParaRPr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8CBC1D99-672E-B9B9-3521-B2E9C8C5F343}"/>
                </a:ext>
              </a:extLst>
            </p:cNvPr>
            <p:cNvSpPr/>
            <p:nvPr/>
          </p:nvSpPr>
          <p:spPr>
            <a:xfrm>
              <a:off x="10282693" y="4961252"/>
              <a:ext cx="1170878" cy="117087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U">
                <a:solidFill>
                  <a:schemeClr val="tx1"/>
                </a:solidFill>
              </a:endParaRPr>
            </a:p>
          </p:txBody>
        </p:sp>
        <p:sp>
          <p:nvSpPr>
            <p:cNvPr id="28" name="Овал 74">
              <a:extLst>
                <a:ext uri="{FF2B5EF4-FFF2-40B4-BE49-F238E27FC236}">
                  <a16:creationId xmlns:a16="http://schemas.microsoft.com/office/drawing/2014/main" id="{BCF3EF28-5E92-738C-A19B-792DCECD65F7}"/>
                </a:ext>
              </a:extLst>
            </p:cNvPr>
            <p:cNvSpPr/>
            <p:nvPr/>
          </p:nvSpPr>
          <p:spPr>
            <a:xfrm>
              <a:off x="7385831" y="4941168"/>
              <a:ext cx="1218096" cy="119096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bg1"/>
                </a:solidFill>
              </a:endParaRPr>
            </a:p>
          </p:txBody>
        </p:sp>
        <p:sp>
          <p:nvSpPr>
            <p:cNvPr id="30" name="Овал 79">
              <a:extLst>
                <a:ext uri="{FF2B5EF4-FFF2-40B4-BE49-F238E27FC236}">
                  <a16:creationId xmlns:a16="http://schemas.microsoft.com/office/drawing/2014/main" id="{111642EA-312A-1A64-2D49-407E126613EF}"/>
                </a:ext>
              </a:extLst>
            </p:cNvPr>
            <p:cNvSpPr/>
            <p:nvPr/>
          </p:nvSpPr>
          <p:spPr>
            <a:xfrm>
              <a:off x="8877588" y="4941168"/>
              <a:ext cx="1218096" cy="119096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bg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9623313-41ED-D676-912C-84BAAA6C376E}"/>
                </a:ext>
              </a:extLst>
            </p:cNvPr>
            <p:cNvSpPr/>
            <p:nvPr/>
          </p:nvSpPr>
          <p:spPr>
            <a:xfrm>
              <a:off x="5892539" y="669738"/>
              <a:ext cx="1170878" cy="117087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U">
                <a:solidFill>
                  <a:schemeClr val="tx1"/>
                </a:solidFill>
              </a:endParaRP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475C30BA-2796-DB3F-40C0-31EB9F8E13B2}"/>
                </a:ext>
              </a:extLst>
            </p:cNvPr>
            <p:cNvSpPr/>
            <p:nvPr/>
          </p:nvSpPr>
          <p:spPr>
            <a:xfrm>
              <a:off x="10282693" y="669738"/>
              <a:ext cx="1170878" cy="117087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U">
                <a:solidFill>
                  <a:schemeClr val="tx1"/>
                </a:solidFill>
              </a:endParaRP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A0CF98C0-85FD-F2C9-B569-8577DAC8448B}"/>
                </a:ext>
              </a:extLst>
            </p:cNvPr>
            <p:cNvSpPr/>
            <p:nvPr/>
          </p:nvSpPr>
          <p:spPr>
            <a:xfrm>
              <a:off x="5496669" y="2325029"/>
              <a:ext cx="2207942" cy="2207942"/>
            </a:xfrm>
            <a:prstGeom prst="ellipse">
              <a:avLst/>
            </a:prstGeom>
            <a:solidFill>
              <a:srgbClr val="ED1B2F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U">
                <a:solidFill>
                  <a:schemeClr val="tx1"/>
                </a:solidFill>
              </a:endParaRPr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C89E6574-0CF9-7430-D486-A14604BF7A48}"/>
                </a:ext>
              </a:extLst>
            </p:cNvPr>
            <p:cNvSpPr/>
            <p:nvPr/>
          </p:nvSpPr>
          <p:spPr>
            <a:xfrm>
              <a:off x="5401885" y="2230245"/>
              <a:ext cx="2397511" cy="2397511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U">
                <a:solidFill>
                  <a:schemeClr val="tx1"/>
                </a:solidFill>
              </a:endParaRPr>
            </a:p>
          </p:txBody>
        </p:sp>
        <p:sp>
          <p:nvSpPr>
            <p:cNvPr id="50" name="Frontol">
              <a:extLst>
                <a:ext uri="{FF2B5EF4-FFF2-40B4-BE49-F238E27FC236}">
                  <a16:creationId xmlns:a16="http://schemas.microsoft.com/office/drawing/2014/main" id="{B8943026-97D8-B5DF-C8EF-2FD68FBA8443}"/>
                </a:ext>
              </a:extLst>
            </p:cNvPr>
            <p:cNvSpPr/>
            <p:nvPr/>
          </p:nvSpPr>
          <p:spPr>
            <a:xfrm>
              <a:off x="5678170" y="2918006"/>
              <a:ext cx="1844940" cy="502881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algn="ctr">
                <a:lnSpc>
                  <a:spcPts val="3600"/>
                </a:lnSpc>
              </a:pPr>
              <a:r>
                <a:rPr lang="en-US" sz="2800" b="1" dirty="0" err="1">
                  <a:latin typeface="Arial" panose="020B0604020202020204" pitchFamily="34" charset="0"/>
                  <a:ea typeface="TT Firs Neue Bold" pitchFamily="34" charset="-122"/>
                  <a:cs typeface="Arial" panose="020B0604020202020204" pitchFamily="34" charset="0"/>
                </a:rPr>
                <a:t>Frontol</a:t>
              </a:r>
              <a:endParaRPr lang="en-US" sz="2800" b="1" dirty="0">
                <a:latin typeface="Arial" panose="020B0604020202020204" pitchFamily="34" charset="0"/>
              </a:endParaRPr>
            </a:p>
          </p:txBody>
        </p:sp>
        <p:sp>
          <p:nvSpPr>
            <p:cNvPr id="52" name="Text 5">
              <a:extLst>
                <a:ext uri="{FF2B5EF4-FFF2-40B4-BE49-F238E27FC236}">
                  <a16:creationId xmlns:a16="http://schemas.microsoft.com/office/drawing/2014/main" id="{77FCCC98-CB9D-38BF-F23C-F9C2080B8420}"/>
                </a:ext>
              </a:extLst>
            </p:cNvPr>
            <p:cNvSpPr/>
            <p:nvPr/>
          </p:nvSpPr>
          <p:spPr>
            <a:xfrm>
              <a:off x="8934303" y="5337141"/>
              <a:ext cx="1104666" cy="41910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algn="ctr">
                <a:lnSpc>
                  <a:spcPts val="1080"/>
                </a:lnSpc>
              </a:pPr>
              <a:r>
                <a:rPr lang="en-US" sz="900" dirty="0" err="1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Интеграци</a:t>
              </a:r>
              <a:r>
                <a:rPr lang="ru-RU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я</a:t>
              </a:r>
              <a:r>
                <a:rPr lang="en-US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 </a:t>
              </a:r>
              <a:br>
                <a:rPr sz="1200" dirty="0">
                  <a:solidFill>
                    <a:schemeClr val="bg1"/>
                  </a:solidFill>
                </a:rPr>
              </a:br>
              <a:r>
                <a:rPr lang="en-US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с системами видеоконтроля</a:t>
              </a:r>
              <a:endParaRPr lang="en-US" sz="900" dirty="0">
                <a:solidFill>
                  <a:schemeClr val="bg1"/>
                </a:solidFill>
              </a:endParaRPr>
            </a:p>
          </p:txBody>
        </p:sp>
        <p:sp>
          <p:nvSpPr>
            <p:cNvPr id="54" name="AliPay WeChatPay  QR">
              <a:extLst>
                <a:ext uri="{FF2B5EF4-FFF2-40B4-BE49-F238E27FC236}">
                  <a16:creationId xmlns:a16="http://schemas.microsoft.com/office/drawing/2014/main" id="{64ECA222-16CE-73AE-3761-9F752E5D2F6A}"/>
                </a:ext>
              </a:extLst>
            </p:cNvPr>
            <p:cNvSpPr/>
            <p:nvPr/>
          </p:nvSpPr>
          <p:spPr>
            <a:xfrm>
              <a:off x="10388630" y="5087650"/>
              <a:ext cx="959005" cy="918083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algn="ctr">
                <a:lnSpc>
                  <a:spcPts val="1080"/>
                </a:lnSpc>
              </a:pPr>
              <a:r>
                <a:rPr lang="en-US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AliPay
WeChatPay
СБП </a:t>
              </a:r>
              <a:br>
                <a:rPr lang="ru-RU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</a:br>
              <a:r>
                <a:rPr lang="en-US" sz="900" dirty="0" err="1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ПлатиQR</a:t>
              </a:r>
              <a:br>
                <a:rPr lang="ru-RU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</a:br>
              <a:r>
                <a:rPr lang="ru-RU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Яндекс </a:t>
              </a:r>
              <a:r>
                <a:rPr lang="en-US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Pay</a:t>
              </a:r>
            </a:p>
            <a:p>
              <a:pPr algn="ctr">
                <a:lnSpc>
                  <a:spcPts val="1080"/>
                </a:lnSpc>
              </a:pPr>
              <a:r>
                <a:rPr lang="en-US" sz="900" dirty="0">
                  <a:solidFill>
                    <a:schemeClr val="bg1"/>
                  </a:solidFill>
                  <a:ea typeface="TT Firs Neue Regular"/>
                </a:rPr>
                <a:t>BNPL</a:t>
              </a:r>
            </a:p>
          </p:txBody>
        </p:sp>
        <p:sp>
          <p:nvSpPr>
            <p:cNvPr id="57" name="Frontol Video API">
              <a:extLst>
                <a:ext uri="{FF2B5EF4-FFF2-40B4-BE49-F238E27FC236}">
                  <a16:creationId xmlns:a16="http://schemas.microsoft.com/office/drawing/2014/main" id="{7BCAF742-BDF2-F61A-4854-AF20EDDB4699}"/>
                </a:ext>
              </a:extLst>
            </p:cNvPr>
            <p:cNvSpPr/>
            <p:nvPr/>
          </p:nvSpPr>
          <p:spPr>
            <a:xfrm>
              <a:off x="9162786" y="6252159"/>
              <a:ext cx="647700" cy="30480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algn="ctr">
                <a:lnSpc>
                  <a:spcPts val="1200"/>
                </a:lnSpc>
              </a:pPr>
              <a:r>
                <a:rPr lang="en-US" sz="1000" b="1" dirty="0">
                  <a:latin typeface="Arial" panose="020B0604020202020204" pitchFamily="34" charset="0"/>
                  <a:ea typeface="TT Firs Neue Bold" pitchFamily="34" charset="-122"/>
                  <a:cs typeface="Arial" panose="020B0604020202020204" pitchFamily="34" charset="0"/>
                </a:rPr>
                <a:t>Frontol
Video API</a:t>
              </a:r>
              <a:endParaRPr lang="en-US" sz="1000" b="1" dirty="0">
                <a:latin typeface="Arial" panose="020B0604020202020204" pitchFamily="34" charset="0"/>
              </a:endParaRPr>
            </a:p>
          </p:txBody>
        </p:sp>
        <p:sp>
          <p:nvSpPr>
            <p:cNvPr id="58" name="Frontol Priority API">
              <a:extLst>
                <a:ext uri="{FF2B5EF4-FFF2-40B4-BE49-F238E27FC236}">
                  <a16:creationId xmlns:a16="http://schemas.microsoft.com/office/drawing/2014/main" id="{7DE6DC62-0432-78A8-0D58-32D77464ACB8}"/>
                </a:ext>
              </a:extLst>
            </p:cNvPr>
            <p:cNvSpPr/>
            <p:nvPr/>
          </p:nvSpPr>
          <p:spPr>
            <a:xfrm>
              <a:off x="7617054" y="6220938"/>
              <a:ext cx="755650" cy="30480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algn="ctr">
                <a:lnSpc>
                  <a:spcPts val="1200"/>
                </a:lnSpc>
              </a:pPr>
              <a:r>
                <a:rPr lang="en-US" sz="1000" b="1" dirty="0">
                  <a:latin typeface="Arial" panose="020B0604020202020204" pitchFamily="34" charset="0"/>
                  <a:ea typeface="TT Firs Neue Bold" pitchFamily="34" charset="-122"/>
                  <a:cs typeface="Arial" panose="020B0604020202020204" pitchFamily="34" charset="0"/>
                </a:rPr>
                <a:t>Frontol
Priority API</a:t>
              </a:r>
              <a:endParaRPr lang="en-US" sz="1000" b="1" dirty="0">
                <a:latin typeface="Arial" panose="020B0604020202020204" pitchFamily="34" charset="0"/>
              </a:endParaRPr>
            </a:p>
          </p:txBody>
        </p:sp>
        <p:sp>
          <p:nvSpPr>
            <p:cNvPr id="59" name="Frontol Manager">
              <a:extLst>
                <a:ext uri="{FF2B5EF4-FFF2-40B4-BE49-F238E27FC236}">
                  <a16:creationId xmlns:a16="http://schemas.microsoft.com/office/drawing/2014/main" id="{2DF40D36-877A-4A81-054F-DE2D24EE5BC2}"/>
                </a:ext>
              </a:extLst>
            </p:cNvPr>
            <p:cNvSpPr/>
            <p:nvPr/>
          </p:nvSpPr>
          <p:spPr>
            <a:xfrm>
              <a:off x="10566507" y="289385"/>
              <a:ext cx="603250" cy="30480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algn="ctr">
                <a:lnSpc>
                  <a:spcPts val="1200"/>
                </a:lnSpc>
              </a:pPr>
              <a:r>
                <a:rPr lang="en-US" sz="1000" b="1" dirty="0" err="1">
                  <a:latin typeface="Arial" panose="020B0604020202020204" pitchFamily="34" charset="0"/>
                  <a:ea typeface="TT Firs Neue Bold" pitchFamily="34" charset="-122"/>
                </a:rPr>
                <a:t>Frontol</a:t>
              </a:r>
              <a:r>
                <a:rPr lang="ru-RU" sz="1000" b="1" dirty="0">
                  <a:latin typeface="Arial" panose="020B0604020202020204" pitchFamily="34" charset="0"/>
                  <a:ea typeface="TT Firs Neue Bold" pitchFamily="34" charset="-122"/>
                </a:rPr>
                <a:t> </a:t>
              </a:r>
              <a:r>
                <a:rPr lang="en-US" sz="1000" b="1" dirty="0">
                  <a:latin typeface="Arial" panose="020B0604020202020204" pitchFamily="34" charset="0"/>
                  <a:ea typeface="TT Firs Neue Bold" pitchFamily="34" charset="-122"/>
                </a:rPr>
                <a:t>Cloud</a:t>
              </a:r>
            </a:p>
          </p:txBody>
        </p:sp>
        <p:sp>
          <p:nvSpPr>
            <p:cNvPr id="60" name="Frontol Discount Unit">
              <a:extLst>
                <a:ext uri="{FF2B5EF4-FFF2-40B4-BE49-F238E27FC236}">
                  <a16:creationId xmlns:a16="http://schemas.microsoft.com/office/drawing/2014/main" id="{8EDC9371-3465-0401-D020-7304F847039D}"/>
                </a:ext>
              </a:extLst>
            </p:cNvPr>
            <p:cNvSpPr/>
            <p:nvPr/>
          </p:nvSpPr>
          <p:spPr>
            <a:xfrm>
              <a:off x="7474103" y="289385"/>
              <a:ext cx="1041552" cy="30480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algn="ctr">
                <a:lnSpc>
                  <a:spcPts val="1200"/>
                </a:lnSpc>
              </a:pPr>
              <a:r>
                <a:rPr lang="en-US" sz="1000" b="1" dirty="0">
                  <a:latin typeface="Arial" panose="020B0604020202020204" pitchFamily="34" charset="0"/>
                  <a:ea typeface="TT Firs Neue Bold" pitchFamily="34" charset="-122"/>
                  <a:cs typeface="Arial" panose="020B0604020202020204" pitchFamily="34" charset="0"/>
                </a:rPr>
                <a:t>Frontol
Discount Unit</a:t>
              </a:r>
              <a:endParaRPr lang="en-US" sz="1000" b="1" dirty="0">
                <a:latin typeface="Arial" panose="020B0604020202020204" pitchFamily="34" charset="0"/>
              </a:endParaRPr>
            </a:p>
          </p:txBody>
        </p:sp>
        <p:sp>
          <p:nvSpPr>
            <p:cNvPr id="61" name="Frontol Pay">
              <a:extLst>
                <a:ext uri="{FF2B5EF4-FFF2-40B4-BE49-F238E27FC236}">
                  <a16:creationId xmlns:a16="http://schemas.microsoft.com/office/drawing/2014/main" id="{4F171F50-E710-403C-A98C-C43119DD2F31}"/>
                </a:ext>
              </a:extLst>
            </p:cNvPr>
            <p:cNvSpPr/>
            <p:nvPr/>
          </p:nvSpPr>
          <p:spPr>
            <a:xfrm>
              <a:off x="10623657" y="6240318"/>
              <a:ext cx="488950" cy="30480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algn="ctr">
                <a:lnSpc>
                  <a:spcPts val="1200"/>
                </a:lnSpc>
              </a:pPr>
              <a:r>
                <a:rPr lang="en-US" sz="1000" b="1" dirty="0">
                  <a:latin typeface="Arial" panose="020B0604020202020204" pitchFamily="34" charset="0"/>
                  <a:ea typeface="TT Firs Neue Bold" pitchFamily="34" charset="-122"/>
                  <a:cs typeface="Arial" panose="020B0604020202020204" pitchFamily="34" charset="0"/>
                </a:rPr>
                <a:t>Frontol
Pay</a:t>
              </a:r>
              <a:endParaRPr lang="en-US" sz="1000" b="1" dirty="0">
                <a:latin typeface="Arial" panose="020B0604020202020204" pitchFamily="34" charset="0"/>
              </a:endParaRPr>
            </a:p>
          </p:txBody>
        </p:sp>
        <p:sp>
          <p:nvSpPr>
            <p:cNvPr id="62" name="20">
              <a:extLst>
                <a:ext uri="{FF2B5EF4-FFF2-40B4-BE49-F238E27FC236}">
                  <a16:creationId xmlns:a16="http://schemas.microsoft.com/office/drawing/2014/main" id="{5BC59CD1-A445-61B5-482E-80A490D88EA8}"/>
                </a:ext>
              </a:extLst>
            </p:cNvPr>
            <p:cNvSpPr/>
            <p:nvPr/>
          </p:nvSpPr>
          <p:spPr>
            <a:xfrm>
              <a:off x="7471004" y="5318091"/>
              <a:ext cx="1047750" cy="45720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algn="ctr">
                <a:lnSpc>
                  <a:spcPts val="1080"/>
                </a:lnSpc>
              </a:pPr>
              <a:r>
                <a:rPr lang="en-US" sz="900" dirty="0" err="1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Интеграци</a:t>
              </a:r>
              <a:r>
                <a:rPr lang="ru-RU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я</a:t>
              </a:r>
              <a:r>
                <a:rPr lang="en-US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 </a:t>
              </a:r>
              <a:br>
                <a:rPr lang="ru-RU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</a:br>
              <a:r>
                <a:rPr lang="en-US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с 20+ системами лояльности</a:t>
              </a:r>
              <a:endParaRPr lang="en-US" sz="900" dirty="0">
                <a:solidFill>
                  <a:schemeClr val="bg1"/>
                </a:solidFill>
              </a:endParaRPr>
            </a:p>
          </p:txBody>
        </p:sp>
        <p:sp>
          <p:nvSpPr>
            <p:cNvPr id="63" name="Frontol Priority API">
              <a:extLst>
                <a:ext uri="{FF2B5EF4-FFF2-40B4-BE49-F238E27FC236}">
                  <a16:creationId xmlns:a16="http://schemas.microsoft.com/office/drawing/2014/main" id="{7AB039F2-1525-807F-AC78-ABEB12267CC1}"/>
                </a:ext>
              </a:extLst>
            </p:cNvPr>
            <p:cNvSpPr/>
            <p:nvPr/>
          </p:nvSpPr>
          <p:spPr>
            <a:xfrm>
              <a:off x="6100153" y="6220938"/>
              <a:ext cx="755650" cy="30480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algn="ctr">
                <a:lnSpc>
                  <a:spcPts val="1200"/>
                </a:lnSpc>
              </a:pPr>
              <a:r>
                <a:rPr lang="en-US" sz="1000" b="1" dirty="0">
                  <a:latin typeface="Arial" panose="020B0604020202020204" pitchFamily="34" charset="0"/>
                  <a:ea typeface="TT Firs Neue Bold" pitchFamily="34" charset="-122"/>
                  <a:cs typeface="Arial" panose="020B0604020202020204" pitchFamily="34" charset="0"/>
                </a:rPr>
                <a:t>Frontol
Selfie Pro</a:t>
              </a:r>
              <a:endParaRPr lang="en-US" sz="1000" b="1" dirty="0">
                <a:latin typeface="Arial" panose="020B0604020202020204" pitchFamily="34" charset="0"/>
              </a:endParaRPr>
            </a:p>
          </p:txBody>
        </p:sp>
        <p:sp>
          <p:nvSpPr>
            <p:cNvPr id="64" name="Frontol Mark Unit">
              <a:extLst>
                <a:ext uri="{FF2B5EF4-FFF2-40B4-BE49-F238E27FC236}">
                  <a16:creationId xmlns:a16="http://schemas.microsoft.com/office/drawing/2014/main" id="{5A8AAE22-F666-A871-ED94-DC6F194FBCB5}"/>
                </a:ext>
              </a:extLst>
            </p:cNvPr>
            <p:cNvSpPr/>
            <p:nvPr/>
          </p:nvSpPr>
          <p:spPr>
            <a:xfrm>
              <a:off x="6150953" y="289385"/>
              <a:ext cx="654050" cy="30480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algn="ctr">
                <a:lnSpc>
                  <a:spcPts val="1200"/>
                </a:lnSpc>
              </a:pPr>
              <a:r>
                <a:rPr lang="en-US" sz="1000" b="1" dirty="0">
                  <a:latin typeface="Arial" panose="020B0604020202020204" pitchFamily="34" charset="0"/>
                  <a:ea typeface="TT Firs Neue Bold" pitchFamily="34" charset="-122"/>
                  <a:cs typeface="Arial" panose="020B0604020202020204" pitchFamily="34" charset="0"/>
                </a:rPr>
                <a:t>Frontol
Mark Unit</a:t>
              </a:r>
              <a:endParaRPr lang="en-US" sz="1000" b="1" dirty="0">
                <a:latin typeface="Arial" panose="020B0604020202020204" pitchFamily="34" charset="0"/>
              </a:endParaRPr>
            </a:p>
          </p:txBody>
        </p:sp>
        <p:sp>
          <p:nvSpPr>
            <p:cNvPr id="65" name="Овал 74">
              <a:extLst>
                <a:ext uri="{FF2B5EF4-FFF2-40B4-BE49-F238E27FC236}">
                  <a16:creationId xmlns:a16="http://schemas.microsoft.com/office/drawing/2014/main" id="{F76B88B0-22EF-E0C2-C6EA-9C034F6CB41E}"/>
                </a:ext>
              </a:extLst>
            </p:cNvPr>
            <p:cNvSpPr/>
            <p:nvPr/>
          </p:nvSpPr>
          <p:spPr>
            <a:xfrm>
              <a:off x="7385831" y="669738"/>
              <a:ext cx="1218096" cy="119096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6" name="Text 6">
              <a:extLst>
                <a:ext uri="{FF2B5EF4-FFF2-40B4-BE49-F238E27FC236}">
                  <a16:creationId xmlns:a16="http://schemas.microsoft.com/office/drawing/2014/main" id="{15865EB1-0256-5450-BA61-43D6227ACF74}"/>
                </a:ext>
              </a:extLst>
            </p:cNvPr>
            <p:cNvSpPr/>
            <p:nvPr/>
          </p:nvSpPr>
          <p:spPr>
            <a:xfrm>
              <a:off x="5898115" y="987611"/>
              <a:ext cx="1159727" cy="555217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1080"/>
                </a:lnSpc>
              </a:pPr>
              <a:r>
                <a:rPr lang="en-US" sz="900" dirty="0" err="1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Работа</a:t>
              </a:r>
              <a:r>
                <a:rPr lang="en-US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 </a:t>
              </a:r>
              <a:br>
                <a:rPr lang="ru-RU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</a:br>
              <a:r>
                <a:rPr lang="en-US" sz="900" dirty="0" err="1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с</a:t>
              </a:r>
              <a:r>
                <a:rPr lang="en-US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маркированной</a:t>
              </a:r>
              <a:r>
                <a:rPr lang="ru-RU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 </a:t>
              </a:r>
              <a:br>
                <a:rPr lang="ru-RU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</a:br>
              <a:r>
                <a:rPr lang="ru-RU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и акцизной</a:t>
              </a:r>
              <a:r>
                <a:rPr lang="en-US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 </a:t>
              </a:r>
              <a:br>
                <a:rPr lang="ru-RU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</a:br>
              <a:r>
                <a:rPr lang="en-US" sz="900" dirty="0" err="1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продукцией</a:t>
              </a:r>
              <a:endParaRPr lang="en-US" sz="900" dirty="0">
                <a:solidFill>
                  <a:schemeClr val="bg1"/>
                </a:solidFill>
              </a:endParaRPr>
            </a:p>
          </p:txBody>
        </p:sp>
        <p:sp>
          <p:nvSpPr>
            <p:cNvPr id="67" name="Text 8">
              <a:extLst>
                <a:ext uri="{FF2B5EF4-FFF2-40B4-BE49-F238E27FC236}">
                  <a16:creationId xmlns:a16="http://schemas.microsoft.com/office/drawing/2014/main" id="{B331955A-1191-59F9-5412-90FD294BCB33}"/>
                </a:ext>
              </a:extLst>
            </p:cNvPr>
            <p:cNvSpPr/>
            <p:nvPr/>
          </p:nvSpPr>
          <p:spPr>
            <a:xfrm>
              <a:off x="7569429" y="987611"/>
              <a:ext cx="850900" cy="555217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1080"/>
                </a:lnSpc>
              </a:pPr>
              <a:r>
                <a:rPr lang="ru-RU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Встроенная с</a:t>
              </a:r>
              <a:r>
                <a:rPr lang="en-US" sz="900" dirty="0" err="1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истема</a:t>
              </a:r>
              <a:r>
                <a:rPr lang="en-US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 лояльности</a:t>
              </a:r>
              <a:br>
                <a:rPr sz="1200" dirty="0">
                  <a:solidFill>
                    <a:schemeClr val="bg1"/>
                  </a:solidFill>
                </a:rPr>
              </a:br>
              <a:r>
                <a:rPr lang="en-US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от АТОЛ</a:t>
              </a:r>
              <a:endParaRPr lang="en-US" sz="900" dirty="0">
                <a:solidFill>
                  <a:schemeClr val="bg1"/>
                </a:solidFill>
              </a:endParaRPr>
            </a:p>
          </p:txBody>
        </p:sp>
        <p:sp>
          <p:nvSpPr>
            <p:cNvPr id="68" name="Овал 79">
              <a:extLst>
                <a:ext uri="{FF2B5EF4-FFF2-40B4-BE49-F238E27FC236}">
                  <a16:creationId xmlns:a16="http://schemas.microsoft.com/office/drawing/2014/main" id="{53CBE7C1-DB54-3F5E-437C-83B2565E9C7D}"/>
                </a:ext>
              </a:extLst>
            </p:cNvPr>
            <p:cNvSpPr/>
            <p:nvPr/>
          </p:nvSpPr>
          <p:spPr>
            <a:xfrm>
              <a:off x="8877588" y="669738"/>
              <a:ext cx="1218096" cy="119096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9" name="20">
              <a:extLst>
                <a:ext uri="{FF2B5EF4-FFF2-40B4-BE49-F238E27FC236}">
                  <a16:creationId xmlns:a16="http://schemas.microsoft.com/office/drawing/2014/main" id="{C19C839D-D827-DBCE-B4ED-AFDEB29F7456}"/>
                </a:ext>
              </a:extLst>
            </p:cNvPr>
            <p:cNvSpPr/>
            <p:nvPr/>
          </p:nvSpPr>
          <p:spPr>
            <a:xfrm>
              <a:off x="5926989" y="5318091"/>
              <a:ext cx="1101978" cy="45720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algn="ctr">
                <a:lnSpc>
                  <a:spcPts val="1080"/>
                </a:lnSpc>
              </a:pPr>
              <a:r>
                <a:rPr lang="ru-RU" sz="900" dirty="0">
                  <a:solidFill>
                    <a:schemeClr val="bg1"/>
                  </a:solidFill>
                  <a:ea typeface="TT Firs Neue Regular" pitchFamily="34" charset="-122"/>
                </a:rPr>
                <a:t>Флагманское решение для самообслуживания</a:t>
              </a:r>
              <a:endParaRPr lang="en-US" sz="900" dirty="0">
                <a:solidFill>
                  <a:schemeClr val="bg1"/>
                </a:solidFill>
                <a:ea typeface="TT Firs Neue Regular" pitchFamily="34" charset="-122"/>
              </a:endParaRPr>
            </a:p>
          </p:txBody>
        </p:sp>
        <p:sp>
          <p:nvSpPr>
            <p:cNvPr id="70" name="Text 10">
              <a:extLst>
                <a:ext uri="{FF2B5EF4-FFF2-40B4-BE49-F238E27FC236}">
                  <a16:creationId xmlns:a16="http://schemas.microsoft.com/office/drawing/2014/main" id="{AC47D2E6-E022-D29B-6882-19E4323A4D46}"/>
                </a:ext>
              </a:extLst>
            </p:cNvPr>
            <p:cNvSpPr/>
            <p:nvPr/>
          </p:nvSpPr>
          <p:spPr>
            <a:xfrm>
              <a:off x="10351670" y="989529"/>
              <a:ext cx="1032924" cy="55138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1080"/>
                </a:lnSpc>
              </a:pPr>
              <a:r>
                <a:rPr lang="ru-RU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Ц</a:t>
              </a:r>
              <a:r>
                <a:rPr lang="en-US" sz="900" dirty="0" err="1">
                  <a:solidFill>
                    <a:schemeClr val="bg1"/>
                  </a:solidFill>
                  <a:ea typeface="TT Firs Neue Regular" pitchFamily="34" charset="-122"/>
                </a:rPr>
                <a:t>ентрализованное</a:t>
              </a:r>
              <a:r>
                <a:rPr lang="en-US" sz="900" dirty="0">
                  <a:solidFill>
                    <a:schemeClr val="bg1"/>
                  </a:solidFill>
                  <a:ea typeface="TT Firs Neue Regular" pitchFamily="34" charset="-122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ea typeface="TT Firs Neue Regular" pitchFamily="34" charset="-122"/>
                </a:rPr>
                <a:t>управление</a:t>
              </a:r>
              <a:r>
                <a:rPr lang="en-US" sz="900" dirty="0">
                  <a:solidFill>
                    <a:schemeClr val="bg1"/>
                  </a:solidFill>
                  <a:ea typeface="TT Firs Neue Regular" pitchFamily="34" charset="-122"/>
                </a:rPr>
                <a:t> </a:t>
              </a:r>
              <a:br>
                <a:rPr sz="900" dirty="0">
                  <a:solidFill>
                    <a:schemeClr val="bg1"/>
                  </a:solidFill>
                  <a:ea typeface="TT Firs Neue Regular" pitchFamily="34" charset="-122"/>
                </a:rPr>
              </a:br>
              <a:r>
                <a:rPr lang="ru-RU" sz="900" dirty="0">
                  <a:solidFill>
                    <a:schemeClr val="bg1"/>
                  </a:solidFill>
                  <a:ea typeface="TT Firs Neue Regular" pitchFamily="34" charset="-122"/>
                </a:rPr>
                <a:t>кассами, торговая аналитика</a:t>
              </a:r>
              <a:endParaRPr lang="en-US" sz="900" dirty="0">
                <a:solidFill>
                  <a:schemeClr val="bg1"/>
                </a:solidFill>
                <a:ea typeface="TT Firs Neue Regular" pitchFamily="34" charset="-122"/>
              </a:endParaRPr>
            </a:p>
          </p:txBody>
        </p:sp>
        <p:sp>
          <p:nvSpPr>
            <p:cNvPr id="71" name="Text 9">
              <a:extLst>
                <a:ext uri="{FF2B5EF4-FFF2-40B4-BE49-F238E27FC236}">
                  <a16:creationId xmlns:a16="http://schemas.microsoft.com/office/drawing/2014/main" id="{D3613780-CE2F-F489-3A36-FB15CCB52B9D}"/>
                </a:ext>
              </a:extLst>
            </p:cNvPr>
            <p:cNvSpPr/>
            <p:nvPr/>
          </p:nvSpPr>
          <p:spPr>
            <a:xfrm>
              <a:off x="8929075" y="1058143"/>
              <a:ext cx="1115122" cy="414152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1080"/>
                </a:lnSpc>
              </a:pPr>
              <a:r>
                <a:rPr lang="ru-RU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Длинный</a:t>
              </a:r>
              <a:r>
                <a:rPr lang="en-US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 список </a:t>
              </a:r>
              <a:r>
                <a:rPr lang="ru-RU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подключаемого</a:t>
              </a:r>
              <a:br>
                <a:rPr lang="ru-RU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</a:br>
              <a:r>
                <a:rPr lang="en-US" sz="900" dirty="0">
                  <a:solidFill>
                    <a:schemeClr val="bg1"/>
                  </a:solidFill>
                  <a:ea typeface="TT Firs Neue Regular" pitchFamily="34" charset="-122"/>
                  <a:cs typeface="Arial" panose="020B0604020202020204" pitchFamily="34" charset="0"/>
                </a:rPr>
                <a:t>оборудования</a:t>
              </a:r>
              <a:endParaRPr lang="en-US" sz="900" dirty="0">
                <a:solidFill>
                  <a:schemeClr val="bg1"/>
                </a:solidFill>
              </a:endParaRPr>
            </a:p>
          </p:txBody>
        </p:sp>
        <p:sp>
          <p:nvSpPr>
            <p:cNvPr id="72" name="Frontol Driver Unit">
              <a:extLst>
                <a:ext uri="{FF2B5EF4-FFF2-40B4-BE49-F238E27FC236}">
                  <a16:creationId xmlns:a16="http://schemas.microsoft.com/office/drawing/2014/main" id="{76D87B34-4A2B-63CE-33DC-4A0CA57B3C2A}"/>
                </a:ext>
              </a:extLst>
            </p:cNvPr>
            <p:cNvSpPr/>
            <p:nvPr/>
          </p:nvSpPr>
          <p:spPr>
            <a:xfrm>
              <a:off x="9131036" y="289385"/>
              <a:ext cx="711200" cy="30480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algn="ctr">
                <a:lnSpc>
                  <a:spcPts val="1200"/>
                </a:lnSpc>
              </a:pPr>
              <a:r>
                <a:rPr lang="en-US" sz="1000" b="1" dirty="0">
                  <a:latin typeface="Arial" panose="020B0604020202020204" pitchFamily="34" charset="0"/>
                  <a:ea typeface="TT Firs Neue Bold" pitchFamily="34" charset="-122"/>
                  <a:cs typeface="Arial" panose="020B0604020202020204" pitchFamily="34" charset="0"/>
                </a:rPr>
                <a:t>Frontol
Driver Unit</a:t>
              </a:r>
              <a:endParaRPr lang="en-US" sz="1000" b="1" dirty="0">
                <a:latin typeface="Arial" panose="020B0604020202020204" pitchFamily="34" charset="0"/>
              </a:endParaRPr>
            </a:p>
          </p:txBody>
        </p:sp>
        <p:sp>
          <p:nvSpPr>
            <p:cNvPr id="73" name="Прямоугольник 84">
              <a:extLst>
                <a:ext uri="{FF2B5EF4-FFF2-40B4-BE49-F238E27FC236}">
                  <a16:creationId xmlns:a16="http://schemas.microsoft.com/office/drawing/2014/main" id="{422DB839-828A-91A2-0A4B-260E5B224F84}"/>
                </a:ext>
              </a:extLst>
            </p:cNvPr>
            <p:cNvSpPr/>
            <p:nvPr/>
          </p:nvSpPr>
          <p:spPr>
            <a:xfrm>
              <a:off x="5518972" y="3367358"/>
              <a:ext cx="2163337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200" dirty="0">
                  <a:latin typeface="Arial" panose="020B0604020202020204" pitchFamily="34" charset="0"/>
                </a:rPr>
                <a:t>«Сердце» экосистемы, автоматизирует </a:t>
              </a:r>
              <a:br>
                <a:rPr lang="en-US" sz="1200" dirty="0">
                  <a:latin typeface="Arial" panose="020B0604020202020204" pitchFamily="34" charset="0"/>
                </a:rPr>
              </a:br>
              <a:r>
                <a:rPr lang="ru-RU" sz="1200" dirty="0">
                  <a:latin typeface="Arial" panose="020B0604020202020204" pitchFamily="34" charset="0"/>
                </a:rPr>
                <a:t>все задачи кассира</a:t>
              </a:r>
            </a:p>
          </p:txBody>
        </p:sp>
        <p:cxnSp>
          <p:nvCxnSpPr>
            <p:cNvPr id="74" name="Прямая соединительная линия 87">
              <a:extLst>
                <a:ext uri="{FF2B5EF4-FFF2-40B4-BE49-F238E27FC236}">
                  <a16:creationId xmlns:a16="http://schemas.microsoft.com/office/drawing/2014/main" id="{DE57A466-71FB-B47C-5ED2-07011BE70804}"/>
                </a:ext>
              </a:extLst>
            </p:cNvPr>
            <p:cNvCxnSpPr>
              <a:cxnSpLocks/>
              <a:endCxn id="65" idx="4"/>
            </p:cNvCxnSpPr>
            <p:nvPr/>
          </p:nvCxnSpPr>
          <p:spPr>
            <a:xfrm flipV="1">
              <a:off x="7994879" y="1860700"/>
              <a:ext cx="0" cy="499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65914039-DD7A-7A22-B58C-99AA94089A67}"/>
                </a:ext>
              </a:extLst>
            </p:cNvPr>
            <p:cNvCxnSpPr>
              <a:cxnSpLocks/>
            </p:cNvCxnSpPr>
            <p:nvPr/>
          </p:nvCxnSpPr>
          <p:spPr>
            <a:xfrm>
              <a:off x="6472402" y="4627755"/>
              <a:ext cx="0" cy="479504"/>
            </a:xfrm>
            <a:prstGeom prst="line">
              <a:avLst/>
            </a:prstGeom>
            <a:ln w="19050">
              <a:solidFill>
                <a:schemeClr val="tx1"/>
              </a:solidFill>
              <a:head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73F79A54-9992-A939-1992-FEBDE7D60CAB}"/>
                </a:ext>
              </a:extLst>
            </p:cNvPr>
            <p:cNvCxnSpPr>
              <a:cxnSpLocks/>
              <a:endCxn id="37" idx="4"/>
            </p:cNvCxnSpPr>
            <p:nvPr/>
          </p:nvCxnSpPr>
          <p:spPr>
            <a:xfrm flipV="1">
              <a:off x="6472402" y="1840616"/>
              <a:ext cx="5576" cy="387501"/>
            </a:xfrm>
            <a:prstGeom prst="line">
              <a:avLst/>
            </a:prstGeom>
            <a:ln w="19050">
              <a:solidFill>
                <a:schemeClr val="tx1"/>
              </a:solidFill>
              <a:head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CCFDEDCA-F7DA-A1C5-A48A-341DA47C15C9}"/>
                </a:ext>
              </a:extLst>
            </p:cNvPr>
            <p:cNvCxnSpPr>
              <a:cxnSpLocks/>
            </p:cNvCxnSpPr>
            <p:nvPr/>
          </p:nvCxnSpPr>
          <p:spPr>
            <a:xfrm>
              <a:off x="7464482" y="2589606"/>
              <a:ext cx="2028768" cy="0"/>
            </a:xfrm>
            <a:prstGeom prst="line">
              <a:avLst/>
            </a:prstGeom>
            <a:ln w="19050">
              <a:solidFill>
                <a:schemeClr val="tx1"/>
              </a:solidFill>
              <a:head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688839B1-870C-D05A-10E3-1081662B20E5}"/>
                </a:ext>
              </a:extLst>
            </p:cNvPr>
            <p:cNvCxnSpPr>
              <a:cxnSpLocks/>
              <a:endCxn id="68" idx="4"/>
            </p:cNvCxnSpPr>
            <p:nvPr/>
          </p:nvCxnSpPr>
          <p:spPr>
            <a:xfrm flipV="1">
              <a:off x="9486636" y="1860700"/>
              <a:ext cx="0" cy="734742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F1350EA4-370E-CBFA-39C5-39ACBFA11480}"/>
                </a:ext>
              </a:extLst>
            </p:cNvPr>
            <p:cNvCxnSpPr>
              <a:cxnSpLocks/>
            </p:cNvCxnSpPr>
            <p:nvPr/>
          </p:nvCxnSpPr>
          <p:spPr>
            <a:xfrm>
              <a:off x="7666857" y="2891810"/>
              <a:ext cx="3201836" cy="0"/>
            </a:xfrm>
            <a:prstGeom prst="line">
              <a:avLst/>
            </a:prstGeom>
            <a:ln w="19050">
              <a:solidFill>
                <a:schemeClr val="tx1"/>
              </a:solidFill>
              <a:head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96880E11-B724-2378-B9C9-25269B3E560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868132" y="1790700"/>
              <a:ext cx="0" cy="1111250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6307CF75-7B56-81B6-02BC-E66E8893C8F5}"/>
                </a:ext>
              </a:extLst>
            </p:cNvPr>
            <p:cNvCxnSpPr>
              <a:cxnSpLocks/>
            </p:cNvCxnSpPr>
            <p:nvPr/>
          </p:nvCxnSpPr>
          <p:spPr>
            <a:xfrm>
              <a:off x="7797771" y="3403996"/>
              <a:ext cx="3080447" cy="0"/>
            </a:xfrm>
            <a:prstGeom prst="line">
              <a:avLst/>
            </a:prstGeom>
            <a:ln w="19050">
              <a:solidFill>
                <a:schemeClr val="tx1"/>
              </a:solidFill>
              <a:head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49FDD2D8-D8CB-1E76-F261-CE24E46CD36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868132" y="3394075"/>
              <a:ext cx="0" cy="1597025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92FB2D0C-43D8-3CE9-7BB3-8482F9DD1A11}"/>
                </a:ext>
              </a:extLst>
            </p:cNvPr>
            <p:cNvCxnSpPr>
              <a:cxnSpLocks/>
            </p:cNvCxnSpPr>
            <p:nvPr/>
          </p:nvCxnSpPr>
          <p:spPr>
            <a:xfrm>
              <a:off x="7661995" y="4005064"/>
              <a:ext cx="1835098" cy="0"/>
            </a:xfrm>
            <a:prstGeom prst="line">
              <a:avLst/>
            </a:prstGeom>
            <a:ln w="19050">
              <a:solidFill>
                <a:schemeClr val="tx1"/>
              </a:solidFill>
              <a:head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0AD846B8-90A2-8E5A-5553-45E4EA5889F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486636" y="3997325"/>
              <a:ext cx="0" cy="947018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9A3A6AC4-E4D6-84A3-50F9-9B4351B2BAF2}"/>
                </a:ext>
              </a:extLst>
            </p:cNvPr>
            <p:cNvCxnSpPr>
              <a:cxnSpLocks/>
            </p:cNvCxnSpPr>
            <p:nvPr/>
          </p:nvCxnSpPr>
          <p:spPr>
            <a:xfrm>
              <a:off x="7147252" y="4494343"/>
              <a:ext cx="850573" cy="0"/>
            </a:xfrm>
            <a:prstGeom prst="line">
              <a:avLst/>
            </a:prstGeom>
            <a:ln w="19050">
              <a:solidFill>
                <a:schemeClr val="tx1"/>
              </a:solidFill>
              <a:head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DAECD6E6-1AD4-B6CE-CF2E-3A32015C40F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994879" y="4486275"/>
              <a:ext cx="0" cy="615113"/>
            </a:xfrm>
            <a:prstGeom prst="line">
              <a:avLst/>
            </a:prstGeom>
            <a:ln w="19050">
              <a:solidFill>
                <a:schemeClr val="tx1"/>
              </a:solidFill>
              <a:head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F5B7D27E-4333-7172-77F9-3D97F5E9158B}"/>
                </a:ext>
              </a:extLst>
            </p:cNvPr>
            <p:cNvCxnSpPr>
              <a:cxnSpLocks/>
            </p:cNvCxnSpPr>
            <p:nvPr/>
          </p:nvCxnSpPr>
          <p:spPr>
            <a:xfrm>
              <a:off x="7175676" y="2369374"/>
              <a:ext cx="829167" cy="0"/>
            </a:xfrm>
            <a:prstGeom prst="line">
              <a:avLst/>
            </a:prstGeom>
            <a:ln w="19050">
              <a:solidFill>
                <a:schemeClr val="tx1"/>
              </a:solidFill>
              <a:headEnd type="oval" w="med" len="med"/>
              <a:tailEnd type="none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5" name="Frontol -     2001       Frontol -">
            <a:extLst>
              <a:ext uri="{FF2B5EF4-FFF2-40B4-BE49-F238E27FC236}">
                <a16:creationId xmlns:a16="http://schemas.microsoft.com/office/drawing/2014/main" id="{D87FCE57-CB30-44DD-9C52-2AB318ABD34E}"/>
              </a:ext>
            </a:extLst>
          </p:cNvPr>
          <p:cNvSpPr/>
          <p:nvPr/>
        </p:nvSpPr>
        <p:spPr>
          <a:xfrm>
            <a:off x="749054" y="3079792"/>
            <a:ext cx="4358101" cy="6430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10000"/>
              </a:lnSpc>
            </a:pPr>
            <a:r>
              <a:rPr lang="ru-RU" sz="1300" b="1" spc="20" dirty="0">
                <a:solidFill>
                  <a:schemeClr val="bg1"/>
                </a:solidFill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Квинтэссенция опыта АТОЛ</a:t>
            </a:r>
          </a:p>
          <a:p>
            <a:pPr>
              <a:lnSpc>
                <a:spcPct val="110000"/>
              </a:lnSpc>
            </a:pPr>
            <a:r>
              <a:rPr lang="ru-RU" sz="1300" spc="20" dirty="0">
                <a:solidFill>
                  <a:schemeClr val="bg1"/>
                </a:solidFill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Максимум функций, удобный интерфейс, гибкие настройки, кастомизация и масштабируемость.</a:t>
            </a:r>
          </a:p>
        </p:txBody>
      </p:sp>
      <p:sp>
        <p:nvSpPr>
          <p:cNvPr id="96" name="Frontol    Frontol">
            <a:extLst>
              <a:ext uri="{FF2B5EF4-FFF2-40B4-BE49-F238E27FC236}">
                <a16:creationId xmlns:a16="http://schemas.microsoft.com/office/drawing/2014/main" id="{CEB8904E-B9AB-3685-C2E0-6F76E669CB6E}"/>
              </a:ext>
            </a:extLst>
          </p:cNvPr>
          <p:cNvSpPr/>
          <p:nvPr/>
        </p:nvSpPr>
        <p:spPr>
          <a:xfrm>
            <a:off x="749054" y="5196754"/>
            <a:ext cx="4338077" cy="6430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10000"/>
              </a:lnSpc>
            </a:pPr>
            <a:r>
              <a:rPr lang="ru-RU" sz="1300" b="1" spc="20" dirty="0">
                <a:solidFill>
                  <a:schemeClr val="bg1"/>
                </a:solidFill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Надежная защита от простоев кассы</a:t>
            </a:r>
          </a:p>
          <a:p>
            <a:pPr>
              <a:lnSpc>
                <a:spcPct val="110000"/>
              </a:lnSpc>
            </a:pPr>
            <a:r>
              <a:rPr lang="ru-RU" sz="1300" spc="20" dirty="0">
                <a:solidFill>
                  <a:schemeClr val="bg1"/>
                </a:solidFill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Высокая отказоустойчивость. Регулярные обновления под требования закона. Работает даже без интернета.</a:t>
            </a:r>
            <a:endParaRPr lang="en-US" sz="1300" spc="2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7" name="Прямоугольник 3">
            <a:extLst>
              <a:ext uri="{FF2B5EF4-FFF2-40B4-BE49-F238E27FC236}">
                <a16:creationId xmlns:a16="http://schemas.microsoft.com/office/drawing/2014/main" id="{74C87A3F-E4B2-75CB-8170-F2031177DC95}"/>
              </a:ext>
            </a:extLst>
          </p:cNvPr>
          <p:cNvSpPr/>
          <p:nvPr/>
        </p:nvSpPr>
        <p:spPr>
          <a:xfrm>
            <a:off x="749054" y="2021311"/>
            <a:ext cx="4435662" cy="64306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10000"/>
              </a:lnSpc>
            </a:pPr>
            <a:r>
              <a:rPr lang="ru-RU" sz="1300" b="1" spc="20" dirty="0">
                <a:solidFill>
                  <a:schemeClr val="bg1"/>
                </a:solidFill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Одна программа для всех операций</a:t>
            </a:r>
          </a:p>
          <a:p>
            <a:pPr>
              <a:lnSpc>
                <a:spcPct val="110000"/>
              </a:lnSpc>
            </a:pPr>
            <a:r>
              <a:rPr lang="ru-RU" sz="1300" spc="20" dirty="0">
                <a:solidFill>
                  <a:schemeClr val="bg1"/>
                </a:solidFill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Экономичное ПО для комплексной автоматизации торговой точки. Все функции доступны «из коробки».</a:t>
            </a:r>
            <a:endParaRPr lang="ru-RU" sz="1300" spc="2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Frontol    Frontol">
            <a:extLst>
              <a:ext uri="{FF2B5EF4-FFF2-40B4-BE49-F238E27FC236}">
                <a16:creationId xmlns:a16="http://schemas.microsoft.com/office/drawing/2014/main" id="{92DB7C37-7EDA-B6AB-888E-90934D194451}"/>
              </a:ext>
            </a:extLst>
          </p:cNvPr>
          <p:cNvSpPr/>
          <p:nvPr/>
        </p:nvSpPr>
        <p:spPr>
          <a:xfrm>
            <a:off x="749055" y="4138273"/>
            <a:ext cx="3871320" cy="6430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10000"/>
              </a:lnSpc>
            </a:pPr>
            <a:r>
              <a:rPr lang="ru-RU" sz="1300" b="1" spc="20" dirty="0">
                <a:solidFill>
                  <a:schemeClr val="bg1"/>
                </a:solidFill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Адаптация под отраслевую специфику</a:t>
            </a:r>
          </a:p>
          <a:p>
            <a:pPr>
              <a:lnSpc>
                <a:spcPct val="110000"/>
              </a:lnSpc>
            </a:pPr>
            <a:r>
              <a:rPr lang="ru-RU" sz="1300" spc="20" dirty="0">
                <a:solidFill>
                  <a:schemeClr val="bg1"/>
                </a:solidFill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Учитывает специфику торговли. Подходит одиночным и сетевым предприятиям.</a:t>
            </a:r>
            <a:endParaRPr lang="en-US" sz="1300" spc="20" dirty="0">
              <a:solidFill>
                <a:schemeClr val="bg1"/>
              </a:solidFill>
              <a:latin typeface="Arial" panose="020B0604020202020204" pitchFamily="34" charset="0"/>
              <a:ea typeface="TT Firs Neue Regular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67111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01;p5">
            <a:extLst>
              <a:ext uri="{FF2B5EF4-FFF2-40B4-BE49-F238E27FC236}">
                <a16:creationId xmlns:a16="http://schemas.microsoft.com/office/drawing/2014/main" id="{6072BAD4-9D3E-DE55-6336-A397F8BD5484}"/>
              </a:ext>
            </a:extLst>
          </p:cNvPr>
          <p:cNvSpPr/>
          <p:nvPr/>
        </p:nvSpPr>
        <p:spPr bwMode="auto">
          <a:xfrm>
            <a:off x="539931" y="3212976"/>
            <a:ext cx="10682252" cy="2834534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/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Google Shape;101;p5">
            <a:extLst>
              <a:ext uri="{FF2B5EF4-FFF2-40B4-BE49-F238E27FC236}">
                <a16:creationId xmlns:a16="http://schemas.microsoft.com/office/drawing/2014/main" id="{2F788B97-522E-DACF-E868-8CD04442948D}"/>
              </a:ext>
            </a:extLst>
          </p:cNvPr>
          <p:cNvSpPr/>
          <p:nvPr/>
        </p:nvSpPr>
        <p:spPr bwMode="auto">
          <a:xfrm>
            <a:off x="539931" y="1478845"/>
            <a:ext cx="10682252" cy="1441000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/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3D205FF-CEA6-4D2A-B078-36701194555D}"/>
              </a:ext>
            </a:extLst>
          </p:cNvPr>
          <p:cNvSpPr txBox="1"/>
          <p:nvPr/>
        </p:nvSpPr>
        <p:spPr>
          <a:xfrm>
            <a:off x="866064" y="1681155"/>
            <a:ext cx="35550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82869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Крупные федеральные сети</a:t>
            </a:r>
          </a:p>
        </p:txBody>
      </p:sp>
      <p:sp>
        <p:nvSpPr>
          <p:cNvPr id="18" name="Google Shape;116;p4">
            <a:extLst>
              <a:ext uri="{FF2B5EF4-FFF2-40B4-BE49-F238E27FC236}">
                <a16:creationId xmlns:a16="http://schemas.microsoft.com/office/drawing/2014/main" id="{86B3B760-2236-46E5-AE4E-1042B37BAD77}"/>
              </a:ext>
            </a:extLst>
          </p:cNvPr>
          <p:cNvSpPr txBox="1"/>
          <p:nvPr/>
        </p:nvSpPr>
        <p:spPr>
          <a:xfrm>
            <a:off x="1296615" y="2182527"/>
            <a:ext cx="228087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>
              <a:defRPr/>
            </a:pP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Торговые сети </a:t>
            </a:r>
            <a:b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lang="ru-RU" sz="1400" b="1" dirty="0">
                <a:solidFill>
                  <a:prstClr val="black"/>
                </a:solidFill>
                <a:latin typeface="Arial" panose="020B0604020202020204" pitchFamily="34" charset="0"/>
              </a:rPr>
              <a:t>(</a:t>
            </a:r>
            <a:r>
              <a:rPr lang="en-US" sz="1400" b="1" dirty="0">
                <a:solidFill>
                  <a:prstClr val="black"/>
                </a:solidFill>
                <a:latin typeface="Arial" panose="020B0604020202020204" pitchFamily="34" charset="0"/>
              </a:rPr>
              <a:t>food </a:t>
            </a:r>
            <a:r>
              <a:rPr lang="ru-RU" sz="1400" b="1" dirty="0">
                <a:solidFill>
                  <a:prstClr val="black"/>
                </a:solidFill>
                <a:latin typeface="Arial" panose="020B0604020202020204" pitchFamily="34" charset="0"/>
              </a:rPr>
              <a:t>и </a:t>
            </a:r>
            <a:r>
              <a:rPr lang="en-US" sz="1400" b="1" dirty="0">
                <a:solidFill>
                  <a:prstClr val="black"/>
                </a:solidFill>
                <a:latin typeface="Arial" panose="020B0604020202020204" pitchFamily="34" charset="0"/>
              </a:rPr>
              <a:t>non-food)</a:t>
            </a:r>
            <a:endParaRPr kumimoji="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9" name="Google Shape;117;p4">
            <a:extLst>
              <a:ext uri="{FF2B5EF4-FFF2-40B4-BE49-F238E27FC236}">
                <a16:creationId xmlns:a16="http://schemas.microsoft.com/office/drawing/2014/main" id="{E3508629-4672-41A2-9441-62A4A715A214}"/>
              </a:ext>
            </a:extLst>
          </p:cNvPr>
          <p:cNvSpPr txBox="1"/>
          <p:nvPr/>
        </p:nvSpPr>
        <p:spPr>
          <a:xfrm>
            <a:off x="8234179" y="2280960"/>
            <a:ext cx="2283028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Сфера услуг</a:t>
            </a:r>
            <a:endParaRPr kumimoji="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0" name="Google Shape;118;p4">
            <a:extLst>
              <a:ext uri="{FF2B5EF4-FFF2-40B4-BE49-F238E27FC236}">
                <a16:creationId xmlns:a16="http://schemas.microsoft.com/office/drawing/2014/main" id="{75B90679-7F85-483F-B648-69F005AC98AA}"/>
              </a:ext>
            </a:extLst>
          </p:cNvPr>
          <p:cNvSpPr txBox="1"/>
          <p:nvPr/>
        </p:nvSpPr>
        <p:spPr>
          <a:xfrm>
            <a:off x="5076009" y="2277537"/>
            <a:ext cx="1703218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HoReCa</a:t>
            </a:r>
            <a:endParaRPr kumimoji="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017EE01-F44E-4901-BA25-A72AE6E2838F}"/>
              </a:ext>
            </a:extLst>
          </p:cNvPr>
          <p:cNvSpPr txBox="1"/>
          <p:nvPr/>
        </p:nvSpPr>
        <p:spPr>
          <a:xfrm>
            <a:off x="540000" y="720000"/>
            <a:ext cx="7224542" cy="5539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Подходит всем типам торговли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E56D1F8-4D8D-4022-8F04-02D9C7106525}"/>
              </a:ext>
            </a:extLst>
          </p:cNvPr>
          <p:cNvSpPr txBox="1"/>
          <p:nvPr/>
        </p:nvSpPr>
        <p:spPr>
          <a:xfrm>
            <a:off x="8234179" y="3848046"/>
            <a:ext cx="1465023" cy="27699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lvl="0">
              <a:defRPr/>
            </a:pPr>
            <a:r>
              <a:rPr lang="ru-RU" b="1" dirty="0">
                <a:solidFill>
                  <a:prstClr val="black"/>
                </a:solidFill>
                <a:latin typeface="Arial" panose="020B0604020202020204" pitchFamily="34" charset="0"/>
              </a:rPr>
              <a:t>Сфера услуг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CA34794-E3BA-45E3-A1D8-EB0B5D918A31}"/>
              </a:ext>
            </a:extLst>
          </p:cNvPr>
          <p:cNvSpPr txBox="1"/>
          <p:nvPr/>
        </p:nvSpPr>
        <p:spPr>
          <a:xfrm>
            <a:off x="5093884" y="3864798"/>
            <a:ext cx="2194775" cy="27699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lang="en-US" b="1" dirty="0" err="1">
                <a:latin typeface="Arial" panose="020B0604020202020204" pitchFamily="34" charset="0"/>
              </a:rPr>
              <a:t>HoReCa</a:t>
            </a:r>
            <a:endParaRPr lang="ru-RU" b="1" dirty="0">
              <a:latin typeface="Arial" panose="020B0604020202020204" pitchFamily="34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E25299DB-1004-476D-996B-F4EAAFA6141E}"/>
              </a:ext>
            </a:extLst>
          </p:cNvPr>
          <p:cNvSpPr txBox="1"/>
          <p:nvPr/>
        </p:nvSpPr>
        <p:spPr>
          <a:xfrm>
            <a:off x="1296615" y="3848046"/>
            <a:ext cx="1465023" cy="27699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lang="ru-RU" sz="1800" b="1" dirty="0">
                <a:latin typeface="Arial" panose="020B0604020202020204" pitchFamily="34" charset="0"/>
              </a:rPr>
              <a:t>Торговля</a:t>
            </a:r>
          </a:p>
        </p:txBody>
      </p:sp>
      <p:sp>
        <p:nvSpPr>
          <p:cNvPr id="58" name="Google Shape;1100;p192">
            <a:extLst>
              <a:ext uri="{FF2B5EF4-FFF2-40B4-BE49-F238E27FC236}">
                <a16:creationId xmlns:a16="http://schemas.microsoft.com/office/drawing/2014/main" id="{A6C4ECBF-C15D-44CA-A0F7-767268DF36FA}"/>
              </a:ext>
            </a:extLst>
          </p:cNvPr>
          <p:cNvSpPr txBox="1"/>
          <p:nvPr/>
        </p:nvSpPr>
        <p:spPr>
          <a:xfrm>
            <a:off x="5093884" y="4290255"/>
            <a:ext cx="2155221" cy="149271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216000" indent="-216000">
              <a:spcBef>
                <a:spcPts val="600"/>
              </a:spcBef>
              <a:buFont typeface="Arial" panose="020B0604020202020204" pitchFamily="34" charset="0"/>
              <a:buChar char="•"/>
              <a:defRPr>
                <a:latin typeface="TT Firs Neue" panose="02000503030000020004" pitchFamily="2" charset="-52"/>
              </a:defRPr>
            </a:lvl1pPr>
          </a:lstStyle>
          <a:p>
            <a:pPr marL="180000" indent="-180000">
              <a:spcBef>
                <a:spcPts val="0"/>
              </a:spcBef>
              <a:spcAft>
                <a:spcPts val="600"/>
              </a:spcAft>
              <a:buClr>
                <a:srgbClr val="82869F"/>
              </a:buClr>
              <a:buFont typeface="+mj-lt"/>
              <a:buAutoNum type="arabicPeriod"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</a:rPr>
              <a:t>Кафе, рестораны</a:t>
            </a:r>
          </a:p>
          <a:p>
            <a:pPr marL="180000" indent="-180000">
              <a:spcBef>
                <a:spcPts val="0"/>
              </a:spcBef>
              <a:spcAft>
                <a:spcPts val="600"/>
              </a:spcAft>
              <a:buClr>
                <a:srgbClr val="82869F"/>
              </a:buClr>
              <a:buFont typeface="+mj-lt"/>
              <a:buAutoNum type="arabicPeriod"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</a:rPr>
              <a:t>Фастфуд, </a:t>
            </a:r>
            <a:r>
              <a:rPr lang="ru-RU" sz="1200" dirty="0" err="1">
                <a:solidFill>
                  <a:prstClr val="black"/>
                </a:solidFill>
                <a:latin typeface="Arial" panose="020B0604020202020204" pitchFamily="34" charset="0"/>
              </a:rPr>
              <a:t>стритфуд</a:t>
            </a:r>
            <a:endParaRPr lang="ru-RU" sz="12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marL="180000" indent="-180000">
              <a:spcBef>
                <a:spcPts val="0"/>
              </a:spcBef>
              <a:spcAft>
                <a:spcPts val="600"/>
              </a:spcAft>
              <a:buClr>
                <a:srgbClr val="82869F"/>
              </a:buClr>
              <a:buFont typeface="+mj-lt"/>
              <a:buAutoNum type="arabicPeriod"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sym typeface="Arial"/>
              </a:rPr>
              <a:t>Кофейни</a:t>
            </a:r>
            <a:endParaRPr lang="ru" sz="12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marL="180000" indent="-180000">
              <a:spcBef>
                <a:spcPts val="0"/>
              </a:spcBef>
              <a:spcAft>
                <a:spcPts val="600"/>
              </a:spcAft>
              <a:buClr>
                <a:srgbClr val="82869F"/>
              </a:buClr>
              <a:buFont typeface="+mj-lt"/>
              <a:buAutoNum type="arabicPeriod"/>
            </a:pPr>
            <a:r>
              <a:rPr lang="ru" sz="1200" dirty="0">
                <a:solidFill>
                  <a:prstClr val="black"/>
                </a:solidFill>
                <a:latin typeface="Arial" panose="020B0604020202020204" pitchFamily="34" charset="0"/>
              </a:rPr>
              <a:t>Н</a:t>
            </a:r>
            <a:r>
              <a:rPr lang="ru" sz="1200" dirty="0">
                <a:solidFill>
                  <a:prstClr val="black"/>
                </a:solidFill>
                <a:latin typeface="Arial" panose="020B0604020202020204" pitchFamily="34" charset="0"/>
                <a:sym typeface="Arial"/>
              </a:rPr>
              <a:t>ебольшие пекарни</a:t>
            </a:r>
          </a:p>
          <a:p>
            <a:pPr marL="180000" indent="-180000">
              <a:spcBef>
                <a:spcPts val="0"/>
              </a:spcBef>
              <a:spcAft>
                <a:spcPts val="600"/>
              </a:spcAft>
              <a:buClr>
                <a:srgbClr val="82869F"/>
              </a:buClr>
              <a:buFont typeface="+mj-lt"/>
              <a:buAutoNum type="arabicPeriod"/>
            </a:pPr>
            <a:r>
              <a:rPr lang="ru" sz="1200" dirty="0">
                <a:solidFill>
                  <a:prstClr val="black"/>
                </a:solidFill>
                <a:latin typeface="Arial" panose="020B0604020202020204" pitchFamily="34" charset="0"/>
              </a:rPr>
              <a:t>К</a:t>
            </a:r>
            <a:r>
              <a:rPr lang="ru" sz="1200" dirty="0">
                <a:solidFill>
                  <a:prstClr val="black"/>
                </a:solidFill>
                <a:latin typeface="Arial" panose="020B0604020202020204" pitchFamily="34" charset="0"/>
                <a:sym typeface="Arial"/>
              </a:rPr>
              <a:t>афе самообслуживания</a:t>
            </a:r>
            <a:endParaRPr lang="en-US" sz="1200" dirty="0">
              <a:solidFill>
                <a:prstClr val="black"/>
              </a:solidFill>
              <a:latin typeface="Arial" panose="020B0604020202020204" pitchFamily="34" charset="0"/>
              <a:sym typeface="Arial"/>
            </a:endParaRPr>
          </a:p>
          <a:p>
            <a:pPr marL="180000" indent="-180000">
              <a:spcBef>
                <a:spcPts val="0"/>
              </a:spcBef>
              <a:spcAft>
                <a:spcPts val="600"/>
              </a:spcAft>
              <a:buClr>
                <a:srgbClr val="82869F"/>
              </a:buClr>
              <a:buFont typeface="+mj-lt"/>
              <a:buAutoNum type="arabicPeriod"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</a:rPr>
              <a:t>Гостиницы, отели</a:t>
            </a:r>
          </a:p>
        </p:txBody>
      </p:sp>
      <p:sp>
        <p:nvSpPr>
          <p:cNvPr id="59" name="Google Shape;1100;p192">
            <a:extLst>
              <a:ext uri="{FF2B5EF4-FFF2-40B4-BE49-F238E27FC236}">
                <a16:creationId xmlns:a16="http://schemas.microsoft.com/office/drawing/2014/main" id="{C4012061-F561-40F4-898D-E0AAE1233236}"/>
              </a:ext>
            </a:extLst>
          </p:cNvPr>
          <p:cNvSpPr txBox="1"/>
          <p:nvPr/>
        </p:nvSpPr>
        <p:spPr>
          <a:xfrm>
            <a:off x="8234179" y="4290255"/>
            <a:ext cx="2425148" cy="14402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216000" indent="-216000">
              <a:spcBef>
                <a:spcPts val="600"/>
              </a:spcBef>
              <a:buFont typeface="Arial" panose="020B0604020202020204" pitchFamily="34" charset="0"/>
              <a:buChar char="•"/>
              <a:defRPr>
                <a:latin typeface="TT Firs Neue" panose="02000503030000020004" pitchFamily="2" charset="-52"/>
              </a:defRPr>
            </a:lvl1pPr>
          </a:lstStyle>
          <a:p>
            <a:pPr marL="180000" indent="-180000">
              <a:spcBef>
                <a:spcPts val="0"/>
              </a:spcBef>
              <a:spcAft>
                <a:spcPts val="600"/>
              </a:spcAft>
              <a:buClr>
                <a:srgbClr val="82869F"/>
              </a:buClr>
              <a:buFont typeface="+mj-lt"/>
              <a:buAutoNum type="arabicPeriod"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</a:rPr>
              <a:t>Фитнес-центры, салоны красоты, </a:t>
            </a:r>
            <a:r>
              <a:rPr lang="en-US" sz="1200" dirty="0">
                <a:solidFill>
                  <a:prstClr val="black"/>
                </a:solidFill>
                <a:latin typeface="Arial" panose="020B0604020202020204" pitchFamily="34" charset="0"/>
              </a:rPr>
              <a:t>SPA</a:t>
            </a:r>
            <a:endParaRPr lang="ru-RU" sz="12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marL="180000" indent="-180000">
              <a:spcBef>
                <a:spcPts val="0"/>
              </a:spcBef>
              <a:spcAft>
                <a:spcPts val="600"/>
              </a:spcAft>
              <a:buClr>
                <a:srgbClr val="82869F"/>
              </a:buClr>
              <a:buFont typeface="+mj-lt"/>
              <a:buAutoNum type="arabicPeriod"/>
            </a:pPr>
            <a:r>
              <a:rPr lang="ru-RU" sz="1200" dirty="0" err="1">
                <a:solidFill>
                  <a:prstClr val="black"/>
                </a:solidFill>
                <a:latin typeface="Arial" panose="020B0604020202020204" pitchFamily="34" charset="0"/>
                <a:sym typeface="Arial"/>
              </a:rPr>
              <a:t>Зоосалоны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sym typeface="Arial"/>
              </a:rPr>
              <a:t>, </a:t>
            </a:r>
            <a:r>
              <a:rPr lang="ru-RU" sz="1200" dirty="0" err="1">
                <a:solidFill>
                  <a:prstClr val="black"/>
                </a:solidFill>
                <a:latin typeface="Arial" panose="020B0604020202020204" pitchFamily="34" charset="0"/>
                <a:sym typeface="Arial"/>
              </a:rPr>
              <a:t>ветклиники</a:t>
            </a:r>
            <a:endParaRPr lang="ru-RU" sz="1200" dirty="0">
              <a:solidFill>
                <a:prstClr val="black"/>
              </a:solidFill>
              <a:latin typeface="Arial" panose="020B0604020202020204" pitchFamily="34" charset="0"/>
              <a:sym typeface="Arial"/>
            </a:endParaRPr>
          </a:p>
          <a:p>
            <a:pPr marL="180000" lvl="0" indent="-180000">
              <a:lnSpc>
                <a:spcPct val="106666"/>
              </a:lnSpc>
              <a:spcBef>
                <a:spcPts val="0"/>
              </a:spcBef>
              <a:spcAft>
                <a:spcPts val="600"/>
              </a:spcAft>
              <a:buClr>
                <a:srgbClr val="82869F"/>
              </a:buClr>
              <a:buFont typeface="+mj-lt"/>
              <a:buAutoNum type="arabicPeriod"/>
              <a:defRPr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</a:rPr>
              <a:t>АЗС, автомойки, автосервисы</a:t>
            </a:r>
          </a:p>
          <a:p>
            <a:pPr marL="180000" lvl="0" indent="-180000">
              <a:lnSpc>
                <a:spcPct val="106666"/>
              </a:lnSpc>
              <a:spcBef>
                <a:spcPts val="0"/>
              </a:spcBef>
              <a:spcAft>
                <a:spcPts val="600"/>
              </a:spcAft>
              <a:buClr>
                <a:srgbClr val="82869F"/>
              </a:buClr>
              <a:buFont typeface="+mj-lt"/>
              <a:buAutoNum type="arabicPeriod"/>
              <a:defRPr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sym typeface="Arial"/>
              </a:rPr>
              <a:t>Услуги в торговых центрах</a:t>
            </a:r>
            <a:endParaRPr lang="en-US" sz="1200" dirty="0">
              <a:solidFill>
                <a:prstClr val="black"/>
              </a:solidFill>
              <a:latin typeface="Arial" panose="020B0604020202020204" pitchFamily="34" charset="0"/>
              <a:sym typeface="Arial"/>
            </a:endParaRPr>
          </a:p>
          <a:p>
            <a:pPr marL="180000" lvl="0" indent="-180000">
              <a:lnSpc>
                <a:spcPct val="106666"/>
              </a:lnSpc>
              <a:spcBef>
                <a:spcPts val="0"/>
              </a:spcBef>
              <a:spcAft>
                <a:spcPts val="600"/>
              </a:spcAft>
              <a:buClr>
                <a:srgbClr val="82869F"/>
              </a:buClr>
              <a:buFont typeface="+mj-lt"/>
              <a:buAutoNum type="arabicPeriod"/>
              <a:defRPr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sym typeface="Arial"/>
              </a:rPr>
              <a:t>Ателье</a:t>
            </a:r>
            <a:endParaRPr lang="ru-RU" sz="12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grpSp>
        <p:nvGrpSpPr>
          <p:cNvPr id="74" name="Group 4">
            <a:extLst>
              <a:ext uri="{FF2B5EF4-FFF2-40B4-BE49-F238E27FC236}">
                <a16:creationId xmlns:a16="http://schemas.microsoft.com/office/drawing/2014/main" id="{D7250723-4C13-4433-ABC9-18A4C56FD043}"/>
              </a:ext>
            </a:extLst>
          </p:cNvPr>
          <p:cNvGrpSpPr/>
          <p:nvPr/>
        </p:nvGrpSpPr>
        <p:grpSpPr>
          <a:xfrm>
            <a:off x="727112" y="3758036"/>
            <a:ext cx="454755" cy="454755"/>
            <a:chOff x="3359024" y="1912816"/>
            <a:chExt cx="454755" cy="454755"/>
          </a:xfrm>
        </p:grpSpPr>
        <p:sp>
          <p:nvSpPr>
            <p:cNvPr id="75" name="Rounded Rectangle 15">
              <a:extLst>
                <a:ext uri="{FF2B5EF4-FFF2-40B4-BE49-F238E27FC236}">
                  <a16:creationId xmlns:a16="http://schemas.microsoft.com/office/drawing/2014/main" id="{B452D50A-1844-4451-A05F-73EC2024C9FD}"/>
                </a:ext>
              </a:extLst>
            </p:cNvPr>
            <p:cNvSpPr/>
            <p:nvPr/>
          </p:nvSpPr>
          <p:spPr>
            <a:xfrm>
              <a:off x="3359024" y="1912816"/>
              <a:ext cx="454755" cy="45475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ES" sz="2540" dirty="0">
                <a:latin typeface="Arial" panose="020B0604020202020204" pitchFamily="34" charset="0"/>
              </a:endParaRPr>
            </a:p>
          </p:txBody>
        </p:sp>
        <p:pic>
          <p:nvPicPr>
            <p:cNvPr id="76" name="Рисунок 75">
              <a:extLst>
                <a:ext uri="{FF2B5EF4-FFF2-40B4-BE49-F238E27FC236}">
                  <a16:creationId xmlns:a16="http://schemas.microsoft.com/office/drawing/2014/main" id="{735F5C31-DBD0-4BE6-9A41-6793686C010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3423574" y="1962316"/>
              <a:ext cx="327170" cy="327170"/>
            </a:xfrm>
            <a:prstGeom prst="rect">
              <a:avLst/>
            </a:prstGeom>
          </p:spPr>
        </p:pic>
      </p:grpSp>
      <p:grpSp>
        <p:nvGrpSpPr>
          <p:cNvPr id="77" name="Group 5">
            <a:extLst>
              <a:ext uri="{FF2B5EF4-FFF2-40B4-BE49-F238E27FC236}">
                <a16:creationId xmlns:a16="http://schemas.microsoft.com/office/drawing/2014/main" id="{A8601672-AAFC-4956-B16D-4F5DB8B47A7C}"/>
              </a:ext>
            </a:extLst>
          </p:cNvPr>
          <p:cNvGrpSpPr/>
          <p:nvPr/>
        </p:nvGrpSpPr>
        <p:grpSpPr>
          <a:xfrm>
            <a:off x="4570995" y="3740772"/>
            <a:ext cx="454755" cy="454755"/>
            <a:chOff x="7120307" y="1912816"/>
            <a:chExt cx="454755" cy="454755"/>
          </a:xfrm>
        </p:grpSpPr>
        <p:sp>
          <p:nvSpPr>
            <p:cNvPr id="78" name="Rounded Rectangle 15">
              <a:extLst>
                <a:ext uri="{FF2B5EF4-FFF2-40B4-BE49-F238E27FC236}">
                  <a16:creationId xmlns:a16="http://schemas.microsoft.com/office/drawing/2014/main" id="{31D55CA3-B6E3-446F-86DD-6C3E00AE0A33}"/>
                </a:ext>
              </a:extLst>
            </p:cNvPr>
            <p:cNvSpPr/>
            <p:nvPr/>
          </p:nvSpPr>
          <p:spPr>
            <a:xfrm>
              <a:off x="7120307" y="1912816"/>
              <a:ext cx="454755" cy="45475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ES" sz="2540" dirty="0">
                <a:latin typeface="Arial" panose="020B0604020202020204" pitchFamily="34" charset="0"/>
              </a:endParaRPr>
            </a:p>
          </p:txBody>
        </p:sp>
        <p:pic>
          <p:nvPicPr>
            <p:cNvPr id="79" name="Рисунок 78">
              <a:extLst>
                <a:ext uri="{FF2B5EF4-FFF2-40B4-BE49-F238E27FC236}">
                  <a16:creationId xmlns:a16="http://schemas.microsoft.com/office/drawing/2014/main" id="{96252F46-14E9-49BA-A52D-CCB056EC242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7189492" y="1978050"/>
              <a:ext cx="311436" cy="311436"/>
            </a:xfrm>
            <a:prstGeom prst="rect">
              <a:avLst/>
            </a:prstGeom>
          </p:spPr>
        </p:pic>
      </p:grpSp>
      <p:grpSp>
        <p:nvGrpSpPr>
          <p:cNvPr id="80" name="Group 6">
            <a:extLst>
              <a:ext uri="{FF2B5EF4-FFF2-40B4-BE49-F238E27FC236}">
                <a16:creationId xmlns:a16="http://schemas.microsoft.com/office/drawing/2014/main" id="{9C089F3F-C37E-4691-B7A4-8258A0B23565}"/>
              </a:ext>
            </a:extLst>
          </p:cNvPr>
          <p:cNvGrpSpPr/>
          <p:nvPr/>
        </p:nvGrpSpPr>
        <p:grpSpPr>
          <a:xfrm>
            <a:off x="7668233" y="3757599"/>
            <a:ext cx="454755" cy="454755"/>
            <a:chOff x="10869021" y="1912816"/>
            <a:chExt cx="454755" cy="454755"/>
          </a:xfrm>
        </p:grpSpPr>
        <p:sp>
          <p:nvSpPr>
            <p:cNvPr id="81" name="Rounded Rectangle 15">
              <a:extLst>
                <a:ext uri="{FF2B5EF4-FFF2-40B4-BE49-F238E27FC236}">
                  <a16:creationId xmlns:a16="http://schemas.microsoft.com/office/drawing/2014/main" id="{6949C49A-95CC-4DFE-A611-0ADA983F22E2}"/>
                </a:ext>
              </a:extLst>
            </p:cNvPr>
            <p:cNvSpPr/>
            <p:nvPr/>
          </p:nvSpPr>
          <p:spPr>
            <a:xfrm>
              <a:off x="10869021" y="1912816"/>
              <a:ext cx="454755" cy="45475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ES" sz="2540" dirty="0">
                <a:latin typeface="Arial" panose="020B0604020202020204" pitchFamily="34" charset="0"/>
              </a:endParaRPr>
            </a:p>
          </p:txBody>
        </p:sp>
        <p:pic>
          <p:nvPicPr>
            <p:cNvPr id="82" name="Рисунок 81">
              <a:extLst>
                <a:ext uri="{FF2B5EF4-FFF2-40B4-BE49-F238E27FC236}">
                  <a16:creationId xmlns:a16="http://schemas.microsoft.com/office/drawing/2014/main" id="{FE450634-A052-4E19-8E75-87BB7D82563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rcRect l="41076" b="40459"/>
            <a:stretch/>
          </p:blipFill>
          <p:spPr>
            <a:xfrm>
              <a:off x="10941844" y="1962317"/>
              <a:ext cx="326390" cy="329804"/>
            </a:xfrm>
            <a:prstGeom prst="rect">
              <a:avLst/>
            </a:prstGeom>
          </p:spPr>
        </p:pic>
      </p:grpSp>
      <p:grpSp>
        <p:nvGrpSpPr>
          <p:cNvPr id="83" name="Group 4">
            <a:extLst>
              <a:ext uri="{FF2B5EF4-FFF2-40B4-BE49-F238E27FC236}">
                <a16:creationId xmlns:a16="http://schemas.microsoft.com/office/drawing/2014/main" id="{71D92E82-2BE8-4B00-BC6F-5029BD8E43C1}"/>
              </a:ext>
            </a:extLst>
          </p:cNvPr>
          <p:cNvGrpSpPr/>
          <p:nvPr/>
        </p:nvGrpSpPr>
        <p:grpSpPr>
          <a:xfrm>
            <a:off x="727112" y="2214218"/>
            <a:ext cx="454755" cy="454755"/>
            <a:chOff x="3359024" y="1912816"/>
            <a:chExt cx="454755" cy="454755"/>
          </a:xfrm>
        </p:grpSpPr>
        <p:sp>
          <p:nvSpPr>
            <p:cNvPr id="84" name="Rounded Rectangle 15">
              <a:extLst>
                <a:ext uri="{FF2B5EF4-FFF2-40B4-BE49-F238E27FC236}">
                  <a16:creationId xmlns:a16="http://schemas.microsoft.com/office/drawing/2014/main" id="{AD84F1BA-8D8F-4F4C-B247-C0E89616B520}"/>
                </a:ext>
              </a:extLst>
            </p:cNvPr>
            <p:cNvSpPr/>
            <p:nvPr/>
          </p:nvSpPr>
          <p:spPr>
            <a:xfrm>
              <a:off x="3359024" y="1912816"/>
              <a:ext cx="454755" cy="45475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ES" sz="2540" dirty="0">
                <a:latin typeface="Arial" panose="020B0604020202020204" pitchFamily="34" charset="0"/>
              </a:endParaRPr>
            </a:p>
          </p:txBody>
        </p:sp>
        <p:pic>
          <p:nvPicPr>
            <p:cNvPr id="85" name="Рисунок 84">
              <a:extLst>
                <a:ext uri="{FF2B5EF4-FFF2-40B4-BE49-F238E27FC236}">
                  <a16:creationId xmlns:a16="http://schemas.microsoft.com/office/drawing/2014/main" id="{5EE0528F-B161-4231-A00B-B481303D1AA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3423574" y="1962316"/>
              <a:ext cx="327170" cy="327170"/>
            </a:xfrm>
            <a:prstGeom prst="rect">
              <a:avLst/>
            </a:prstGeom>
          </p:spPr>
        </p:pic>
      </p:grpSp>
      <p:grpSp>
        <p:nvGrpSpPr>
          <p:cNvPr id="86" name="Group 5">
            <a:extLst>
              <a:ext uri="{FF2B5EF4-FFF2-40B4-BE49-F238E27FC236}">
                <a16:creationId xmlns:a16="http://schemas.microsoft.com/office/drawing/2014/main" id="{C62AD8E7-80C5-482B-B061-282DFE0BD19E}"/>
              </a:ext>
            </a:extLst>
          </p:cNvPr>
          <p:cNvGrpSpPr/>
          <p:nvPr/>
        </p:nvGrpSpPr>
        <p:grpSpPr>
          <a:xfrm>
            <a:off x="4499991" y="2171212"/>
            <a:ext cx="454755" cy="454755"/>
            <a:chOff x="7120307" y="1912816"/>
            <a:chExt cx="454755" cy="454755"/>
          </a:xfrm>
        </p:grpSpPr>
        <p:sp>
          <p:nvSpPr>
            <p:cNvPr id="87" name="Rounded Rectangle 15">
              <a:extLst>
                <a:ext uri="{FF2B5EF4-FFF2-40B4-BE49-F238E27FC236}">
                  <a16:creationId xmlns:a16="http://schemas.microsoft.com/office/drawing/2014/main" id="{E9AEDF7C-FE71-4E04-9B10-CDB7B4B9F93D}"/>
                </a:ext>
              </a:extLst>
            </p:cNvPr>
            <p:cNvSpPr/>
            <p:nvPr/>
          </p:nvSpPr>
          <p:spPr>
            <a:xfrm>
              <a:off x="7120307" y="1912816"/>
              <a:ext cx="454755" cy="45475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ES" sz="2540" dirty="0">
                <a:latin typeface="Arial" panose="020B0604020202020204" pitchFamily="34" charset="0"/>
              </a:endParaRPr>
            </a:p>
          </p:txBody>
        </p:sp>
        <p:pic>
          <p:nvPicPr>
            <p:cNvPr id="88" name="Рисунок 87">
              <a:extLst>
                <a:ext uri="{FF2B5EF4-FFF2-40B4-BE49-F238E27FC236}">
                  <a16:creationId xmlns:a16="http://schemas.microsoft.com/office/drawing/2014/main" id="{FCFAD2A9-F32F-4CAB-B0BE-4EC91A01F56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7189492" y="1978050"/>
              <a:ext cx="311436" cy="311436"/>
            </a:xfrm>
            <a:prstGeom prst="rect">
              <a:avLst/>
            </a:prstGeom>
          </p:spPr>
        </p:pic>
      </p:grpSp>
      <p:grpSp>
        <p:nvGrpSpPr>
          <p:cNvPr id="89" name="Group 6">
            <a:extLst>
              <a:ext uri="{FF2B5EF4-FFF2-40B4-BE49-F238E27FC236}">
                <a16:creationId xmlns:a16="http://schemas.microsoft.com/office/drawing/2014/main" id="{544F8200-9ACD-484E-835E-D28021065BD4}"/>
              </a:ext>
            </a:extLst>
          </p:cNvPr>
          <p:cNvGrpSpPr/>
          <p:nvPr/>
        </p:nvGrpSpPr>
        <p:grpSpPr>
          <a:xfrm>
            <a:off x="7668233" y="2194966"/>
            <a:ext cx="454755" cy="454755"/>
            <a:chOff x="10869021" y="1912816"/>
            <a:chExt cx="454755" cy="454755"/>
          </a:xfrm>
        </p:grpSpPr>
        <p:sp>
          <p:nvSpPr>
            <p:cNvPr id="90" name="Rounded Rectangle 15">
              <a:extLst>
                <a:ext uri="{FF2B5EF4-FFF2-40B4-BE49-F238E27FC236}">
                  <a16:creationId xmlns:a16="http://schemas.microsoft.com/office/drawing/2014/main" id="{B443A3DD-51EC-4265-AE44-15A556D70E34}"/>
                </a:ext>
              </a:extLst>
            </p:cNvPr>
            <p:cNvSpPr/>
            <p:nvPr/>
          </p:nvSpPr>
          <p:spPr>
            <a:xfrm>
              <a:off x="10869021" y="1912816"/>
              <a:ext cx="454755" cy="45475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ES" sz="2540" dirty="0">
                <a:latin typeface="Arial" panose="020B0604020202020204" pitchFamily="34" charset="0"/>
              </a:endParaRPr>
            </a:p>
          </p:txBody>
        </p:sp>
        <p:pic>
          <p:nvPicPr>
            <p:cNvPr id="91" name="Рисунок 90">
              <a:extLst>
                <a:ext uri="{FF2B5EF4-FFF2-40B4-BE49-F238E27FC236}">
                  <a16:creationId xmlns:a16="http://schemas.microsoft.com/office/drawing/2014/main" id="{66CF52C2-2DA3-496D-B6CA-00F4C9415C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rcRect l="41076" b="40459"/>
            <a:stretch/>
          </p:blipFill>
          <p:spPr>
            <a:xfrm>
              <a:off x="10941844" y="1962317"/>
              <a:ext cx="326390" cy="329804"/>
            </a:xfrm>
            <a:prstGeom prst="rect">
              <a:avLst/>
            </a:prstGeom>
          </p:spPr>
        </p:pic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67737AC6-24B6-92CA-A41A-5D0B5E8EA229}"/>
              </a:ext>
            </a:extLst>
          </p:cNvPr>
          <p:cNvSpPr txBox="1"/>
          <p:nvPr/>
        </p:nvSpPr>
        <p:spPr>
          <a:xfrm>
            <a:off x="866064" y="3352101"/>
            <a:ext cx="459365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defRPr/>
            </a:pPr>
            <a:r>
              <a:rPr lang="ru-RU" b="1" dirty="0">
                <a:solidFill>
                  <a:srgbClr val="82869F"/>
                </a:solidFill>
                <a:latin typeface="Arial" panose="020B0604020202020204" pitchFamily="34" charset="0"/>
              </a:rPr>
              <a:t>Небольшие сети и отдельные точки</a:t>
            </a:r>
          </a:p>
        </p:txBody>
      </p:sp>
      <p:sp>
        <p:nvSpPr>
          <p:cNvPr id="7" name="Google Shape;1100;p192">
            <a:extLst>
              <a:ext uri="{FF2B5EF4-FFF2-40B4-BE49-F238E27FC236}">
                <a16:creationId xmlns:a16="http://schemas.microsoft.com/office/drawing/2014/main" id="{184AF764-FC17-4829-DBFC-0AC6EBA2764C}"/>
              </a:ext>
            </a:extLst>
          </p:cNvPr>
          <p:cNvSpPr txBox="1"/>
          <p:nvPr/>
        </p:nvSpPr>
        <p:spPr>
          <a:xfrm>
            <a:off x="1296615" y="4290255"/>
            <a:ext cx="2987861" cy="149271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216000" indent="-216000">
              <a:spcBef>
                <a:spcPts val="600"/>
              </a:spcBef>
              <a:buFont typeface="Arial" panose="020B0604020202020204" pitchFamily="34" charset="0"/>
              <a:buChar char="•"/>
              <a:defRPr>
                <a:latin typeface="TT Firs Neue" panose="02000503030000020004" pitchFamily="2" charset="-52"/>
              </a:defRPr>
            </a:lvl1pPr>
          </a:lstStyle>
          <a:p>
            <a:pPr marL="180000" lvl="0" indent="-180000">
              <a:spcBef>
                <a:spcPts val="0"/>
              </a:spcBef>
              <a:spcAft>
                <a:spcPts val="600"/>
              </a:spcAft>
              <a:buClr>
                <a:srgbClr val="82869F"/>
              </a:buClr>
              <a:buFont typeface="+mj-lt"/>
              <a:buAutoNum type="arabicPeriod"/>
              <a:defRPr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</a:rPr>
              <a:t>Магазины у дома, киоски </a:t>
            </a:r>
          </a:p>
          <a:p>
            <a:pPr marL="180000" lvl="0" indent="-180000">
              <a:spcBef>
                <a:spcPts val="0"/>
              </a:spcBef>
              <a:spcAft>
                <a:spcPts val="600"/>
              </a:spcAft>
              <a:buClr>
                <a:srgbClr val="82869F"/>
              </a:buClr>
              <a:buFont typeface="+mj-lt"/>
              <a:buAutoNum type="arabicPeriod"/>
              <a:defRPr/>
            </a:pPr>
            <a:r>
              <a:rPr lang="ru-RU" sz="1200" dirty="0" err="1">
                <a:solidFill>
                  <a:prstClr val="black"/>
                </a:solidFill>
                <a:latin typeface="Arial" panose="020B0604020202020204" pitchFamily="34" charset="0"/>
              </a:rPr>
              <a:t>Алкомаркеты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</a:rPr>
              <a:t>, магазины табака</a:t>
            </a:r>
          </a:p>
          <a:p>
            <a:pPr marL="180000" indent="-180000">
              <a:spcBef>
                <a:spcPts val="0"/>
              </a:spcBef>
              <a:spcAft>
                <a:spcPts val="600"/>
              </a:spcAft>
              <a:buClr>
                <a:srgbClr val="82869F"/>
              </a:buClr>
              <a:buFont typeface="+mj-lt"/>
              <a:buAutoNum type="arabicPeriod"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</a:rPr>
              <a:t>Строительные магазины, </a:t>
            </a:r>
            <a:r>
              <a:rPr lang="en-US" sz="1200" dirty="0">
                <a:solidFill>
                  <a:prstClr val="black"/>
                </a:solidFill>
                <a:latin typeface="Arial" panose="020B0604020202020204" pitchFamily="34" charset="0"/>
              </a:rPr>
              <a:t>DIY</a:t>
            </a:r>
            <a:endParaRPr lang="ru-RU" sz="12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marL="180000" indent="-180000">
              <a:spcBef>
                <a:spcPts val="0"/>
              </a:spcBef>
              <a:spcAft>
                <a:spcPts val="600"/>
              </a:spcAft>
              <a:buClr>
                <a:srgbClr val="82869F"/>
              </a:buClr>
              <a:buFont typeface="+mj-lt"/>
              <a:buAutoNum type="arabicPeriod"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</a:rPr>
              <a:t>Ювелирные магазины</a:t>
            </a:r>
          </a:p>
          <a:p>
            <a:pPr marL="180000" indent="-180000">
              <a:spcBef>
                <a:spcPts val="0"/>
              </a:spcBef>
              <a:spcAft>
                <a:spcPts val="600"/>
              </a:spcAft>
              <a:buClr>
                <a:srgbClr val="82869F"/>
              </a:buClr>
              <a:buFont typeface="+mj-lt"/>
              <a:buAutoNum type="arabicPeriod"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</a:rPr>
              <a:t>Магазины косметики и парфюмерии</a:t>
            </a:r>
          </a:p>
          <a:p>
            <a:pPr marL="180000" indent="-180000">
              <a:spcBef>
                <a:spcPts val="0"/>
              </a:spcBef>
              <a:spcAft>
                <a:spcPts val="600"/>
              </a:spcAft>
              <a:buClr>
                <a:srgbClr val="82869F"/>
              </a:buClr>
              <a:buFont typeface="+mj-lt"/>
              <a:buAutoNum type="arabicPeriod"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</a:rPr>
              <a:t>Фармацевтика, аптеки</a:t>
            </a:r>
          </a:p>
        </p:txBody>
      </p:sp>
    </p:spTree>
    <p:extLst>
      <p:ext uri="{BB962C8B-B14F-4D97-AF65-F5344CB8AC3E}">
        <p14:creationId xmlns:p14="http://schemas.microsoft.com/office/powerpoint/2010/main" val="24834360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01;p5">
            <a:extLst>
              <a:ext uri="{FF2B5EF4-FFF2-40B4-BE49-F238E27FC236}">
                <a16:creationId xmlns:a16="http://schemas.microsoft.com/office/drawing/2014/main" id="{D60926AD-CEDA-FB42-BDFF-F461090A2DDD}"/>
              </a:ext>
            </a:extLst>
          </p:cNvPr>
          <p:cNvSpPr/>
          <p:nvPr/>
        </p:nvSpPr>
        <p:spPr bwMode="auto">
          <a:xfrm>
            <a:off x="539931" y="2036618"/>
            <a:ext cx="6162205" cy="3325091"/>
          </a:xfrm>
          <a:prstGeom prst="roundRect">
            <a:avLst>
              <a:gd name="adj" fmla="val 1522"/>
            </a:avLst>
          </a:prstGeom>
          <a:gradFill>
            <a:gsLst>
              <a:gs pos="0">
                <a:srgbClr val="DF192C"/>
              </a:gs>
              <a:gs pos="71000">
                <a:srgbClr val="222332"/>
              </a:gs>
            </a:gsLst>
            <a:lin ang="2700000" scaled="0"/>
          </a:gra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77" name="Google Shape;1077;p190"/>
          <p:cNvSpPr txBox="1"/>
          <p:nvPr/>
        </p:nvSpPr>
        <p:spPr>
          <a:xfrm>
            <a:off x="898036" y="2314813"/>
            <a:ext cx="3975300" cy="9971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defPPr>
              <a:defRPr lang="en-US"/>
            </a:defPPr>
            <a:lvl1pPr>
              <a:lnSpc>
                <a:spcPct val="90000"/>
              </a:lnSpc>
              <a:defRPr sz="4000" spc="-100">
                <a:latin typeface="TT Firs Neue DemiBold" panose="02000503030000020004" pitchFamily="2" charset="-52"/>
              </a:defRPr>
            </a:lvl1pPr>
          </a:lstStyle>
          <a:p>
            <a:pPr defTabSz="414731"/>
            <a:r>
              <a:rPr lang="ru-RU" sz="3600" b="1" spc="0" dirty="0">
                <a:solidFill>
                  <a:srgbClr val="FFFFFF"/>
                </a:solidFill>
                <a:latin typeface="Arial" panose="020B0604020202020204" pitchFamily="34" charset="0"/>
              </a:rPr>
              <a:t>Возможности </a:t>
            </a:r>
            <a:br>
              <a:rPr lang="ru-RU" sz="3600" b="1" spc="0" dirty="0">
                <a:solidFill>
                  <a:srgbClr val="FFFFFF"/>
                </a:solidFill>
                <a:latin typeface="Arial" panose="020B0604020202020204" pitchFamily="34" charset="0"/>
              </a:rPr>
            </a:br>
            <a:r>
              <a:rPr lang="ru-RU" sz="3600" b="1" spc="0" dirty="0">
                <a:solidFill>
                  <a:srgbClr val="FFFFFF"/>
                </a:solidFill>
                <a:latin typeface="Arial" panose="020B0604020202020204" pitchFamily="34" charset="0"/>
              </a:rPr>
              <a:t>ПО </a:t>
            </a:r>
            <a:r>
              <a:rPr lang="en-US" sz="3600" b="1" spc="0" dirty="0" err="1">
                <a:solidFill>
                  <a:srgbClr val="FFFFFF"/>
                </a:solidFill>
                <a:latin typeface="Arial" panose="020B0604020202020204" pitchFamily="34" charset="0"/>
              </a:rPr>
              <a:t>Frontol</a:t>
            </a:r>
            <a:endParaRPr sz="3600" b="1" spc="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163C715-3DE5-47C7-876A-A560D28173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551063" y="260897"/>
            <a:ext cx="7066723" cy="618450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01;p5">
            <a:extLst>
              <a:ext uri="{FF2B5EF4-FFF2-40B4-BE49-F238E27FC236}">
                <a16:creationId xmlns:a16="http://schemas.microsoft.com/office/drawing/2014/main" id="{55AAB764-663A-306E-5073-192C74A22A35}"/>
              </a:ext>
            </a:extLst>
          </p:cNvPr>
          <p:cNvSpPr/>
          <p:nvPr/>
        </p:nvSpPr>
        <p:spPr bwMode="auto">
          <a:xfrm>
            <a:off x="6598227" y="2909455"/>
            <a:ext cx="5593773" cy="3948545"/>
          </a:xfrm>
          <a:prstGeom prst="roundRect">
            <a:avLst>
              <a:gd name="adj" fmla="val 1522"/>
            </a:avLst>
          </a:prstGeom>
          <a:gradFill>
            <a:gsLst>
              <a:gs pos="0">
                <a:srgbClr val="DF192C"/>
              </a:gs>
              <a:gs pos="71000">
                <a:srgbClr val="222332"/>
              </a:gs>
            </a:gsLst>
            <a:lin ang="2700000" scaled="0"/>
          </a:gradFill>
          <a:ln>
            <a:noFill/>
          </a:ln>
          <a:effectLst/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017EE01-F44E-4901-BA25-A72AE6E2838F}"/>
              </a:ext>
            </a:extLst>
          </p:cNvPr>
          <p:cNvSpPr txBox="1"/>
          <p:nvPr/>
        </p:nvSpPr>
        <p:spPr>
          <a:xfrm>
            <a:off x="540000" y="720000"/>
            <a:ext cx="7319055" cy="5539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Автоматизация работы кассира</a:t>
            </a:r>
          </a:p>
        </p:txBody>
      </p:sp>
      <p:sp>
        <p:nvSpPr>
          <p:cNvPr id="2" name="Google Shape;101;p5">
            <a:extLst>
              <a:ext uri="{FF2B5EF4-FFF2-40B4-BE49-F238E27FC236}">
                <a16:creationId xmlns:a16="http://schemas.microsoft.com/office/drawing/2014/main" id="{4C22994D-F8F3-A066-B799-C0166B70DAE3}"/>
              </a:ext>
            </a:extLst>
          </p:cNvPr>
          <p:cNvSpPr/>
          <p:nvPr/>
        </p:nvSpPr>
        <p:spPr bwMode="auto">
          <a:xfrm>
            <a:off x="540000" y="1544320"/>
            <a:ext cx="7415279" cy="4077161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/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7EE4AA3B-A5E5-4968-B1F8-44D2929314F8}"/>
              </a:ext>
            </a:extLst>
          </p:cNvPr>
          <p:cNvSpPr txBox="1"/>
          <p:nvPr/>
        </p:nvSpPr>
        <p:spPr>
          <a:xfrm>
            <a:off x="783840" y="1789333"/>
            <a:ext cx="3005840" cy="35548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252000" indent="-252000" defTabSz="414731">
              <a:spcAft>
                <a:spcPts val="1800"/>
              </a:spcAft>
              <a:buClr>
                <a:srgbClr val="DF192C"/>
              </a:buClr>
              <a:buFont typeface="+mj-lt"/>
              <a:buAutoNum type="arabicPeriod"/>
            </a:pPr>
            <a:r>
              <a:rPr lang="ru-RU" sz="1300" b="1" dirty="0">
                <a:solidFill>
                  <a:srgbClr val="000000"/>
                </a:solidFill>
                <a:latin typeface="Arial" panose="020B0604020202020204" pitchFamily="34" charset="0"/>
              </a:rPr>
              <a:t>Продажа любых товаров:</a:t>
            </a:r>
            <a:br>
              <a:rPr lang="ru-RU" sz="1300" b="1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sz="1300" dirty="0">
                <a:solidFill>
                  <a:srgbClr val="000000"/>
                </a:solidFill>
                <a:latin typeface="Arial" panose="020B0604020202020204" pitchFamily="34" charset="0"/>
              </a:rPr>
              <a:t>весовых, с маркировкой, алкоголя, табака, категории 18+ и др.</a:t>
            </a:r>
          </a:p>
          <a:p>
            <a:pPr marL="252000" indent="-252000" defTabSz="414731">
              <a:spcAft>
                <a:spcPts val="1800"/>
              </a:spcAft>
              <a:buClr>
                <a:srgbClr val="DF192C"/>
              </a:buClr>
              <a:buFont typeface="+mj-lt"/>
              <a:buAutoNum type="arabicPeriod"/>
            </a:pPr>
            <a:r>
              <a:rPr lang="ru-RU" sz="1300" b="1" dirty="0">
                <a:solidFill>
                  <a:srgbClr val="000000"/>
                </a:solidFill>
                <a:latin typeface="Arial" panose="020B0604020202020204" pitchFamily="34" charset="0"/>
              </a:rPr>
              <a:t>Управление списком товаров</a:t>
            </a:r>
          </a:p>
          <a:p>
            <a:pPr marL="252000" indent="-252000" defTabSz="414731">
              <a:spcAft>
                <a:spcPts val="1800"/>
              </a:spcAft>
              <a:buClr>
                <a:srgbClr val="DF192C"/>
              </a:buClr>
              <a:buFont typeface="+mj-lt"/>
              <a:buAutoNum type="arabicPeriod"/>
            </a:pPr>
            <a:r>
              <a:rPr lang="ru-RU" sz="1300" b="1" dirty="0">
                <a:solidFill>
                  <a:srgbClr val="000000"/>
                </a:solidFill>
                <a:latin typeface="Arial" panose="020B0604020202020204" pitchFamily="34" charset="0"/>
              </a:rPr>
              <a:t>Начисление скидок и налогов</a:t>
            </a:r>
          </a:p>
          <a:p>
            <a:pPr marL="252000" indent="-252000" defTabSz="414731">
              <a:spcAft>
                <a:spcPts val="1800"/>
              </a:spcAft>
              <a:buClr>
                <a:srgbClr val="DF192C"/>
              </a:buClr>
              <a:buFont typeface="+mj-lt"/>
              <a:buAutoNum type="arabicPeriod"/>
            </a:pPr>
            <a:r>
              <a:rPr lang="ru-RU" sz="1300" b="1" dirty="0">
                <a:solidFill>
                  <a:srgbClr val="000000"/>
                </a:solidFill>
                <a:latin typeface="Arial" panose="020B0604020202020204" pitchFamily="34" charset="0"/>
              </a:rPr>
              <a:t>Печать ценников и этикеток, разделение чека</a:t>
            </a:r>
          </a:p>
          <a:p>
            <a:pPr marL="252000" indent="-252000" defTabSz="414731">
              <a:spcAft>
                <a:spcPts val="1800"/>
              </a:spcAft>
              <a:buClr>
                <a:srgbClr val="DF192C"/>
              </a:buClr>
              <a:buFont typeface="+mj-lt"/>
              <a:buAutoNum type="arabicPeriod"/>
            </a:pPr>
            <a:r>
              <a:rPr lang="ru-RU" sz="1300" b="1" dirty="0">
                <a:solidFill>
                  <a:srgbClr val="000000"/>
                </a:solidFill>
                <a:latin typeface="Arial" panose="020B0604020202020204" pitchFamily="34" charset="0"/>
              </a:rPr>
              <a:t>Оформление возврата:</a:t>
            </a:r>
            <a:br>
              <a:rPr lang="ru-RU" sz="1300" b="1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sz="1300" dirty="0">
                <a:solidFill>
                  <a:srgbClr val="000000"/>
                </a:solidFill>
                <a:latin typeface="Arial" panose="020B0604020202020204" pitchFamily="34" charset="0"/>
              </a:rPr>
              <a:t>по чеку или без основания</a:t>
            </a:r>
          </a:p>
          <a:p>
            <a:pPr marL="252000" indent="-252000" defTabSz="414731">
              <a:spcAft>
                <a:spcPts val="1800"/>
              </a:spcAft>
              <a:buClr>
                <a:srgbClr val="DF192C"/>
              </a:buClr>
              <a:buFont typeface="+mj-lt"/>
              <a:buAutoNum type="arabicPeriod"/>
            </a:pPr>
            <a:r>
              <a:rPr lang="ru-RU" sz="1300" b="1" dirty="0">
                <a:solidFill>
                  <a:srgbClr val="000000"/>
                </a:solidFill>
                <a:latin typeface="Arial" panose="020B0604020202020204" pitchFamily="34" charset="0"/>
              </a:rPr>
              <a:t>Поддержка любых видов оплат:</a:t>
            </a:r>
            <a:br>
              <a:rPr lang="ru-RU" sz="1300" b="1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sz="1300" dirty="0">
                <a:solidFill>
                  <a:srgbClr val="000000"/>
                </a:solidFill>
                <a:latin typeface="Arial" panose="020B0604020202020204" pitchFamily="34" charset="0"/>
              </a:rPr>
              <a:t>наличными, по карте, СБП, бонусами, комбинированной и др.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2AAD357-2B2A-9E09-AC65-E5D88A67F3B4}"/>
              </a:ext>
            </a:extLst>
          </p:cNvPr>
          <p:cNvSpPr txBox="1"/>
          <p:nvPr/>
        </p:nvSpPr>
        <p:spPr>
          <a:xfrm>
            <a:off x="4296432" y="1789333"/>
            <a:ext cx="3333265" cy="28931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marL="252000" indent="-252000" defTabSz="414731">
              <a:spcAft>
                <a:spcPts val="1800"/>
              </a:spcAft>
              <a:buClr>
                <a:srgbClr val="DF192C"/>
              </a:buClr>
              <a:buFont typeface="+mj-lt"/>
              <a:buAutoNum type="arabicPeriod" startAt="7"/>
            </a:pPr>
            <a:r>
              <a:rPr lang="ru-RU" sz="1300" b="1" dirty="0">
                <a:solidFill>
                  <a:srgbClr val="000000"/>
                </a:solidFill>
                <a:latin typeface="Arial" panose="020B0604020202020204" pitchFamily="34" charset="0"/>
              </a:rPr>
              <a:t>Удобный интерфейс и гибкие настройки под процессы торговли</a:t>
            </a:r>
          </a:p>
          <a:p>
            <a:pPr marL="252000" indent="-252000" defTabSz="414731">
              <a:spcAft>
                <a:spcPts val="1800"/>
              </a:spcAft>
              <a:buClr>
                <a:srgbClr val="DF192C"/>
              </a:buClr>
              <a:buFont typeface="+mj-lt"/>
              <a:buAutoNum type="arabicPeriod" startAt="7"/>
            </a:pPr>
            <a:r>
              <a:rPr lang="ru-RU" sz="1300" b="1" dirty="0">
                <a:solidFill>
                  <a:srgbClr val="000000"/>
                </a:solidFill>
                <a:latin typeface="Arial" panose="020B0604020202020204" pitchFamily="34" charset="0"/>
              </a:rPr>
              <a:t>Торговля по образцам:</a:t>
            </a:r>
            <a:br>
              <a:rPr lang="ru-RU" sz="13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sz="1300" dirty="0">
                <a:solidFill>
                  <a:srgbClr val="000000"/>
                </a:solidFill>
                <a:latin typeface="Arial" panose="020B0604020202020204" pitchFamily="34" charset="0"/>
              </a:rPr>
              <a:t>оформление заказа с выгрузкой </a:t>
            </a:r>
            <a:br>
              <a:rPr lang="ru-RU" sz="13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sz="1300" dirty="0">
                <a:solidFill>
                  <a:srgbClr val="000000"/>
                </a:solidFill>
                <a:latin typeface="Arial" panose="020B0604020202020204" pitchFamily="34" charset="0"/>
              </a:rPr>
              <a:t>на кассу</a:t>
            </a:r>
            <a:endParaRPr lang="en-US" sz="13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52000" indent="-252000" defTabSz="414731">
              <a:spcAft>
                <a:spcPts val="1800"/>
              </a:spcAft>
              <a:buClr>
                <a:srgbClr val="DF192C"/>
              </a:buClr>
              <a:buFont typeface="+mj-lt"/>
              <a:buAutoNum type="arabicPeriod" startAt="7"/>
            </a:pPr>
            <a:r>
              <a:rPr lang="ru-RU" sz="1300" b="1" dirty="0">
                <a:solidFill>
                  <a:srgbClr val="000000"/>
                </a:solidFill>
                <a:latin typeface="Arial" panose="020B0604020202020204" pitchFamily="34" charset="0"/>
              </a:rPr>
              <a:t>Работа с документами:</a:t>
            </a:r>
            <a:br>
              <a:rPr lang="ru-RU" sz="13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sz="1300" dirty="0">
                <a:solidFill>
                  <a:srgbClr val="000000"/>
                </a:solidFill>
                <a:latin typeface="Arial" panose="020B0604020202020204" pitchFamily="34" charset="0"/>
              </a:rPr>
              <a:t>проведение прихода, расхода, </a:t>
            </a:r>
            <a:br>
              <a:rPr lang="ru-RU" sz="13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sz="1300" dirty="0">
                <a:solidFill>
                  <a:srgbClr val="000000"/>
                </a:solidFill>
                <a:latin typeface="Arial" panose="020B0604020202020204" pitchFamily="34" charset="0"/>
              </a:rPr>
              <a:t>переоценки и инвентаризации на кассе</a:t>
            </a:r>
          </a:p>
          <a:p>
            <a:pPr marL="252000" indent="-252000" defTabSz="414731">
              <a:spcAft>
                <a:spcPts val="1800"/>
              </a:spcAft>
              <a:buClr>
                <a:srgbClr val="DF192C"/>
              </a:buClr>
              <a:buFont typeface="+mj-lt"/>
              <a:buAutoNum type="arabicPeriod" startAt="7"/>
            </a:pPr>
            <a:r>
              <a:rPr lang="ru-RU" sz="1300" b="1" dirty="0">
                <a:solidFill>
                  <a:srgbClr val="000000"/>
                </a:solidFill>
                <a:latin typeface="Arial" panose="020B0604020202020204" pitchFamily="34" charset="0"/>
              </a:rPr>
              <a:t>Контроль и анализ продаж:</a:t>
            </a:r>
            <a:br>
              <a:rPr lang="ru-RU" sz="130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sz="1300" dirty="0">
                <a:solidFill>
                  <a:srgbClr val="000000"/>
                </a:solidFill>
                <a:latin typeface="Arial" panose="020B0604020202020204" pitchFamily="34" charset="0"/>
              </a:rPr>
              <a:t>кассовые отчеты, контроль действий кассира в системе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9212DCD-5E18-DB5D-CC47-E12AA8B8F0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7" t="8055" r="5175"/>
          <a:stretch>
            <a:fillRect/>
          </a:stretch>
        </p:blipFill>
        <p:spPr>
          <a:xfrm>
            <a:off x="7147190" y="3358371"/>
            <a:ext cx="5044810" cy="35871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9CB2D23-A584-1F55-FD3A-E8658F0028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29122" y="4859803"/>
            <a:ext cx="531481" cy="5314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6DE1145-925C-39AA-6AAD-CAD31CFC12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97410" y="4859803"/>
            <a:ext cx="531481" cy="53148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3247BD8-33CE-4194-D2AD-A7190D58E78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65698" y="4859803"/>
            <a:ext cx="531481" cy="53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97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01;p5">
            <a:extLst>
              <a:ext uri="{FF2B5EF4-FFF2-40B4-BE49-F238E27FC236}">
                <a16:creationId xmlns:a16="http://schemas.microsoft.com/office/drawing/2014/main" id="{F0EA0E01-3C8E-C8F8-75EC-5E5872553947}"/>
              </a:ext>
            </a:extLst>
          </p:cNvPr>
          <p:cNvSpPr/>
          <p:nvPr/>
        </p:nvSpPr>
        <p:spPr bwMode="auto">
          <a:xfrm>
            <a:off x="5507042" y="846667"/>
            <a:ext cx="2891891" cy="2269066"/>
          </a:xfrm>
          <a:prstGeom prst="roundRect">
            <a:avLst>
              <a:gd name="adj" fmla="val 1522"/>
            </a:avLst>
          </a:prstGeom>
          <a:solidFill>
            <a:srgbClr val="222332"/>
          </a:solidFill>
          <a:ln w="38100">
            <a:solidFill>
              <a:srgbClr val="4F5168"/>
            </a:solidFill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F6A6D99-86A3-4A0F-919D-8DFABCA6B222}"/>
              </a:ext>
            </a:extLst>
          </p:cNvPr>
          <p:cNvSpPr txBox="1"/>
          <p:nvPr/>
        </p:nvSpPr>
        <p:spPr>
          <a:xfrm>
            <a:off x="540000" y="720000"/>
            <a:ext cx="4798599" cy="9971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Соответствие законодательству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2E8C5375-72C4-468A-BA9B-E76FFC30F28E}"/>
              </a:ext>
            </a:extLst>
          </p:cNvPr>
          <p:cNvSpPr/>
          <p:nvPr/>
        </p:nvSpPr>
        <p:spPr>
          <a:xfrm>
            <a:off x="5730555" y="1086107"/>
            <a:ext cx="2450687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Arial" panose="020B0604020202020204" pitchFamily="34" charset="0"/>
              </a:rPr>
              <a:t>54-ФЗ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2EFDCB5-6CAD-456F-BE07-9CC7B5C68A8E}"/>
              </a:ext>
            </a:extLst>
          </p:cNvPr>
          <p:cNvSpPr/>
          <p:nvPr/>
        </p:nvSpPr>
        <p:spPr>
          <a:xfrm>
            <a:off x="5730555" y="1587059"/>
            <a:ext cx="2420022" cy="9295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10000"/>
              </a:lnSpc>
              <a:spcAft>
                <a:spcPts val="600"/>
              </a:spcAft>
            </a:pP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Регистрация расчетов </a:t>
            </a:r>
            <a:b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с помощью фискального накопителя. Передача данных в ОФД и ФНС.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356200AC-1258-4011-8B84-5375DD1355F0}"/>
              </a:ext>
            </a:extLst>
          </p:cNvPr>
          <p:cNvSpPr/>
          <p:nvPr/>
        </p:nvSpPr>
        <p:spPr>
          <a:xfrm>
            <a:off x="1200863" y="2080112"/>
            <a:ext cx="3793923" cy="9295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10000"/>
              </a:lnSpc>
            </a:pPr>
            <a:r>
              <a:rPr lang="ru-RU" sz="1400" spc="10" dirty="0" err="1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Frontol</a:t>
            </a:r>
            <a:r>
              <a:rPr lang="ru-RU" sz="1400" spc="1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 полностью соответствует актуальному законодательству РФ </a:t>
            </a:r>
            <a:br>
              <a:rPr lang="ru-RU" sz="1400" spc="1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spc="1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в области онлайн-касс и </a:t>
            </a:r>
            <a:r>
              <a:rPr lang="ru-RU" sz="1400" spc="10" dirty="0" err="1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товароучета</a:t>
            </a:r>
            <a:r>
              <a:rPr lang="ru-RU" sz="1400" spc="1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, работает со всеми </a:t>
            </a:r>
            <a:r>
              <a:rPr lang="ru-RU" sz="1400" spc="10" dirty="0" err="1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госсистемами</a:t>
            </a:r>
            <a:r>
              <a:rPr lang="ru-RU" sz="1400" spc="1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.</a:t>
            </a:r>
          </a:p>
        </p:txBody>
      </p:sp>
      <p:sp>
        <p:nvSpPr>
          <p:cNvPr id="68" name="Прямоугольник 67">
            <a:extLst>
              <a:ext uri="{FF2B5EF4-FFF2-40B4-BE49-F238E27FC236}">
                <a16:creationId xmlns:a16="http://schemas.microsoft.com/office/drawing/2014/main" id="{708B35E6-D241-4D87-9CF6-9F6E3711AF71}"/>
              </a:ext>
            </a:extLst>
          </p:cNvPr>
          <p:cNvSpPr/>
          <p:nvPr/>
        </p:nvSpPr>
        <p:spPr>
          <a:xfrm>
            <a:off x="1200864" y="3546338"/>
            <a:ext cx="3641300" cy="6925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10000"/>
              </a:lnSpc>
              <a:spcAft>
                <a:spcPts val="600"/>
              </a:spcAft>
            </a:pPr>
            <a:r>
              <a:rPr lang="en-US" sz="1400" spc="10" dirty="0" err="1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Frontol</a:t>
            </a:r>
            <a:r>
              <a:rPr lang="ru-RU" sz="1400" spc="1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 внесен в реестр отечественного ПО. Это подтверждается официальной </a:t>
            </a:r>
            <a:r>
              <a:rPr lang="ru-RU" sz="1400" spc="1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записью №7611</a:t>
            </a:r>
            <a:r>
              <a:rPr lang="ru-RU" sz="1400" spc="1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 в реестре </a:t>
            </a:r>
            <a:r>
              <a:rPr lang="ru-RU" sz="1400" spc="10" dirty="0" err="1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Минцифры</a:t>
            </a:r>
            <a:r>
              <a:rPr lang="ru-RU" sz="1400" spc="1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.</a:t>
            </a:r>
          </a:p>
        </p:txBody>
      </p:sp>
      <p:sp>
        <p:nvSpPr>
          <p:cNvPr id="73" name="Прямоугольник 72">
            <a:extLst>
              <a:ext uri="{FF2B5EF4-FFF2-40B4-BE49-F238E27FC236}">
                <a16:creationId xmlns:a16="http://schemas.microsoft.com/office/drawing/2014/main" id="{62CDD215-5FB9-4A62-8046-676C2FA04D8A}"/>
              </a:ext>
            </a:extLst>
          </p:cNvPr>
          <p:cNvSpPr/>
          <p:nvPr/>
        </p:nvSpPr>
        <p:spPr>
          <a:xfrm>
            <a:off x="1200864" y="4766343"/>
            <a:ext cx="3599736" cy="6925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10000"/>
              </a:lnSpc>
              <a:spcAft>
                <a:spcPts val="600"/>
              </a:spcAft>
            </a:pPr>
            <a:r>
              <a:rPr lang="en-US" sz="1400" spc="10" dirty="0" err="1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Frontol</a:t>
            </a:r>
            <a:r>
              <a:rPr lang="en-US" sz="1400" spc="1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 </a:t>
            </a:r>
            <a:r>
              <a:rPr lang="ru-RU" sz="1400" spc="1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автоматически обновляется, </a:t>
            </a:r>
            <a:br>
              <a:rPr lang="ru-RU" sz="1400" spc="1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spc="1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чтобы соответствовать новым требованиям закона.</a:t>
            </a:r>
          </a:p>
        </p:txBody>
      </p:sp>
      <p:sp>
        <p:nvSpPr>
          <p:cNvPr id="3" name="Google Shape;101;p5">
            <a:extLst>
              <a:ext uri="{FF2B5EF4-FFF2-40B4-BE49-F238E27FC236}">
                <a16:creationId xmlns:a16="http://schemas.microsoft.com/office/drawing/2014/main" id="{7DD7E96E-F8E8-6027-0454-8A492A9FD12B}"/>
              </a:ext>
            </a:extLst>
          </p:cNvPr>
          <p:cNvSpPr/>
          <p:nvPr/>
        </p:nvSpPr>
        <p:spPr bwMode="auto">
          <a:xfrm>
            <a:off x="8602251" y="846667"/>
            <a:ext cx="2891891" cy="2269066"/>
          </a:xfrm>
          <a:prstGeom prst="roundRect">
            <a:avLst>
              <a:gd name="adj" fmla="val 1522"/>
            </a:avLst>
          </a:prstGeom>
          <a:solidFill>
            <a:srgbClr val="222332"/>
          </a:solidFill>
          <a:ln w="38100">
            <a:solidFill>
              <a:srgbClr val="4F5168"/>
            </a:solidFill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Прямоугольник 19">
            <a:extLst>
              <a:ext uri="{FF2B5EF4-FFF2-40B4-BE49-F238E27FC236}">
                <a16:creationId xmlns:a16="http://schemas.microsoft.com/office/drawing/2014/main" id="{9CA0D961-E33B-8BD5-4BCA-64DCBD4E2C00}"/>
              </a:ext>
            </a:extLst>
          </p:cNvPr>
          <p:cNvSpPr/>
          <p:nvPr/>
        </p:nvSpPr>
        <p:spPr>
          <a:xfrm>
            <a:off x="8825764" y="1086107"/>
            <a:ext cx="2450687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Arial" panose="020B0604020202020204" pitchFamily="34" charset="0"/>
              </a:rPr>
              <a:t>ЕГАИС</a:t>
            </a:r>
          </a:p>
        </p:txBody>
      </p:sp>
      <p:sp>
        <p:nvSpPr>
          <p:cNvPr id="5" name="Прямоугольник 7">
            <a:extLst>
              <a:ext uri="{FF2B5EF4-FFF2-40B4-BE49-F238E27FC236}">
                <a16:creationId xmlns:a16="http://schemas.microsoft.com/office/drawing/2014/main" id="{B0560D31-F92A-90C4-4842-B954295A2141}"/>
              </a:ext>
            </a:extLst>
          </p:cNvPr>
          <p:cNvSpPr/>
          <p:nvPr/>
        </p:nvSpPr>
        <p:spPr>
          <a:xfrm>
            <a:off x="8825764" y="1587059"/>
            <a:ext cx="2420022" cy="6925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10000"/>
              </a:lnSpc>
            </a:pP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Обмен данными с ЕГАИС </a:t>
            </a:r>
            <a:b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и отражение движения алкогольной продукции.</a:t>
            </a:r>
          </a:p>
        </p:txBody>
      </p:sp>
      <p:sp>
        <p:nvSpPr>
          <p:cNvPr id="6" name="Google Shape;101;p5">
            <a:extLst>
              <a:ext uri="{FF2B5EF4-FFF2-40B4-BE49-F238E27FC236}">
                <a16:creationId xmlns:a16="http://schemas.microsoft.com/office/drawing/2014/main" id="{1C547C9C-CB27-AA4B-5439-0BD2AF1738CF}"/>
              </a:ext>
            </a:extLst>
          </p:cNvPr>
          <p:cNvSpPr/>
          <p:nvPr/>
        </p:nvSpPr>
        <p:spPr bwMode="auto">
          <a:xfrm>
            <a:off x="5507042" y="3356992"/>
            <a:ext cx="2891891" cy="2403728"/>
          </a:xfrm>
          <a:prstGeom prst="roundRect">
            <a:avLst>
              <a:gd name="adj" fmla="val 1522"/>
            </a:avLst>
          </a:prstGeom>
          <a:solidFill>
            <a:srgbClr val="222332"/>
          </a:solidFill>
          <a:ln w="38100">
            <a:solidFill>
              <a:srgbClr val="4F5168"/>
            </a:solidFill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Прямоугольник 19">
            <a:extLst>
              <a:ext uri="{FF2B5EF4-FFF2-40B4-BE49-F238E27FC236}">
                <a16:creationId xmlns:a16="http://schemas.microsoft.com/office/drawing/2014/main" id="{C5A10152-6E83-9DC9-0058-4E2B984A4A96}"/>
              </a:ext>
            </a:extLst>
          </p:cNvPr>
          <p:cNvSpPr/>
          <p:nvPr/>
        </p:nvSpPr>
        <p:spPr>
          <a:xfrm>
            <a:off x="5730555" y="3596432"/>
            <a:ext cx="2450687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Arial" panose="020B0604020202020204" pitchFamily="34" charset="0"/>
              </a:rPr>
              <a:t>Маркировка</a:t>
            </a:r>
          </a:p>
        </p:txBody>
      </p:sp>
      <p:sp>
        <p:nvSpPr>
          <p:cNvPr id="10" name="Прямоугольник 7">
            <a:extLst>
              <a:ext uri="{FF2B5EF4-FFF2-40B4-BE49-F238E27FC236}">
                <a16:creationId xmlns:a16="http://schemas.microsoft.com/office/drawing/2014/main" id="{8A54591F-0097-88BA-97C5-B3F4CA0EE3BC}"/>
              </a:ext>
            </a:extLst>
          </p:cNvPr>
          <p:cNvSpPr/>
          <p:nvPr/>
        </p:nvSpPr>
        <p:spPr>
          <a:xfrm>
            <a:off x="5730554" y="4097384"/>
            <a:ext cx="2499045" cy="11665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10000"/>
              </a:lnSpc>
            </a:pP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Автоматизация работы </a:t>
            </a:r>
            <a:b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с маркированными товарами, обмен данными </a:t>
            </a:r>
            <a:b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с системами «Честный ЗНАК» и ТС </a:t>
            </a:r>
            <a:r>
              <a:rPr lang="ru-RU" sz="1400" spc="20" dirty="0" err="1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ПИоТ</a:t>
            </a: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.</a:t>
            </a:r>
          </a:p>
        </p:txBody>
      </p:sp>
      <p:sp>
        <p:nvSpPr>
          <p:cNvPr id="12" name="Google Shape;101;p5">
            <a:extLst>
              <a:ext uri="{FF2B5EF4-FFF2-40B4-BE49-F238E27FC236}">
                <a16:creationId xmlns:a16="http://schemas.microsoft.com/office/drawing/2014/main" id="{58C40968-F23C-B6D2-911E-DEC1779CB885}"/>
              </a:ext>
            </a:extLst>
          </p:cNvPr>
          <p:cNvSpPr/>
          <p:nvPr/>
        </p:nvSpPr>
        <p:spPr bwMode="auto">
          <a:xfrm>
            <a:off x="8602251" y="3356992"/>
            <a:ext cx="2891891" cy="2403728"/>
          </a:xfrm>
          <a:prstGeom prst="roundRect">
            <a:avLst>
              <a:gd name="adj" fmla="val 1522"/>
            </a:avLst>
          </a:prstGeom>
          <a:solidFill>
            <a:srgbClr val="222332"/>
          </a:solidFill>
          <a:ln w="38100">
            <a:solidFill>
              <a:srgbClr val="4F5168"/>
            </a:solidFill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Прямоугольник 19">
            <a:extLst>
              <a:ext uri="{FF2B5EF4-FFF2-40B4-BE49-F238E27FC236}">
                <a16:creationId xmlns:a16="http://schemas.microsoft.com/office/drawing/2014/main" id="{9C394CA7-6904-8430-62FF-EC304511D0E6}"/>
              </a:ext>
            </a:extLst>
          </p:cNvPr>
          <p:cNvSpPr/>
          <p:nvPr/>
        </p:nvSpPr>
        <p:spPr>
          <a:xfrm>
            <a:off x="8825764" y="3596432"/>
            <a:ext cx="2450687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Arial" panose="020B0604020202020204" pitchFamily="34" charset="0"/>
              </a:rPr>
              <a:t>ГИИС ДМДК</a:t>
            </a:r>
          </a:p>
        </p:txBody>
      </p:sp>
      <p:sp>
        <p:nvSpPr>
          <p:cNvPr id="14" name="Прямоугольник 7">
            <a:extLst>
              <a:ext uri="{FF2B5EF4-FFF2-40B4-BE49-F238E27FC236}">
                <a16:creationId xmlns:a16="http://schemas.microsoft.com/office/drawing/2014/main" id="{89CCF908-1D48-0CAF-FB81-3033FB48AA8A}"/>
              </a:ext>
            </a:extLst>
          </p:cNvPr>
          <p:cNvSpPr/>
          <p:nvPr/>
        </p:nvSpPr>
        <p:spPr>
          <a:xfrm>
            <a:off x="8825764" y="4097384"/>
            <a:ext cx="2420022" cy="11665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10000"/>
              </a:lnSpc>
            </a:pP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Автоматическая передача УИН ювелирного изделия </a:t>
            </a:r>
            <a:b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в ГИИС ДМДК. Товар выводится из оборота автоматически.</a:t>
            </a:r>
          </a:p>
        </p:txBody>
      </p:sp>
      <p:pic>
        <p:nvPicPr>
          <p:cNvPr id="15" name="Picture 14" descr="A red square with a white arrow&#10;&#10;AI-generated content may be incorrect.">
            <a:extLst>
              <a:ext uri="{FF2B5EF4-FFF2-40B4-BE49-F238E27FC236}">
                <a16:creationId xmlns:a16="http://schemas.microsoft.com/office/drawing/2014/main" id="{163D368F-D8E8-A970-408B-0A1769314F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1" y="2085109"/>
            <a:ext cx="429491" cy="429491"/>
          </a:xfrm>
          <a:prstGeom prst="rect">
            <a:avLst/>
          </a:prstGeom>
        </p:spPr>
      </p:pic>
      <p:pic>
        <p:nvPicPr>
          <p:cNvPr id="21" name="Picture 20" descr="A red square with a white arrow&#10;&#10;AI-generated content may be incorrect.">
            <a:extLst>
              <a:ext uri="{FF2B5EF4-FFF2-40B4-BE49-F238E27FC236}">
                <a16:creationId xmlns:a16="http://schemas.microsoft.com/office/drawing/2014/main" id="{7D1597A3-43EA-C663-8502-AFF4C85E70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1" y="3552234"/>
            <a:ext cx="429491" cy="429491"/>
          </a:xfrm>
          <a:prstGeom prst="rect">
            <a:avLst/>
          </a:prstGeom>
        </p:spPr>
      </p:pic>
      <p:pic>
        <p:nvPicPr>
          <p:cNvPr id="22" name="Picture 21" descr="A red square with a white arrow&#10;&#10;AI-generated content may be incorrect.">
            <a:extLst>
              <a:ext uri="{FF2B5EF4-FFF2-40B4-BE49-F238E27FC236}">
                <a16:creationId xmlns:a16="http://schemas.microsoft.com/office/drawing/2014/main" id="{5AE56E6A-AF23-AA50-886D-BC3D6DECBB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1" y="4776370"/>
            <a:ext cx="429491" cy="429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9588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101;p5">
            <a:extLst>
              <a:ext uri="{FF2B5EF4-FFF2-40B4-BE49-F238E27FC236}">
                <a16:creationId xmlns:a16="http://schemas.microsoft.com/office/drawing/2014/main" id="{047D27AC-AA57-16D1-F8AE-51559124710E}"/>
              </a:ext>
            </a:extLst>
          </p:cNvPr>
          <p:cNvSpPr/>
          <p:nvPr/>
        </p:nvSpPr>
        <p:spPr bwMode="auto">
          <a:xfrm>
            <a:off x="0" y="2279372"/>
            <a:ext cx="6692900" cy="3791228"/>
          </a:xfrm>
          <a:prstGeom prst="roundRect">
            <a:avLst>
              <a:gd name="adj" fmla="val 1522"/>
            </a:avLst>
          </a:prstGeom>
          <a:gradFill>
            <a:gsLst>
              <a:gs pos="89000">
                <a:srgbClr val="13141C"/>
              </a:gs>
              <a:gs pos="0">
                <a:srgbClr val="4F5168">
                  <a:alpha val="40209"/>
                </a:srgbClr>
              </a:gs>
            </a:gsLst>
            <a:lin ang="0" scaled="0"/>
          </a:gra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F6A6D99-86A3-4A0F-919D-8DFABCA6B222}"/>
              </a:ext>
            </a:extLst>
          </p:cNvPr>
          <p:cNvSpPr txBox="1"/>
          <p:nvPr/>
        </p:nvSpPr>
        <p:spPr>
          <a:xfrm>
            <a:off x="540000" y="720000"/>
            <a:ext cx="4233467" cy="4985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Продажа алкоголя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BA4CA69-1928-4167-A755-FB55E077DD8F}"/>
              </a:ext>
            </a:extLst>
          </p:cNvPr>
          <p:cNvSpPr/>
          <p:nvPr/>
        </p:nvSpPr>
        <p:spPr>
          <a:xfrm>
            <a:off x="540000" y="1418045"/>
            <a:ext cx="632816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1600" b="1" dirty="0" err="1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Frontol</a:t>
            </a:r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 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автоматизирует весь процесс учета алкоголя: </a:t>
            </a:r>
            <a:b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от закупки до продажи конечному потребителю</a:t>
            </a:r>
            <a:endParaRPr lang="ru-RU" sz="1600" b="1" dirty="0">
              <a:solidFill>
                <a:schemeClr val="bg1"/>
              </a:solidFill>
              <a:highlight>
                <a:srgbClr val="008000"/>
              </a:highlight>
              <a:latin typeface="Arial" panose="020B0604020202020204" pitchFamily="34" charset="0"/>
              <a:ea typeface="CoFo Sans Regular" panose="020B0503030202060203" pitchFamily="34" charset="-52"/>
            </a:endParaRPr>
          </a:p>
        </p:txBody>
      </p:sp>
      <p:sp>
        <p:nvSpPr>
          <p:cNvPr id="4" name="Прямоугольник 12">
            <a:extLst>
              <a:ext uri="{FF2B5EF4-FFF2-40B4-BE49-F238E27FC236}">
                <a16:creationId xmlns:a16="http://schemas.microsoft.com/office/drawing/2014/main" id="{2ED423D3-0633-E9E6-3264-38AE1555B398}"/>
              </a:ext>
            </a:extLst>
          </p:cNvPr>
          <p:cNvSpPr/>
          <p:nvPr/>
        </p:nvSpPr>
        <p:spPr>
          <a:xfrm>
            <a:off x="1106794" y="2539850"/>
            <a:ext cx="2184861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Отгрузка, приемка </a:t>
            </a:r>
            <a:b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постановка на баланс</a:t>
            </a:r>
          </a:p>
        </p:txBody>
      </p:sp>
      <p:sp>
        <p:nvSpPr>
          <p:cNvPr id="6" name="Прямоугольник 29">
            <a:extLst>
              <a:ext uri="{FF2B5EF4-FFF2-40B4-BE49-F238E27FC236}">
                <a16:creationId xmlns:a16="http://schemas.microsoft.com/office/drawing/2014/main" id="{434DB597-3D2D-19B9-AB3E-A643956428FA}"/>
              </a:ext>
            </a:extLst>
          </p:cNvPr>
          <p:cNvSpPr/>
          <p:nvPr/>
        </p:nvSpPr>
        <p:spPr>
          <a:xfrm>
            <a:off x="1111008" y="3379175"/>
            <a:ext cx="2184861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Регистрация продаж алкоголя в ЕГАИС</a:t>
            </a:r>
          </a:p>
        </p:txBody>
      </p:sp>
      <p:sp>
        <p:nvSpPr>
          <p:cNvPr id="20" name="Прямоугольник 35">
            <a:extLst>
              <a:ext uri="{FF2B5EF4-FFF2-40B4-BE49-F238E27FC236}">
                <a16:creationId xmlns:a16="http://schemas.microsoft.com/office/drawing/2014/main" id="{7FB1C2DC-F344-FBD2-9E09-5D36A6BD4E32}"/>
              </a:ext>
            </a:extLst>
          </p:cNvPr>
          <p:cNvSpPr/>
          <p:nvPr/>
        </p:nvSpPr>
        <p:spPr>
          <a:xfrm>
            <a:off x="1139837" y="4218500"/>
            <a:ext cx="225272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Помарочный</a:t>
            </a:r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учет алкоголя, проверка дублей</a:t>
            </a:r>
          </a:p>
        </p:txBody>
      </p:sp>
      <p:sp>
        <p:nvSpPr>
          <p:cNvPr id="25" name="Прямоугольник 38">
            <a:extLst>
              <a:ext uri="{FF2B5EF4-FFF2-40B4-BE49-F238E27FC236}">
                <a16:creationId xmlns:a16="http://schemas.microsoft.com/office/drawing/2014/main" id="{B22207AD-DE05-BEAE-BB37-A66C9CDC7CDE}"/>
              </a:ext>
            </a:extLst>
          </p:cNvPr>
          <p:cNvSpPr/>
          <p:nvPr/>
        </p:nvSpPr>
        <p:spPr>
          <a:xfrm>
            <a:off x="1134843" y="5057824"/>
            <a:ext cx="2019103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Оформление списания и возврата алкоголя</a:t>
            </a:r>
          </a:p>
        </p:txBody>
      </p:sp>
      <p:sp>
        <p:nvSpPr>
          <p:cNvPr id="27" name="Прямоугольник 40">
            <a:extLst>
              <a:ext uri="{FF2B5EF4-FFF2-40B4-BE49-F238E27FC236}">
                <a16:creationId xmlns:a16="http://schemas.microsoft.com/office/drawing/2014/main" id="{C07B36E9-B4FC-7093-3DE9-727AB412D7B4}"/>
              </a:ext>
            </a:extLst>
          </p:cNvPr>
          <p:cNvSpPr/>
          <p:nvPr/>
        </p:nvSpPr>
        <p:spPr>
          <a:xfrm>
            <a:off x="4294801" y="4218500"/>
            <a:ext cx="2115561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Контроль цены </a:t>
            </a:r>
            <a:b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времени продажи</a:t>
            </a:r>
          </a:p>
        </p:txBody>
      </p:sp>
      <p:sp>
        <p:nvSpPr>
          <p:cNvPr id="32" name="Прямоугольник 42">
            <a:extLst>
              <a:ext uri="{FF2B5EF4-FFF2-40B4-BE49-F238E27FC236}">
                <a16:creationId xmlns:a16="http://schemas.microsoft.com/office/drawing/2014/main" id="{F818CCF1-CAAD-AE49-A719-4C3921C278CB}"/>
              </a:ext>
            </a:extLst>
          </p:cNvPr>
          <p:cNvSpPr/>
          <p:nvPr/>
        </p:nvSpPr>
        <p:spPr>
          <a:xfrm>
            <a:off x="4302652" y="2537666"/>
            <a:ext cx="2300682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Вскрытие тары, учет </a:t>
            </a:r>
            <a:b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алкоголя в составе блюд</a:t>
            </a:r>
          </a:p>
        </p:txBody>
      </p:sp>
      <p:sp>
        <p:nvSpPr>
          <p:cNvPr id="44" name="Прямоугольник 44">
            <a:extLst>
              <a:ext uri="{FF2B5EF4-FFF2-40B4-BE49-F238E27FC236}">
                <a16:creationId xmlns:a16="http://schemas.microsoft.com/office/drawing/2014/main" id="{09EBC8D7-3F45-0CDD-8D2E-971BD7A35456}"/>
              </a:ext>
            </a:extLst>
          </p:cNvPr>
          <p:cNvSpPr/>
          <p:nvPr/>
        </p:nvSpPr>
        <p:spPr>
          <a:xfrm>
            <a:off x="4311471" y="5057824"/>
            <a:ext cx="2013129" cy="6463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Автоматическая отчетность в ЕГАИС </a:t>
            </a:r>
            <a:b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«Честный ЗНАК»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391E523-12AB-B20B-34C2-E2BF2F95CE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6261" y="2537666"/>
            <a:ext cx="386645" cy="386645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E1B3334F-9467-41E5-CB41-F65CE7C11E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6261" y="3390143"/>
            <a:ext cx="386645" cy="386645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36ED246-9258-C41B-AFD1-325B052A8D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6261" y="4242620"/>
            <a:ext cx="386645" cy="386645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6764C53A-2E7B-06F3-4DE0-925632EE769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6261" y="5095098"/>
            <a:ext cx="386645" cy="386645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C36CBFC5-81CD-80AE-282C-4ECC246EF73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38715" y="2537666"/>
            <a:ext cx="386645" cy="386645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92EEDF1B-BF24-F834-03BC-FA351CE6FF9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38715" y="3390143"/>
            <a:ext cx="386645" cy="38664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2A009FC0-367B-EAB6-250A-9A98483C56E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38715" y="4242620"/>
            <a:ext cx="386645" cy="38664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F257AB7A-944D-7D69-1935-EDD6374F982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38715" y="5095098"/>
            <a:ext cx="386645" cy="386645"/>
          </a:xfrm>
          <a:prstGeom prst="rect">
            <a:avLst/>
          </a:prstGeom>
        </p:spPr>
      </p:pic>
      <p:sp>
        <p:nvSpPr>
          <p:cNvPr id="31" name="Прямоугольник 42">
            <a:extLst>
              <a:ext uri="{FF2B5EF4-FFF2-40B4-BE49-F238E27FC236}">
                <a16:creationId xmlns:a16="http://schemas.microsoft.com/office/drawing/2014/main" id="{5AD205EA-23B0-49CF-B2D1-DD5D14D397FC}"/>
              </a:ext>
            </a:extLst>
          </p:cNvPr>
          <p:cNvSpPr/>
          <p:nvPr/>
        </p:nvSpPr>
        <p:spPr>
          <a:xfrm>
            <a:off x="4299685" y="3368021"/>
            <a:ext cx="2063015" cy="6463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Подтверждение возраста </a:t>
            </a:r>
            <a:b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через 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</a:t>
            </a:r>
            <a:endParaRPr lang="ru-RU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Google Shape;101;p5">
            <a:extLst>
              <a:ext uri="{FF2B5EF4-FFF2-40B4-BE49-F238E27FC236}">
                <a16:creationId xmlns:a16="http://schemas.microsoft.com/office/drawing/2014/main" id="{55B9EC82-EE22-6C70-6233-5972B50E5D6F}"/>
              </a:ext>
            </a:extLst>
          </p:cNvPr>
          <p:cNvSpPr/>
          <p:nvPr/>
        </p:nvSpPr>
        <p:spPr bwMode="auto">
          <a:xfrm>
            <a:off x="6692900" y="1"/>
            <a:ext cx="5499100" cy="6857999"/>
          </a:xfrm>
          <a:prstGeom prst="roundRect">
            <a:avLst>
              <a:gd name="adj" fmla="val 1522"/>
            </a:avLst>
          </a:prstGeom>
          <a:gradFill>
            <a:gsLst>
              <a:gs pos="0">
                <a:srgbClr val="DF192C"/>
              </a:gs>
              <a:gs pos="91000">
                <a:srgbClr val="4F5168">
                  <a:alpha val="40209"/>
                </a:srgbClr>
              </a:gs>
            </a:gsLst>
            <a:lin ang="0" scaled="0"/>
          </a:gra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94FD10E3-BA00-4D0C-8F5C-75E682059C09}"/>
              </a:ext>
            </a:extLst>
          </p:cNvPr>
          <p:cNvSpPr/>
          <p:nvPr/>
        </p:nvSpPr>
        <p:spPr>
          <a:xfrm>
            <a:off x="8099678" y="441633"/>
            <a:ext cx="3203322" cy="229652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base">
              <a:lnSpc>
                <a:spcPct val="110000"/>
              </a:lnSpc>
              <a:spcAft>
                <a:spcPts val="1800"/>
              </a:spcAft>
            </a:pPr>
            <a:r>
              <a:rPr lang="ru-RU" sz="1600" b="1" spc="1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Отсутствие штрафов</a:t>
            </a:r>
            <a:endParaRPr lang="en-US" sz="1600" b="1" spc="10" dirty="0">
              <a:solidFill>
                <a:schemeClr val="bg1"/>
              </a:solidFill>
              <a:latin typeface="Arial" panose="020B0604020202020204" pitchFamily="34" charset="0"/>
              <a:ea typeface="CoFo Sans Regular" panose="020B0503030202060203" pitchFamily="34" charset="-52"/>
            </a:endParaRPr>
          </a:p>
          <a:p>
            <a:pPr fontAlgn="base">
              <a:lnSpc>
                <a:spcPct val="110000"/>
              </a:lnSpc>
              <a:spcAft>
                <a:spcPts val="1800"/>
              </a:spcAft>
            </a:pPr>
            <a:r>
              <a:rPr lang="ru-RU" sz="1600" b="1" spc="1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Простая приемка и </a:t>
            </a:r>
            <a:r>
              <a:rPr lang="ru-RU" sz="1600" b="1" spc="10" dirty="0" err="1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автосписание</a:t>
            </a:r>
            <a:endParaRPr lang="ru-RU" sz="1600" b="1" spc="10" dirty="0">
              <a:solidFill>
                <a:schemeClr val="bg1"/>
              </a:solidFill>
              <a:latin typeface="Arial" panose="020B0604020202020204" pitchFamily="34" charset="0"/>
              <a:ea typeface="CoFo Sans Regular" panose="020B0503030202060203" pitchFamily="34" charset="-52"/>
            </a:endParaRPr>
          </a:p>
          <a:p>
            <a:pPr fontAlgn="base">
              <a:lnSpc>
                <a:spcPct val="110000"/>
              </a:lnSpc>
              <a:spcAft>
                <a:spcPts val="1800"/>
              </a:spcAft>
            </a:pPr>
            <a:r>
              <a:rPr lang="ru-RU" sz="1600" b="1" spc="1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Удобная работа в одном окне</a:t>
            </a:r>
          </a:p>
          <a:p>
            <a:pPr fontAlgn="base">
              <a:lnSpc>
                <a:spcPct val="110000"/>
              </a:lnSpc>
              <a:spcAft>
                <a:spcPts val="1800"/>
              </a:spcAft>
            </a:pPr>
            <a:r>
              <a:rPr lang="ru-RU" sz="1600" b="1" spc="1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Отчетность для всех госсистем — за пару кликов</a:t>
            </a:r>
          </a:p>
        </p:txBody>
      </p:sp>
      <p:pic>
        <p:nvPicPr>
          <p:cNvPr id="8" name="Picture 7" descr="A close up of a bottle&#10;&#10;AI-generated content may be incorrect.">
            <a:extLst>
              <a:ext uri="{FF2B5EF4-FFF2-40B4-BE49-F238E27FC236}">
                <a16:creationId xmlns:a16="http://schemas.microsoft.com/office/drawing/2014/main" id="{64ACDE4A-201A-F313-119A-5DB1F3B6A72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6752" y="3699042"/>
            <a:ext cx="805458" cy="2514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ABD7653-E3F9-1E8B-124E-F626D355CD7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35550" y="3152943"/>
            <a:ext cx="1031527" cy="306069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54E6C8C-3A5C-6143-3279-6F7DAE1A4C1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3847" y="3017920"/>
            <a:ext cx="4166518" cy="3695701"/>
          </a:xfrm>
          <a:prstGeom prst="rect">
            <a:avLst/>
          </a:prstGeom>
        </p:spPr>
      </p:pic>
      <p:sp>
        <p:nvSpPr>
          <p:cNvPr id="11" name="5-point Star 10">
            <a:extLst>
              <a:ext uri="{FF2B5EF4-FFF2-40B4-BE49-F238E27FC236}">
                <a16:creationId xmlns:a16="http://schemas.microsoft.com/office/drawing/2014/main" id="{87C101B7-D512-C15B-47FD-E1C805B48E2F}"/>
              </a:ext>
            </a:extLst>
          </p:cNvPr>
          <p:cNvSpPr/>
          <p:nvPr/>
        </p:nvSpPr>
        <p:spPr>
          <a:xfrm>
            <a:off x="7694800" y="409793"/>
            <a:ext cx="252941" cy="252941"/>
          </a:xfrm>
          <a:prstGeom prst="star5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12" name="5-point Star 11">
            <a:extLst>
              <a:ext uri="{FF2B5EF4-FFF2-40B4-BE49-F238E27FC236}">
                <a16:creationId xmlns:a16="http://schemas.microsoft.com/office/drawing/2014/main" id="{356ECF2C-C62F-00D8-0B0E-726C60BCF19C}"/>
              </a:ext>
            </a:extLst>
          </p:cNvPr>
          <p:cNvSpPr/>
          <p:nvPr/>
        </p:nvSpPr>
        <p:spPr>
          <a:xfrm>
            <a:off x="7694800" y="889640"/>
            <a:ext cx="252941" cy="252941"/>
          </a:xfrm>
          <a:prstGeom prst="star5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14" name="5-point Star 13">
            <a:extLst>
              <a:ext uri="{FF2B5EF4-FFF2-40B4-BE49-F238E27FC236}">
                <a16:creationId xmlns:a16="http://schemas.microsoft.com/office/drawing/2014/main" id="{5539E61A-3FDF-8692-BAB0-1CA37FE51AC7}"/>
              </a:ext>
            </a:extLst>
          </p:cNvPr>
          <p:cNvSpPr/>
          <p:nvPr/>
        </p:nvSpPr>
        <p:spPr>
          <a:xfrm>
            <a:off x="7694800" y="1650885"/>
            <a:ext cx="252941" cy="252941"/>
          </a:xfrm>
          <a:prstGeom prst="star5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16" name="5-point Star 15">
            <a:extLst>
              <a:ext uri="{FF2B5EF4-FFF2-40B4-BE49-F238E27FC236}">
                <a16:creationId xmlns:a16="http://schemas.microsoft.com/office/drawing/2014/main" id="{7DF84F50-1431-4D31-9CF6-343FC35E591A}"/>
              </a:ext>
            </a:extLst>
          </p:cNvPr>
          <p:cNvSpPr/>
          <p:nvPr/>
        </p:nvSpPr>
        <p:spPr>
          <a:xfrm>
            <a:off x="7694800" y="2174985"/>
            <a:ext cx="252941" cy="252941"/>
          </a:xfrm>
          <a:prstGeom prst="star5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2340948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101;p5">
            <a:extLst>
              <a:ext uri="{FF2B5EF4-FFF2-40B4-BE49-F238E27FC236}">
                <a16:creationId xmlns:a16="http://schemas.microsoft.com/office/drawing/2014/main" id="{F09CA5CA-2A44-5E6F-F05C-A11A042C8B1A}"/>
              </a:ext>
            </a:extLst>
          </p:cNvPr>
          <p:cNvSpPr/>
          <p:nvPr/>
        </p:nvSpPr>
        <p:spPr bwMode="auto">
          <a:xfrm>
            <a:off x="539930" y="2203972"/>
            <a:ext cx="6605937" cy="756356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Google Shape;101;p5">
            <a:extLst>
              <a:ext uri="{FF2B5EF4-FFF2-40B4-BE49-F238E27FC236}">
                <a16:creationId xmlns:a16="http://schemas.microsoft.com/office/drawing/2014/main" id="{D6CD263A-93DE-DA0A-F1D0-92254FCEF99B}"/>
              </a:ext>
            </a:extLst>
          </p:cNvPr>
          <p:cNvSpPr/>
          <p:nvPr/>
        </p:nvSpPr>
        <p:spPr bwMode="auto">
          <a:xfrm>
            <a:off x="539930" y="3080617"/>
            <a:ext cx="6605937" cy="1223557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Google Shape;101;p5">
            <a:extLst>
              <a:ext uri="{FF2B5EF4-FFF2-40B4-BE49-F238E27FC236}">
                <a16:creationId xmlns:a16="http://schemas.microsoft.com/office/drawing/2014/main" id="{047EDA49-F625-53A8-9A17-5C4C48367539}"/>
              </a:ext>
            </a:extLst>
          </p:cNvPr>
          <p:cNvSpPr/>
          <p:nvPr/>
        </p:nvSpPr>
        <p:spPr bwMode="auto">
          <a:xfrm>
            <a:off x="539930" y="4424463"/>
            <a:ext cx="6605937" cy="756356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Google Shape;101;p5">
            <a:extLst>
              <a:ext uri="{FF2B5EF4-FFF2-40B4-BE49-F238E27FC236}">
                <a16:creationId xmlns:a16="http://schemas.microsoft.com/office/drawing/2014/main" id="{7041A304-988A-4748-F0D4-F396ADAF8DE5}"/>
              </a:ext>
            </a:extLst>
          </p:cNvPr>
          <p:cNvSpPr/>
          <p:nvPr/>
        </p:nvSpPr>
        <p:spPr bwMode="auto">
          <a:xfrm>
            <a:off x="539930" y="5301107"/>
            <a:ext cx="6605937" cy="756356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Google Shape;101;p5">
            <a:extLst>
              <a:ext uri="{FF2B5EF4-FFF2-40B4-BE49-F238E27FC236}">
                <a16:creationId xmlns:a16="http://schemas.microsoft.com/office/drawing/2014/main" id="{9DBF870A-FDFD-D6AC-C6BD-6B561EA2C2C7}"/>
              </a:ext>
            </a:extLst>
          </p:cNvPr>
          <p:cNvSpPr/>
          <p:nvPr/>
        </p:nvSpPr>
        <p:spPr bwMode="auto">
          <a:xfrm>
            <a:off x="6920089" y="1192204"/>
            <a:ext cx="5271911" cy="4899379"/>
          </a:xfrm>
          <a:prstGeom prst="roundRect">
            <a:avLst>
              <a:gd name="adj" fmla="val 1522"/>
            </a:avLst>
          </a:prstGeom>
          <a:gradFill>
            <a:gsLst>
              <a:gs pos="0">
                <a:srgbClr val="DF192C"/>
              </a:gs>
              <a:gs pos="91000">
                <a:srgbClr val="4F5168">
                  <a:alpha val="40209"/>
                </a:srgbClr>
              </a:gs>
            </a:gsLst>
            <a:lin ang="0" scaled="0"/>
          </a:gra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F6A6D99-86A3-4A0F-919D-8DFABCA6B222}"/>
              </a:ext>
            </a:extLst>
          </p:cNvPr>
          <p:cNvSpPr txBox="1"/>
          <p:nvPr/>
        </p:nvSpPr>
        <p:spPr>
          <a:xfrm>
            <a:off x="540000" y="720000"/>
            <a:ext cx="5136727" cy="4985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Работа с маркировкой</a:t>
            </a:r>
          </a:p>
        </p:txBody>
      </p:sp>
      <p:sp>
        <p:nvSpPr>
          <p:cNvPr id="112" name="Прямоугольник 111">
            <a:extLst>
              <a:ext uri="{FF2B5EF4-FFF2-40B4-BE49-F238E27FC236}">
                <a16:creationId xmlns:a16="http://schemas.microsoft.com/office/drawing/2014/main" id="{8DD468EC-C8E8-455A-9070-4A941530F40C}"/>
              </a:ext>
            </a:extLst>
          </p:cNvPr>
          <p:cNvSpPr/>
          <p:nvPr/>
        </p:nvSpPr>
        <p:spPr>
          <a:xfrm>
            <a:off x="1312386" y="2376893"/>
            <a:ext cx="4094992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1200"/>
              </a:spcBef>
              <a:buClr>
                <a:srgbClr val="ED1B2F"/>
              </a:buClr>
              <a:buSzPts val="1200"/>
            </a:pP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</a:rPr>
              <a:t>Помогает легко принимать и выводить товары из оборота, отчитываться в «Честный ЗНАК»</a:t>
            </a:r>
            <a:endParaRPr lang="ru-RU" sz="1300" b="1" dirty="0">
              <a:solidFill>
                <a:schemeClr val="dk1"/>
              </a:solidFill>
              <a:latin typeface="Arial" panose="020B0604020202020204" pitchFamily="34" charset="0"/>
              <a:ea typeface="CoFo Sans Regular" panose="020B0503030202060203" pitchFamily="34" charset="-52"/>
              <a:cs typeface="Arial"/>
              <a:sym typeface="Arial"/>
            </a:endParaRPr>
          </a:p>
        </p:txBody>
      </p:sp>
      <p:sp>
        <p:nvSpPr>
          <p:cNvPr id="7" name="Прямоугольник 111">
            <a:extLst>
              <a:ext uri="{FF2B5EF4-FFF2-40B4-BE49-F238E27FC236}">
                <a16:creationId xmlns:a16="http://schemas.microsoft.com/office/drawing/2014/main" id="{244F7370-A84C-4168-BABF-1ADFFDFA3AD4}"/>
              </a:ext>
            </a:extLst>
          </p:cNvPr>
          <p:cNvSpPr/>
          <p:nvPr/>
        </p:nvSpPr>
        <p:spPr>
          <a:xfrm>
            <a:off x="1312386" y="3241780"/>
            <a:ext cx="4128858" cy="90281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spcAft>
                <a:spcPts val="400"/>
              </a:spcAft>
              <a:buClr>
                <a:srgbClr val="ED1B2F"/>
              </a:buClr>
              <a:buSzPts val="1200"/>
            </a:pP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Разрешительный режим онлайн и офлайн. </a:t>
            </a:r>
            <a:b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</a:b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Проверяет марки:</a:t>
            </a:r>
          </a:p>
          <a:p>
            <a:pPr marL="144000" lvl="1" indent="-144000">
              <a:spcAft>
                <a:spcPts val="400"/>
              </a:spcAft>
              <a:buClr>
                <a:srgbClr val="DF192C"/>
              </a:buClr>
              <a:buSzPct val="100000"/>
              <a:buFont typeface="Arial" panose="020B0604020202020204" pitchFamily="34" charset="0"/>
              <a:buChar char="•"/>
            </a:pP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в ГИС МТ «Честный ЗНАК»</a:t>
            </a:r>
          </a:p>
          <a:p>
            <a:pPr marL="144000" lvl="1" indent="-144000">
              <a:spcAft>
                <a:spcPts val="400"/>
              </a:spcAft>
              <a:buClr>
                <a:srgbClr val="DF192C"/>
              </a:buClr>
              <a:buSzPct val="100000"/>
              <a:buFont typeface="Arial" panose="020B0604020202020204" pitchFamily="34" charset="0"/>
              <a:buChar char="•"/>
            </a:pP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в ЛМ «Честный ЗНАК» и </a:t>
            </a:r>
            <a:r>
              <a:rPr lang="en-GB" sz="1300" b="1" dirty="0" err="1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Frontol</a:t>
            </a:r>
            <a:r>
              <a:rPr lang="en-GB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 Mark Unit</a:t>
            </a:r>
          </a:p>
        </p:txBody>
      </p:sp>
      <p:sp>
        <p:nvSpPr>
          <p:cNvPr id="9" name="Прямоугольник 111">
            <a:extLst>
              <a:ext uri="{FF2B5EF4-FFF2-40B4-BE49-F238E27FC236}">
                <a16:creationId xmlns:a16="http://schemas.microsoft.com/office/drawing/2014/main" id="{201892EC-4F43-3653-40CC-814F22854822}"/>
              </a:ext>
            </a:extLst>
          </p:cNvPr>
          <p:cNvSpPr/>
          <p:nvPr/>
        </p:nvSpPr>
        <p:spPr>
          <a:xfrm>
            <a:off x="1312386" y="4594369"/>
            <a:ext cx="4261542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1200"/>
              </a:spcBef>
              <a:buClr>
                <a:srgbClr val="ED1B2F"/>
              </a:buClr>
              <a:buSzPts val="1200"/>
            </a:pP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Поддерживает обязательную интеграцию </a:t>
            </a:r>
            <a:b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</a:b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с ТС </a:t>
            </a:r>
            <a:r>
              <a:rPr lang="ru-RU" sz="1300" b="1" dirty="0" err="1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ПИоТ</a:t>
            </a: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 (от АО «ЕСП»)</a:t>
            </a:r>
          </a:p>
        </p:txBody>
      </p:sp>
      <p:sp>
        <p:nvSpPr>
          <p:cNvPr id="11" name="Прямоугольник 111">
            <a:extLst>
              <a:ext uri="{FF2B5EF4-FFF2-40B4-BE49-F238E27FC236}">
                <a16:creationId xmlns:a16="http://schemas.microsoft.com/office/drawing/2014/main" id="{A5BA6CFF-B732-36E4-0FD7-7481E6FBE62D}"/>
              </a:ext>
            </a:extLst>
          </p:cNvPr>
          <p:cNvSpPr/>
          <p:nvPr/>
        </p:nvSpPr>
        <p:spPr>
          <a:xfrm>
            <a:off x="1312386" y="5474028"/>
            <a:ext cx="4094992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1200"/>
              </a:spcBef>
              <a:buClr>
                <a:srgbClr val="ED1B2F"/>
              </a:buClr>
              <a:buSzPts val="1200"/>
            </a:pP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Активирует единые «черные» списки КМ </a:t>
            </a:r>
            <a:b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</a:b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для всех касс сети, предупреждает об ошибках </a:t>
            </a:r>
          </a:p>
        </p:txBody>
      </p:sp>
      <p:pic>
        <p:nvPicPr>
          <p:cNvPr id="102" name="Google Shape;184;p4">
            <a:extLst>
              <a:ext uri="{FF2B5EF4-FFF2-40B4-BE49-F238E27FC236}">
                <a16:creationId xmlns:a16="http://schemas.microsoft.com/office/drawing/2014/main" id="{1783048A-47FC-43EC-8A8C-1E2648263F46}"/>
              </a:ext>
            </a:extLst>
          </p:cNvPr>
          <p:cNvPicPr preferRelativeResize="0"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73929" y="1075035"/>
            <a:ext cx="3186353" cy="566835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BA4CA69-1928-4167-A755-FB55E077DD8F}"/>
              </a:ext>
            </a:extLst>
          </p:cNvPr>
          <p:cNvSpPr/>
          <p:nvPr/>
        </p:nvSpPr>
        <p:spPr>
          <a:xfrm>
            <a:off x="540000" y="1395467"/>
            <a:ext cx="6112865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 err="1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Frontol</a:t>
            </a:r>
            <a:r>
              <a: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 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автоматизирует продажу маркированных </a:t>
            </a:r>
            <a:b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товаров по требованиям законодательства</a:t>
            </a:r>
          </a:p>
        </p:txBody>
      </p:sp>
      <p:sp>
        <p:nvSpPr>
          <p:cNvPr id="47" name="Google Shape;182;p4">
            <a:extLst>
              <a:ext uri="{FF2B5EF4-FFF2-40B4-BE49-F238E27FC236}">
                <a16:creationId xmlns:a16="http://schemas.microsoft.com/office/drawing/2014/main" id="{F6D13E32-B665-4AA9-A4E1-2DD5AFA6C797}"/>
              </a:ext>
            </a:extLst>
          </p:cNvPr>
          <p:cNvSpPr txBox="1"/>
          <p:nvPr/>
        </p:nvSpPr>
        <p:spPr>
          <a:xfrm>
            <a:off x="8194840" y="1355711"/>
            <a:ext cx="2766671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fontAlgn="base"/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ea typeface="CoFo Sans Medium" panose="020B0603030202060203" pitchFamily="34" charset="-52"/>
              </a:rPr>
              <a:t>Подходит для 30+</a:t>
            </a:r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ea typeface="CoFo Sans Medium" panose="020B0603030202060203" pitchFamily="34" charset="-52"/>
              </a:rPr>
              <a:t> 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ea typeface="CoFo Sans Medium" panose="020B0603030202060203" pitchFamily="34" charset="-52"/>
              </a:rPr>
              <a:t>категорий товаров: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C7BF879-77CE-334F-DEA4-A0DE69AC83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4633" y="2323916"/>
            <a:ext cx="489656" cy="48965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94FF8B1-3191-E142-34B1-6670331E95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4633" y="3212875"/>
            <a:ext cx="489656" cy="48965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A4F0827-B2C4-A9D9-D847-6A0AD4F017A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4633" y="5434457"/>
            <a:ext cx="489656" cy="48965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3F986CA-F4F5-C671-0FA4-B5402E05D1C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4633" y="4557813"/>
            <a:ext cx="489656" cy="489656"/>
          </a:xfrm>
          <a:prstGeom prst="rect">
            <a:avLst/>
          </a:prstGeom>
        </p:spPr>
      </p:pic>
      <p:grpSp>
        <p:nvGrpSpPr>
          <p:cNvPr id="49" name="Google Shape;185;p4">
            <a:extLst>
              <a:ext uri="{FF2B5EF4-FFF2-40B4-BE49-F238E27FC236}">
                <a16:creationId xmlns:a16="http://schemas.microsoft.com/office/drawing/2014/main" id="{1814AFCB-5E03-4F51-A391-8B8CB138C80F}"/>
              </a:ext>
            </a:extLst>
          </p:cNvPr>
          <p:cNvGrpSpPr/>
          <p:nvPr/>
        </p:nvGrpSpPr>
        <p:grpSpPr>
          <a:xfrm>
            <a:off x="8204555" y="2027226"/>
            <a:ext cx="2688182" cy="799748"/>
            <a:chOff x="8352369" y="1856504"/>
            <a:chExt cx="2688182" cy="799748"/>
          </a:xfrm>
        </p:grpSpPr>
        <p:sp>
          <p:nvSpPr>
            <p:cNvPr id="50" name="Google Shape;186;p4">
              <a:extLst>
                <a:ext uri="{FF2B5EF4-FFF2-40B4-BE49-F238E27FC236}">
                  <a16:creationId xmlns:a16="http://schemas.microsoft.com/office/drawing/2014/main" id="{6011ECB8-3658-415A-AACD-36FD5D1591C2}"/>
                </a:ext>
              </a:extLst>
            </p:cNvPr>
            <p:cNvSpPr/>
            <p:nvPr/>
          </p:nvSpPr>
          <p:spPr>
            <a:xfrm>
              <a:off x="8352369" y="1856504"/>
              <a:ext cx="799748" cy="799748"/>
            </a:xfrm>
            <a:prstGeom prst="roundRect">
              <a:avLst>
                <a:gd name="adj" fmla="val 16667"/>
              </a:avLst>
            </a:prstGeom>
            <a:noFill/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FFFFFF"/>
                </a:solidFill>
                <a:ea typeface="Arial"/>
                <a:cs typeface="Arial"/>
                <a:sym typeface="Arial"/>
              </a:endParaRPr>
            </a:p>
          </p:txBody>
        </p:sp>
        <p:sp>
          <p:nvSpPr>
            <p:cNvPr id="51" name="Google Shape;187;p4">
              <a:extLst>
                <a:ext uri="{FF2B5EF4-FFF2-40B4-BE49-F238E27FC236}">
                  <a16:creationId xmlns:a16="http://schemas.microsoft.com/office/drawing/2014/main" id="{51D6580F-ADE5-454F-A7B0-B7DA7D1911AA}"/>
                </a:ext>
              </a:extLst>
            </p:cNvPr>
            <p:cNvSpPr/>
            <p:nvPr/>
          </p:nvSpPr>
          <p:spPr>
            <a:xfrm>
              <a:off x="9296586" y="1856504"/>
              <a:ext cx="799748" cy="799748"/>
            </a:xfrm>
            <a:prstGeom prst="roundRect">
              <a:avLst>
                <a:gd name="adj" fmla="val 16667"/>
              </a:avLst>
            </a:prstGeom>
            <a:noFill/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FFFFFF"/>
                </a:solidFill>
                <a:ea typeface="Arial"/>
                <a:cs typeface="Arial"/>
                <a:sym typeface="Arial"/>
              </a:endParaRPr>
            </a:p>
          </p:txBody>
        </p:sp>
        <p:sp>
          <p:nvSpPr>
            <p:cNvPr id="52" name="Google Shape;188;p4">
              <a:extLst>
                <a:ext uri="{FF2B5EF4-FFF2-40B4-BE49-F238E27FC236}">
                  <a16:creationId xmlns:a16="http://schemas.microsoft.com/office/drawing/2014/main" id="{424E04BD-2B2F-4009-8D34-891B9744A637}"/>
                </a:ext>
              </a:extLst>
            </p:cNvPr>
            <p:cNvSpPr/>
            <p:nvPr/>
          </p:nvSpPr>
          <p:spPr>
            <a:xfrm>
              <a:off x="10240803" y="1856504"/>
              <a:ext cx="799748" cy="799748"/>
            </a:xfrm>
            <a:prstGeom prst="roundRect">
              <a:avLst>
                <a:gd name="adj" fmla="val 16667"/>
              </a:avLst>
            </a:prstGeom>
            <a:noFill/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FFFFFF"/>
                </a:solidFill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3" name="Google Shape;189;p4">
            <a:extLst>
              <a:ext uri="{FF2B5EF4-FFF2-40B4-BE49-F238E27FC236}">
                <a16:creationId xmlns:a16="http://schemas.microsoft.com/office/drawing/2014/main" id="{5BBB62DC-B748-469B-922A-AA6427C2A79A}"/>
              </a:ext>
            </a:extLst>
          </p:cNvPr>
          <p:cNvGrpSpPr/>
          <p:nvPr/>
        </p:nvGrpSpPr>
        <p:grpSpPr>
          <a:xfrm>
            <a:off x="8204555" y="2951565"/>
            <a:ext cx="2688182" cy="799748"/>
            <a:chOff x="8352369" y="1856504"/>
            <a:chExt cx="2688182" cy="799748"/>
          </a:xfrm>
        </p:grpSpPr>
        <p:sp>
          <p:nvSpPr>
            <p:cNvPr id="54" name="Google Shape;190;p4">
              <a:extLst>
                <a:ext uri="{FF2B5EF4-FFF2-40B4-BE49-F238E27FC236}">
                  <a16:creationId xmlns:a16="http://schemas.microsoft.com/office/drawing/2014/main" id="{F9E6782F-0654-4F5C-97D9-310696C0C366}"/>
                </a:ext>
              </a:extLst>
            </p:cNvPr>
            <p:cNvSpPr/>
            <p:nvPr/>
          </p:nvSpPr>
          <p:spPr>
            <a:xfrm>
              <a:off x="8352369" y="1856504"/>
              <a:ext cx="799748" cy="799748"/>
            </a:xfrm>
            <a:prstGeom prst="roundRect">
              <a:avLst>
                <a:gd name="adj" fmla="val 16667"/>
              </a:avLst>
            </a:prstGeom>
            <a:noFill/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FFFFFF"/>
                </a:solidFill>
                <a:ea typeface="Arial"/>
                <a:cs typeface="Arial"/>
                <a:sym typeface="Arial"/>
              </a:endParaRPr>
            </a:p>
          </p:txBody>
        </p:sp>
        <p:sp>
          <p:nvSpPr>
            <p:cNvPr id="55" name="Google Shape;191;p4">
              <a:extLst>
                <a:ext uri="{FF2B5EF4-FFF2-40B4-BE49-F238E27FC236}">
                  <a16:creationId xmlns:a16="http://schemas.microsoft.com/office/drawing/2014/main" id="{F6B3C92C-1D94-481E-B197-B9F6C7680C14}"/>
                </a:ext>
              </a:extLst>
            </p:cNvPr>
            <p:cNvSpPr/>
            <p:nvPr/>
          </p:nvSpPr>
          <p:spPr>
            <a:xfrm>
              <a:off x="9296586" y="1856504"/>
              <a:ext cx="799748" cy="799748"/>
            </a:xfrm>
            <a:prstGeom prst="roundRect">
              <a:avLst>
                <a:gd name="adj" fmla="val 16667"/>
              </a:avLst>
            </a:prstGeom>
            <a:noFill/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FFFFFF"/>
                </a:solidFill>
                <a:ea typeface="Arial"/>
                <a:cs typeface="Arial"/>
                <a:sym typeface="Arial"/>
              </a:endParaRPr>
            </a:p>
          </p:txBody>
        </p:sp>
        <p:sp>
          <p:nvSpPr>
            <p:cNvPr id="56" name="Google Shape;192;p4">
              <a:extLst>
                <a:ext uri="{FF2B5EF4-FFF2-40B4-BE49-F238E27FC236}">
                  <a16:creationId xmlns:a16="http://schemas.microsoft.com/office/drawing/2014/main" id="{8FBB2AB1-3AD8-4C02-B4C3-CD562512A34C}"/>
                </a:ext>
              </a:extLst>
            </p:cNvPr>
            <p:cNvSpPr/>
            <p:nvPr/>
          </p:nvSpPr>
          <p:spPr>
            <a:xfrm>
              <a:off x="10240803" y="1856504"/>
              <a:ext cx="799748" cy="799748"/>
            </a:xfrm>
            <a:prstGeom prst="roundRect">
              <a:avLst>
                <a:gd name="adj" fmla="val 16667"/>
              </a:avLst>
            </a:prstGeom>
            <a:noFill/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FFFFFF"/>
                </a:solidFill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7" name="Google Shape;193;p4">
            <a:extLst>
              <a:ext uri="{FF2B5EF4-FFF2-40B4-BE49-F238E27FC236}">
                <a16:creationId xmlns:a16="http://schemas.microsoft.com/office/drawing/2014/main" id="{14F72FCC-6007-4881-BEFE-9CC72A1D1674}"/>
              </a:ext>
            </a:extLst>
          </p:cNvPr>
          <p:cNvGrpSpPr/>
          <p:nvPr/>
        </p:nvGrpSpPr>
        <p:grpSpPr>
          <a:xfrm>
            <a:off x="8204555" y="3875904"/>
            <a:ext cx="2688182" cy="799748"/>
            <a:chOff x="8352369" y="1856504"/>
            <a:chExt cx="2688182" cy="799748"/>
          </a:xfrm>
        </p:grpSpPr>
        <p:sp>
          <p:nvSpPr>
            <p:cNvPr id="58" name="Google Shape;194;p4">
              <a:extLst>
                <a:ext uri="{FF2B5EF4-FFF2-40B4-BE49-F238E27FC236}">
                  <a16:creationId xmlns:a16="http://schemas.microsoft.com/office/drawing/2014/main" id="{7F4D59DE-8527-4C0C-9A8B-B0D61DFDCAA1}"/>
                </a:ext>
              </a:extLst>
            </p:cNvPr>
            <p:cNvSpPr/>
            <p:nvPr/>
          </p:nvSpPr>
          <p:spPr>
            <a:xfrm>
              <a:off x="8352369" y="1856504"/>
              <a:ext cx="799748" cy="799748"/>
            </a:xfrm>
            <a:prstGeom prst="roundRect">
              <a:avLst>
                <a:gd name="adj" fmla="val 16667"/>
              </a:avLst>
            </a:prstGeom>
            <a:noFill/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FFFFFF"/>
                </a:solidFill>
                <a:ea typeface="Arial"/>
                <a:cs typeface="Arial"/>
                <a:sym typeface="Arial"/>
              </a:endParaRPr>
            </a:p>
          </p:txBody>
        </p:sp>
        <p:sp>
          <p:nvSpPr>
            <p:cNvPr id="59" name="Google Shape;195;p4">
              <a:extLst>
                <a:ext uri="{FF2B5EF4-FFF2-40B4-BE49-F238E27FC236}">
                  <a16:creationId xmlns:a16="http://schemas.microsoft.com/office/drawing/2014/main" id="{FE3B133C-1A2D-4BC4-ADD8-2F598FBA9792}"/>
                </a:ext>
              </a:extLst>
            </p:cNvPr>
            <p:cNvSpPr/>
            <p:nvPr/>
          </p:nvSpPr>
          <p:spPr>
            <a:xfrm>
              <a:off x="9296586" y="1856504"/>
              <a:ext cx="799748" cy="799748"/>
            </a:xfrm>
            <a:prstGeom prst="roundRect">
              <a:avLst>
                <a:gd name="adj" fmla="val 16667"/>
              </a:avLst>
            </a:prstGeom>
            <a:noFill/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FFFFFF"/>
                </a:solidFill>
                <a:ea typeface="Arial"/>
                <a:cs typeface="Arial"/>
                <a:sym typeface="Arial"/>
              </a:endParaRPr>
            </a:p>
          </p:txBody>
        </p:sp>
        <p:sp>
          <p:nvSpPr>
            <p:cNvPr id="60" name="Google Shape;196;p4">
              <a:extLst>
                <a:ext uri="{FF2B5EF4-FFF2-40B4-BE49-F238E27FC236}">
                  <a16:creationId xmlns:a16="http://schemas.microsoft.com/office/drawing/2014/main" id="{2CC827CF-2CA2-4A29-940F-A369BF84FFA7}"/>
                </a:ext>
              </a:extLst>
            </p:cNvPr>
            <p:cNvSpPr/>
            <p:nvPr/>
          </p:nvSpPr>
          <p:spPr>
            <a:xfrm>
              <a:off x="10240803" y="1856504"/>
              <a:ext cx="799748" cy="799748"/>
            </a:xfrm>
            <a:prstGeom prst="roundRect">
              <a:avLst>
                <a:gd name="adj" fmla="val 16667"/>
              </a:avLst>
            </a:prstGeom>
            <a:noFill/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FFFFFF"/>
                </a:solidFill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61" name="Google Shape;197;p4">
            <a:extLst>
              <a:ext uri="{FF2B5EF4-FFF2-40B4-BE49-F238E27FC236}">
                <a16:creationId xmlns:a16="http://schemas.microsoft.com/office/drawing/2014/main" id="{76BD8B2F-5E2C-4594-B7B0-5E35F69076B3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514992" y="3980252"/>
            <a:ext cx="181502" cy="251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198;p4">
            <a:extLst>
              <a:ext uri="{FF2B5EF4-FFF2-40B4-BE49-F238E27FC236}">
                <a16:creationId xmlns:a16="http://schemas.microsoft.com/office/drawing/2014/main" id="{EA9734EC-F6CA-42A8-BBD4-860E29F90491}"/>
              </a:ext>
            </a:extLst>
          </p:cNvPr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8487123" y="2170971"/>
            <a:ext cx="223386" cy="251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199;p4">
            <a:extLst>
              <a:ext uri="{FF2B5EF4-FFF2-40B4-BE49-F238E27FC236}">
                <a16:creationId xmlns:a16="http://schemas.microsoft.com/office/drawing/2014/main" id="{603CE50C-10DD-44EC-8BED-49916A96542C}"/>
              </a:ext>
            </a:extLst>
          </p:cNvPr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9435030" y="3972332"/>
            <a:ext cx="223386" cy="251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200;p4">
            <a:extLst>
              <a:ext uri="{FF2B5EF4-FFF2-40B4-BE49-F238E27FC236}">
                <a16:creationId xmlns:a16="http://schemas.microsoft.com/office/drawing/2014/main" id="{F55A434C-6609-40A2-A94B-D85D2C115A9E}"/>
              </a:ext>
            </a:extLst>
          </p:cNvPr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0385774" y="3980252"/>
            <a:ext cx="209425" cy="251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201;p4">
            <a:extLst>
              <a:ext uri="{FF2B5EF4-FFF2-40B4-BE49-F238E27FC236}">
                <a16:creationId xmlns:a16="http://schemas.microsoft.com/office/drawing/2014/main" id="{071EA91D-F021-47BC-8358-2061DF26427A}"/>
              </a:ext>
            </a:extLst>
          </p:cNvPr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9428094" y="3130937"/>
            <a:ext cx="251310" cy="16753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202;p4">
            <a:extLst>
              <a:ext uri="{FF2B5EF4-FFF2-40B4-BE49-F238E27FC236}">
                <a16:creationId xmlns:a16="http://schemas.microsoft.com/office/drawing/2014/main" id="{DE970507-F3F1-4E2A-82CF-ECF4B6846425}"/>
              </a:ext>
            </a:extLst>
          </p:cNvPr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0378793" y="3074050"/>
            <a:ext cx="223386" cy="251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203;p4">
            <a:extLst>
              <a:ext uri="{FF2B5EF4-FFF2-40B4-BE49-F238E27FC236}">
                <a16:creationId xmlns:a16="http://schemas.microsoft.com/office/drawing/2014/main" id="{54418056-CC57-401A-B516-03DD735A88D1}"/>
              </a:ext>
            </a:extLst>
          </p:cNvPr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9449037" y="2169465"/>
            <a:ext cx="209425" cy="251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204;p4">
            <a:extLst>
              <a:ext uri="{FF2B5EF4-FFF2-40B4-BE49-F238E27FC236}">
                <a16:creationId xmlns:a16="http://schemas.microsoft.com/office/drawing/2014/main" id="{58B6AE3B-5B27-4DB9-9377-7A59EBE13988}"/>
              </a:ext>
            </a:extLst>
          </p:cNvPr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10406716" y="2169465"/>
            <a:ext cx="167540" cy="251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205;p4">
            <a:extLst>
              <a:ext uri="{FF2B5EF4-FFF2-40B4-BE49-F238E27FC236}">
                <a16:creationId xmlns:a16="http://schemas.microsoft.com/office/drawing/2014/main" id="{AB902B44-0043-4A59-BEEC-AD63AF56797B}"/>
              </a:ext>
            </a:extLst>
          </p:cNvPr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8473913" y="3086632"/>
            <a:ext cx="251310" cy="251310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206;p4">
            <a:extLst>
              <a:ext uri="{FF2B5EF4-FFF2-40B4-BE49-F238E27FC236}">
                <a16:creationId xmlns:a16="http://schemas.microsoft.com/office/drawing/2014/main" id="{D4505A6C-64A8-4835-AE22-CB965FA7EC41}"/>
              </a:ext>
            </a:extLst>
          </p:cNvPr>
          <p:cNvSpPr/>
          <p:nvPr/>
        </p:nvSpPr>
        <p:spPr>
          <a:xfrm>
            <a:off x="8204555" y="2455238"/>
            <a:ext cx="799748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4288" algn="ctr"/>
            <a:r>
              <a:rPr lang="ru-RU" sz="800" b="1" dirty="0">
                <a:solidFill>
                  <a:srgbClr val="FFFFFF"/>
                </a:solidFill>
                <a:ea typeface="Arial"/>
                <a:cs typeface="Arial"/>
                <a:sym typeface="Arial"/>
              </a:rPr>
              <a:t>Молочная продукция</a:t>
            </a:r>
            <a:endParaRPr dirty="0">
              <a:solidFill>
                <a:srgbClr val="000000"/>
              </a:solidFill>
            </a:endParaRPr>
          </a:p>
        </p:txBody>
      </p:sp>
      <p:sp>
        <p:nvSpPr>
          <p:cNvPr id="71" name="Google Shape;207;p4">
            <a:extLst>
              <a:ext uri="{FF2B5EF4-FFF2-40B4-BE49-F238E27FC236}">
                <a16:creationId xmlns:a16="http://schemas.microsoft.com/office/drawing/2014/main" id="{3E9686AE-7B4F-4D47-9E23-753721C12ED8}"/>
              </a:ext>
            </a:extLst>
          </p:cNvPr>
          <p:cNvSpPr/>
          <p:nvPr/>
        </p:nvSpPr>
        <p:spPr>
          <a:xfrm>
            <a:off x="9025393" y="4314816"/>
            <a:ext cx="1024885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4288" algn="ctr"/>
            <a:r>
              <a:rPr lang="ru-RU" sz="800" b="1" dirty="0">
                <a:solidFill>
                  <a:srgbClr val="FFFFFF"/>
                </a:solidFill>
                <a:ea typeface="Arial"/>
                <a:cs typeface="Arial"/>
                <a:sym typeface="Arial"/>
              </a:rPr>
              <a:t>Одежда </a:t>
            </a:r>
            <a:br>
              <a:rPr lang="ru-RU" sz="800" b="1" dirty="0">
                <a:solidFill>
                  <a:srgbClr val="FFFFFF"/>
                </a:solidFill>
                <a:ea typeface="Arial"/>
                <a:cs typeface="Arial"/>
                <a:sym typeface="Arial"/>
              </a:rPr>
            </a:br>
            <a:r>
              <a:rPr lang="ru-RU" sz="800" b="1" dirty="0">
                <a:solidFill>
                  <a:srgbClr val="FFFFFF"/>
                </a:solidFill>
                <a:ea typeface="Arial"/>
                <a:cs typeface="Arial"/>
                <a:sym typeface="Arial"/>
              </a:rPr>
              <a:t>и белье</a:t>
            </a:r>
            <a:endParaRPr sz="800" b="1" dirty="0">
              <a:solidFill>
                <a:srgbClr val="FFFFFF"/>
              </a:solidFill>
              <a:ea typeface="Arial"/>
              <a:cs typeface="Arial"/>
              <a:sym typeface="Arial"/>
            </a:endParaRPr>
          </a:p>
        </p:txBody>
      </p:sp>
      <p:sp>
        <p:nvSpPr>
          <p:cNvPr id="72" name="Google Shape;208;p4">
            <a:extLst>
              <a:ext uri="{FF2B5EF4-FFF2-40B4-BE49-F238E27FC236}">
                <a16:creationId xmlns:a16="http://schemas.microsoft.com/office/drawing/2014/main" id="{A2B18022-B4B8-41F6-A026-69561FBA17AC}"/>
              </a:ext>
            </a:extLst>
          </p:cNvPr>
          <p:cNvSpPr/>
          <p:nvPr/>
        </p:nvSpPr>
        <p:spPr>
          <a:xfrm>
            <a:off x="8204554" y="4253260"/>
            <a:ext cx="79160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4288" algn="ctr"/>
            <a:r>
              <a:rPr lang="ru-RU" sz="800" b="1" dirty="0">
                <a:solidFill>
                  <a:srgbClr val="FFFFFF"/>
                </a:solidFill>
                <a:ea typeface="Arial"/>
                <a:cs typeface="Arial"/>
                <a:sym typeface="Arial"/>
              </a:rPr>
              <a:t>Духи </a:t>
            </a:r>
            <a:br>
              <a:rPr lang="ru-RU" sz="800" b="1" dirty="0">
                <a:solidFill>
                  <a:srgbClr val="FFFFFF"/>
                </a:solidFill>
                <a:ea typeface="Arial"/>
                <a:cs typeface="Arial"/>
                <a:sym typeface="Arial"/>
              </a:rPr>
            </a:br>
            <a:r>
              <a:rPr lang="ru-RU" sz="800" b="1" dirty="0">
                <a:solidFill>
                  <a:srgbClr val="FFFFFF"/>
                </a:solidFill>
                <a:ea typeface="Arial"/>
                <a:cs typeface="Arial"/>
                <a:sym typeface="Arial"/>
              </a:rPr>
              <a:t>и туалетная вода</a:t>
            </a:r>
            <a:endParaRPr dirty="0">
              <a:solidFill>
                <a:srgbClr val="000000"/>
              </a:solidFill>
            </a:endParaRPr>
          </a:p>
        </p:txBody>
      </p:sp>
      <p:sp>
        <p:nvSpPr>
          <p:cNvPr id="73" name="Google Shape;209;p4">
            <a:extLst>
              <a:ext uri="{FF2B5EF4-FFF2-40B4-BE49-F238E27FC236}">
                <a16:creationId xmlns:a16="http://schemas.microsoft.com/office/drawing/2014/main" id="{B4F70EFF-F571-4090-B449-71F506465442}"/>
              </a:ext>
            </a:extLst>
          </p:cNvPr>
          <p:cNvSpPr/>
          <p:nvPr/>
        </p:nvSpPr>
        <p:spPr>
          <a:xfrm>
            <a:off x="9150760" y="2516793"/>
            <a:ext cx="799748" cy="123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4288" algn="ctr"/>
            <a:r>
              <a:rPr lang="ru-RU" sz="800" b="1" dirty="0">
                <a:solidFill>
                  <a:srgbClr val="FFFFFF"/>
                </a:solidFill>
                <a:ea typeface="Arial"/>
                <a:cs typeface="Arial"/>
                <a:sym typeface="Arial"/>
              </a:rPr>
              <a:t>Лекарства</a:t>
            </a:r>
            <a:endParaRPr dirty="0">
              <a:solidFill>
                <a:srgbClr val="000000"/>
              </a:solidFill>
            </a:endParaRPr>
          </a:p>
        </p:txBody>
      </p:sp>
      <p:sp>
        <p:nvSpPr>
          <p:cNvPr id="74" name="Google Shape;210;p4">
            <a:extLst>
              <a:ext uri="{FF2B5EF4-FFF2-40B4-BE49-F238E27FC236}">
                <a16:creationId xmlns:a16="http://schemas.microsoft.com/office/drawing/2014/main" id="{3F6B9658-E940-4CC0-83C9-D4CC060480FC}"/>
              </a:ext>
            </a:extLst>
          </p:cNvPr>
          <p:cNvSpPr/>
          <p:nvPr/>
        </p:nvSpPr>
        <p:spPr>
          <a:xfrm>
            <a:off x="9150760" y="3413649"/>
            <a:ext cx="799748" cy="123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4288" algn="ctr"/>
            <a:r>
              <a:rPr lang="ru-RU" sz="800" b="1">
                <a:solidFill>
                  <a:srgbClr val="FFFFFF"/>
                </a:solidFill>
                <a:ea typeface="Arial"/>
                <a:cs typeface="Arial"/>
                <a:sym typeface="Arial"/>
              </a:rPr>
              <a:t>Обувь</a:t>
            </a:r>
            <a:endParaRPr>
              <a:solidFill>
                <a:srgbClr val="000000"/>
              </a:solidFill>
            </a:endParaRPr>
          </a:p>
        </p:txBody>
      </p:sp>
      <p:sp>
        <p:nvSpPr>
          <p:cNvPr id="75" name="Google Shape;211;p4">
            <a:extLst>
              <a:ext uri="{FF2B5EF4-FFF2-40B4-BE49-F238E27FC236}">
                <a16:creationId xmlns:a16="http://schemas.microsoft.com/office/drawing/2014/main" id="{E20BE799-1FFA-4C29-8284-FFBF94865AA2}"/>
              </a:ext>
            </a:extLst>
          </p:cNvPr>
          <p:cNvSpPr/>
          <p:nvPr/>
        </p:nvSpPr>
        <p:spPr>
          <a:xfrm>
            <a:off x="8115818" y="3352094"/>
            <a:ext cx="970422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4288" algn="ctr"/>
            <a:r>
              <a:rPr lang="ru-RU" sz="800" b="1" dirty="0">
                <a:solidFill>
                  <a:srgbClr val="FFFFFF"/>
                </a:solidFill>
                <a:ea typeface="Arial"/>
                <a:cs typeface="Arial"/>
                <a:sym typeface="Arial"/>
              </a:rPr>
              <a:t>Шины </a:t>
            </a:r>
            <a:br>
              <a:rPr lang="ru-RU" sz="800" b="1" dirty="0">
                <a:solidFill>
                  <a:srgbClr val="FFFFFF"/>
                </a:solidFill>
                <a:ea typeface="Arial"/>
                <a:cs typeface="Arial"/>
                <a:sym typeface="Arial"/>
              </a:rPr>
            </a:br>
            <a:r>
              <a:rPr lang="ru-RU" sz="800" b="1" dirty="0">
                <a:solidFill>
                  <a:srgbClr val="FFFFFF"/>
                </a:solidFill>
                <a:ea typeface="Arial"/>
                <a:cs typeface="Arial"/>
                <a:sym typeface="Arial"/>
              </a:rPr>
              <a:t>и покрышки</a:t>
            </a:r>
            <a:endParaRPr dirty="0">
              <a:solidFill>
                <a:srgbClr val="000000"/>
              </a:solidFill>
            </a:endParaRPr>
          </a:p>
        </p:txBody>
      </p:sp>
      <p:sp>
        <p:nvSpPr>
          <p:cNvPr id="76" name="Google Shape;212;p4">
            <a:extLst>
              <a:ext uri="{FF2B5EF4-FFF2-40B4-BE49-F238E27FC236}">
                <a16:creationId xmlns:a16="http://schemas.microsoft.com/office/drawing/2014/main" id="{2FE2B39B-FAB3-4E4E-8BCB-DAD63343B6B2}"/>
              </a:ext>
            </a:extLst>
          </p:cNvPr>
          <p:cNvSpPr/>
          <p:nvPr/>
        </p:nvSpPr>
        <p:spPr>
          <a:xfrm>
            <a:off x="10096965" y="2516793"/>
            <a:ext cx="799748" cy="123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4288" algn="ctr"/>
            <a:r>
              <a:rPr lang="ru-RU" sz="800" b="1">
                <a:solidFill>
                  <a:srgbClr val="FFFFFF"/>
                </a:solidFill>
                <a:ea typeface="Arial"/>
                <a:cs typeface="Arial"/>
                <a:sym typeface="Arial"/>
              </a:rPr>
              <a:t>Табак</a:t>
            </a:r>
            <a:endParaRPr>
              <a:solidFill>
                <a:srgbClr val="000000"/>
              </a:solidFill>
            </a:endParaRPr>
          </a:p>
        </p:txBody>
      </p:sp>
      <p:sp>
        <p:nvSpPr>
          <p:cNvPr id="77" name="Google Shape;213;p4">
            <a:extLst>
              <a:ext uri="{FF2B5EF4-FFF2-40B4-BE49-F238E27FC236}">
                <a16:creationId xmlns:a16="http://schemas.microsoft.com/office/drawing/2014/main" id="{F0257E80-EB0A-470D-A928-7A6805011036}"/>
              </a:ext>
            </a:extLst>
          </p:cNvPr>
          <p:cNvSpPr/>
          <p:nvPr/>
        </p:nvSpPr>
        <p:spPr>
          <a:xfrm>
            <a:off x="10096965" y="3413649"/>
            <a:ext cx="799748" cy="123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4288" algn="ctr"/>
            <a:r>
              <a:rPr lang="ru-RU" sz="800" b="1">
                <a:solidFill>
                  <a:srgbClr val="FFFFFF"/>
                </a:solidFill>
                <a:ea typeface="Arial"/>
                <a:cs typeface="Arial"/>
                <a:sym typeface="Arial"/>
              </a:rPr>
              <a:t>Шубы</a:t>
            </a:r>
            <a:endParaRPr>
              <a:solidFill>
                <a:srgbClr val="000000"/>
              </a:solidFill>
            </a:endParaRPr>
          </a:p>
        </p:txBody>
      </p:sp>
      <p:sp>
        <p:nvSpPr>
          <p:cNvPr id="78" name="Google Shape;214;p4">
            <a:extLst>
              <a:ext uri="{FF2B5EF4-FFF2-40B4-BE49-F238E27FC236}">
                <a16:creationId xmlns:a16="http://schemas.microsoft.com/office/drawing/2014/main" id="{A4BFEA06-75CB-499C-AD9C-02F60070C390}"/>
              </a:ext>
            </a:extLst>
          </p:cNvPr>
          <p:cNvSpPr/>
          <p:nvPr/>
        </p:nvSpPr>
        <p:spPr>
          <a:xfrm>
            <a:off x="10091252" y="4253260"/>
            <a:ext cx="79941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4288" algn="ctr"/>
            <a:r>
              <a:rPr lang="ru-RU" sz="800" b="1" dirty="0">
                <a:solidFill>
                  <a:srgbClr val="FFFFFF"/>
                </a:solidFill>
                <a:ea typeface="Arial"/>
                <a:cs typeface="Arial"/>
                <a:sym typeface="Arial"/>
              </a:rPr>
              <a:t>Фотоаппараты </a:t>
            </a:r>
            <a:br>
              <a:rPr lang="ru-RU" sz="800" b="1" dirty="0">
                <a:solidFill>
                  <a:srgbClr val="FFFFFF"/>
                </a:solidFill>
                <a:ea typeface="Arial"/>
                <a:cs typeface="Arial"/>
                <a:sym typeface="Arial"/>
              </a:rPr>
            </a:br>
            <a:r>
              <a:rPr lang="ru-RU" sz="800" b="1" dirty="0">
                <a:solidFill>
                  <a:srgbClr val="FFFFFF"/>
                </a:solidFill>
                <a:ea typeface="Arial"/>
                <a:cs typeface="Arial"/>
                <a:sym typeface="Arial"/>
              </a:rPr>
              <a:t>и лампы-вспышки</a:t>
            </a:r>
            <a:endParaRPr dirty="0">
              <a:solidFill>
                <a:srgbClr val="000000"/>
              </a:solidFill>
            </a:endParaRPr>
          </a:p>
        </p:txBody>
      </p:sp>
      <p:sp>
        <p:nvSpPr>
          <p:cNvPr id="96" name="Google Shape;194;p4">
            <a:extLst>
              <a:ext uri="{FF2B5EF4-FFF2-40B4-BE49-F238E27FC236}">
                <a16:creationId xmlns:a16="http://schemas.microsoft.com/office/drawing/2014/main" id="{CEEF9253-376F-43A2-BCEF-2DA208823E0F}"/>
              </a:ext>
            </a:extLst>
          </p:cNvPr>
          <p:cNvSpPr/>
          <p:nvPr/>
        </p:nvSpPr>
        <p:spPr>
          <a:xfrm>
            <a:off x="8209658" y="4802364"/>
            <a:ext cx="799748" cy="799748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rgbClr val="FFFFFF"/>
              </a:solidFill>
              <a:ea typeface="Arial"/>
              <a:cs typeface="Arial"/>
              <a:sym typeface="Arial"/>
            </a:endParaRPr>
          </a:p>
        </p:txBody>
      </p:sp>
      <p:sp>
        <p:nvSpPr>
          <p:cNvPr id="97" name="Google Shape;195;p4">
            <a:extLst>
              <a:ext uri="{FF2B5EF4-FFF2-40B4-BE49-F238E27FC236}">
                <a16:creationId xmlns:a16="http://schemas.microsoft.com/office/drawing/2014/main" id="{5857529A-4EAC-4F69-804A-FF2EC272F6A9}"/>
              </a:ext>
            </a:extLst>
          </p:cNvPr>
          <p:cNvSpPr/>
          <p:nvPr/>
        </p:nvSpPr>
        <p:spPr>
          <a:xfrm>
            <a:off x="9153875" y="4802364"/>
            <a:ext cx="799748" cy="799748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rgbClr val="FFFFFF"/>
              </a:solidFill>
              <a:ea typeface="Arial"/>
              <a:cs typeface="Arial"/>
              <a:sym typeface="Arial"/>
            </a:endParaRPr>
          </a:p>
        </p:txBody>
      </p:sp>
      <p:sp>
        <p:nvSpPr>
          <p:cNvPr id="98" name="Google Shape;196;p4">
            <a:extLst>
              <a:ext uri="{FF2B5EF4-FFF2-40B4-BE49-F238E27FC236}">
                <a16:creationId xmlns:a16="http://schemas.microsoft.com/office/drawing/2014/main" id="{81DB6D64-B50F-4475-B3AF-973191D86ADC}"/>
              </a:ext>
            </a:extLst>
          </p:cNvPr>
          <p:cNvSpPr/>
          <p:nvPr/>
        </p:nvSpPr>
        <p:spPr>
          <a:xfrm>
            <a:off x="10098092" y="4802364"/>
            <a:ext cx="799748" cy="799748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>
              <a:solidFill>
                <a:srgbClr val="FFFFFF"/>
              </a:solidFill>
              <a:ea typeface="Arial"/>
              <a:cs typeface="Arial"/>
              <a:sym typeface="Arial"/>
            </a:endParaRPr>
          </a:p>
        </p:txBody>
      </p:sp>
      <p:sp>
        <p:nvSpPr>
          <p:cNvPr id="99" name="Google Shape;208;p4">
            <a:extLst>
              <a:ext uri="{FF2B5EF4-FFF2-40B4-BE49-F238E27FC236}">
                <a16:creationId xmlns:a16="http://schemas.microsoft.com/office/drawing/2014/main" id="{7C0BE4CB-E3ED-408D-AF25-D2D518D36C1D}"/>
              </a:ext>
            </a:extLst>
          </p:cNvPr>
          <p:cNvSpPr/>
          <p:nvPr/>
        </p:nvSpPr>
        <p:spPr>
          <a:xfrm>
            <a:off x="8202223" y="5256587"/>
            <a:ext cx="799416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4288" algn="ctr"/>
            <a:r>
              <a:rPr lang="ru-RU" sz="800" b="1" dirty="0">
                <a:solidFill>
                  <a:srgbClr val="FFFFFF"/>
                </a:solidFill>
                <a:ea typeface="Arial"/>
                <a:cs typeface="Arial"/>
                <a:sym typeface="Arial"/>
              </a:rPr>
              <a:t>Упакованная вода</a:t>
            </a:r>
            <a:endParaRPr dirty="0">
              <a:solidFill>
                <a:srgbClr val="000000"/>
              </a:solidFill>
            </a:endParaRPr>
          </a:p>
        </p:txBody>
      </p:sp>
      <p:sp>
        <p:nvSpPr>
          <p:cNvPr id="100" name="Google Shape;208;p4">
            <a:extLst>
              <a:ext uri="{FF2B5EF4-FFF2-40B4-BE49-F238E27FC236}">
                <a16:creationId xmlns:a16="http://schemas.microsoft.com/office/drawing/2014/main" id="{7715C852-474A-49B2-9146-39741576A64E}"/>
              </a:ext>
            </a:extLst>
          </p:cNvPr>
          <p:cNvSpPr/>
          <p:nvPr/>
        </p:nvSpPr>
        <p:spPr>
          <a:xfrm>
            <a:off x="9154951" y="5256587"/>
            <a:ext cx="791646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4288" algn="ctr"/>
            <a:r>
              <a:rPr lang="ru-RU" sz="800" b="1" dirty="0">
                <a:solidFill>
                  <a:srgbClr val="FFFFFF"/>
                </a:solidFill>
                <a:ea typeface="Arial"/>
                <a:cs typeface="Arial"/>
                <a:sym typeface="Arial"/>
              </a:rPr>
              <a:t>Пиво и с/а напитки</a:t>
            </a:r>
            <a:endParaRPr dirty="0">
              <a:solidFill>
                <a:srgbClr val="000000"/>
              </a:solidFill>
            </a:endParaRPr>
          </a:p>
        </p:txBody>
      </p:sp>
      <p:sp>
        <p:nvSpPr>
          <p:cNvPr id="101" name="Google Shape;208;p4">
            <a:extLst>
              <a:ext uri="{FF2B5EF4-FFF2-40B4-BE49-F238E27FC236}">
                <a16:creationId xmlns:a16="http://schemas.microsoft.com/office/drawing/2014/main" id="{20F8CDDC-6F27-4A33-AD7C-1B0CF0D9CA62}"/>
              </a:ext>
            </a:extLst>
          </p:cNvPr>
          <p:cNvSpPr/>
          <p:nvPr/>
        </p:nvSpPr>
        <p:spPr>
          <a:xfrm>
            <a:off x="10091253" y="5256587"/>
            <a:ext cx="804892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4288" algn="ctr"/>
            <a:r>
              <a:rPr lang="ru-RU" sz="800" b="1" dirty="0">
                <a:solidFill>
                  <a:srgbClr val="FFFFFF"/>
                </a:solidFill>
                <a:ea typeface="Arial"/>
                <a:cs typeface="Arial"/>
                <a:sym typeface="Arial"/>
              </a:rPr>
              <a:t>Ветеринарные препараты</a:t>
            </a:r>
            <a:endParaRPr dirty="0">
              <a:solidFill>
                <a:srgbClr val="000000"/>
              </a:solidFill>
            </a:endParaRPr>
          </a:p>
        </p:txBody>
      </p:sp>
      <p:sp>
        <p:nvSpPr>
          <p:cNvPr id="17" name="Google Shape;208;p4">
            <a:extLst>
              <a:ext uri="{FF2B5EF4-FFF2-40B4-BE49-F238E27FC236}">
                <a16:creationId xmlns:a16="http://schemas.microsoft.com/office/drawing/2014/main" id="{3F46731E-CCB5-FF01-3C4D-D4D1F881A582}"/>
              </a:ext>
            </a:extLst>
          </p:cNvPr>
          <p:cNvSpPr/>
          <p:nvPr/>
        </p:nvSpPr>
        <p:spPr>
          <a:xfrm>
            <a:off x="11016927" y="5222083"/>
            <a:ext cx="804892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4288" algn="ctr"/>
            <a:r>
              <a:rPr lang="ru-RU" sz="800" b="1" dirty="0">
                <a:solidFill>
                  <a:srgbClr val="FFFFFF"/>
                </a:solidFill>
                <a:ea typeface="Arial"/>
                <a:cs typeface="Arial"/>
                <a:sym typeface="Arial"/>
              </a:rPr>
              <a:t>И многое другое</a:t>
            </a:r>
            <a:endParaRPr dirty="0">
              <a:solidFill>
                <a:srgbClr val="000000"/>
              </a:solidFill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57837640-3CB0-237A-9B54-ADF8A0C38379}"/>
              </a:ext>
            </a:extLst>
          </p:cNvPr>
          <p:cNvGrpSpPr/>
          <p:nvPr/>
        </p:nvGrpSpPr>
        <p:grpSpPr>
          <a:xfrm>
            <a:off x="11293227" y="5024614"/>
            <a:ext cx="252292" cy="45719"/>
            <a:chOff x="11200090" y="5130631"/>
            <a:chExt cx="252292" cy="45719"/>
          </a:xfrm>
        </p:grpSpPr>
        <p:sp>
          <p:nvSpPr>
            <p:cNvPr id="22" name="Google Shape;196;p4">
              <a:extLst>
                <a:ext uri="{FF2B5EF4-FFF2-40B4-BE49-F238E27FC236}">
                  <a16:creationId xmlns:a16="http://schemas.microsoft.com/office/drawing/2014/main" id="{98338A04-B406-7B75-C0A2-96A6F6B47E44}"/>
                </a:ext>
              </a:extLst>
            </p:cNvPr>
            <p:cNvSpPr/>
            <p:nvPr/>
          </p:nvSpPr>
          <p:spPr>
            <a:xfrm>
              <a:off x="11200090" y="5130631"/>
              <a:ext cx="45719" cy="45719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FFFFFF"/>
                </a:solidFill>
                <a:ea typeface="Arial"/>
                <a:cs typeface="Arial"/>
                <a:sym typeface="Arial"/>
              </a:endParaRPr>
            </a:p>
          </p:txBody>
        </p:sp>
        <p:sp>
          <p:nvSpPr>
            <p:cNvPr id="23" name="Google Shape;196;p4">
              <a:extLst>
                <a:ext uri="{FF2B5EF4-FFF2-40B4-BE49-F238E27FC236}">
                  <a16:creationId xmlns:a16="http://schemas.microsoft.com/office/drawing/2014/main" id="{D3E39D59-B980-F34E-38CD-34886556A952}"/>
                </a:ext>
              </a:extLst>
            </p:cNvPr>
            <p:cNvSpPr/>
            <p:nvPr/>
          </p:nvSpPr>
          <p:spPr>
            <a:xfrm>
              <a:off x="11303377" y="5130631"/>
              <a:ext cx="45719" cy="45719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FFFFFF"/>
                </a:solidFill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196;p4">
              <a:extLst>
                <a:ext uri="{FF2B5EF4-FFF2-40B4-BE49-F238E27FC236}">
                  <a16:creationId xmlns:a16="http://schemas.microsoft.com/office/drawing/2014/main" id="{C0451C27-483A-8C9D-63D4-0B2C58A502DF}"/>
                </a:ext>
              </a:extLst>
            </p:cNvPr>
            <p:cNvSpPr/>
            <p:nvPr/>
          </p:nvSpPr>
          <p:spPr>
            <a:xfrm>
              <a:off x="11406663" y="5130631"/>
              <a:ext cx="45719" cy="45719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FFFFFF"/>
                </a:solidFill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257E6FD8-02A6-3F87-82D9-4145680C2B38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351698" y="4914390"/>
            <a:ext cx="308311" cy="28348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79F90D1-C555-4D29-0CA7-9D39151A288D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522895" y="4869792"/>
            <a:ext cx="155276" cy="35195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7E3849C-BEAC-5DE5-4340-BFD2474A2C04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497687" y="4869311"/>
            <a:ext cx="122566" cy="353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6480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101;p5">
            <a:extLst>
              <a:ext uri="{FF2B5EF4-FFF2-40B4-BE49-F238E27FC236}">
                <a16:creationId xmlns:a16="http://schemas.microsoft.com/office/drawing/2014/main" id="{09AB4EB3-8E42-405D-B80B-94709B35E1CD}"/>
              </a:ext>
            </a:extLst>
          </p:cNvPr>
          <p:cNvSpPr/>
          <p:nvPr/>
        </p:nvSpPr>
        <p:spPr bwMode="auto">
          <a:xfrm>
            <a:off x="10063389" y="1039380"/>
            <a:ext cx="1201219" cy="1243166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  <a:effectLst/>
        </p:spPr>
        <p:txBody>
          <a:bodyPr spcFirstLastPara="1" wrap="square" lIns="91413" tIns="45695" rIns="91413" bIns="45695" anchor="ctr" anchorCtr="0">
            <a:noAutofit/>
          </a:bodyPr>
          <a:lstStyle/>
          <a:p>
            <a:pPr algn="ctr" defTabSz="914286">
              <a:buSzPts val="1733"/>
              <a:defRPr/>
            </a:pPr>
            <a:endParaRPr sz="1751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8" name="Google Shape;101;p5">
            <a:extLst>
              <a:ext uri="{FF2B5EF4-FFF2-40B4-BE49-F238E27FC236}">
                <a16:creationId xmlns:a16="http://schemas.microsoft.com/office/drawing/2014/main" id="{B26DF83E-717D-40F5-A3C2-97AC732F59B2}"/>
              </a:ext>
            </a:extLst>
          </p:cNvPr>
          <p:cNvSpPr/>
          <p:nvPr/>
        </p:nvSpPr>
        <p:spPr bwMode="auto">
          <a:xfrm>
            <a:off x="8242456" y="1039380"/>
            <a:ext cx="1609133" cy="1243166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  <a:effectLst/>
        </p:spPr>
        <p:txBody>
          <a:bodyPr spcFirstLastPara="1" wrap="square" lIns="91413" tIns="45695" rIns="91413" bIns="45695" anchor="ctr" anchorCtr="0">
            <a:noAutofit/>
          </a:bodyPr>
          <a:lstStyle/>
          <a:p>
            <a:pPr algn="ctr" defTabSz="914286">
              <a:buSzPts val="1733"/>
              <a:defRPr/>
            </a:pPr>
            <a:endParaRPr sz="1751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4" name="Google Shape;101;p5">
            <a:extLst>
              <a:ext uri="{FF2B5EF4-FFF2-40B4-BE49-F238E27FC236}">
                <a16:creationId xmlns:a16="http://schemas.microsoft.com/office/drawing/2014/main" id="{6D98F832-DFAC-4B3E-97CF-5A293A64A407}"/>
              </a:ext>
            </a:extLst>
          </p:cNvPr>
          <p:cNvSpPr/>
          <p:nvPr/>
        </p:nvSpPr>
        <p:spPr bwMode="auto">
          <a:xfrm>
            <a:off x="6425165" y="1039380"/>
            <a:ext cx="1609133" cy="1243166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  <a:effectLst/>
        </p:spPr>
        <p:txBody>
          <a:bodyPr spcFirstLastPara="1" wrap="square" lIns="91413" tIns="45695" rIns="91413" bIns="45695" anchor="ctr" anchorCtr="0">
            <a:noAutofit/>
          </a:bodyPr>
          <a:lstStyle/>
          <a:p>
            <a:pPr algn="ctr" defTabSz="914286">
              <a:buSzPts val="1733"/>
              <a:defRPr/>
            </a:pPr>
            <a:endParaRPr sz="1751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20058A48-77E3-4C29-860D-66CF624CBC7E}"/>
              </a:ext>
            </a:extLst>
          </p:cNvPr>
          <p:cNvSpPr txBox="1"/>
          <p:nvPr/>
        </p:nvSpPr>
        <p:spPr>
          <a:xfrm>
            <a:off x="540000" y="928547"/>
            <a:ext cx="3923715" cy="12464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3000" b="1" dirty="0">
                <a:latin typeface="Arial" panose="020B0604020202020204" pitchFamily="34" charset="0"/>
                <a:ea typeface="CoFo Sans Bold" panose="020B0803030202060203" pitchFamily="34" charset="-52"/>
              </a:rPr>
              <a:t>Взаимодействие </a:t>
            </a:r>
            <a:br>
              <a:rPr lang="ru-RU" sz="3000" b="1" dirty="0">
                <a:latin typeface="Arial" panose="020B0604020202020204" pitchFamily="34" charset="0"/>
                <a:ea typeface="CoFo Sans Bold" panose="020B0803030202060203" pitchFamily="34" charset="-52"/>
              </a:rPr>
            </a:br>
            <a:r>
              <a:rPr lang="en-US" sz="3000" b="1" dirty="0" err="1">
                <a:latin typeface="Arial" panose="020B0604020202020204" pitchFamily="34" charset="0"/>
                <a:ea typeface="CoFo Sans Bold" panose="020B0803030202060203" pitchFamily="34" charset="-52"/>
              </a:rPr>
              <a:t>Frontol</a:t>
            </a:r>
            <a:r>
              <a:rPr lang="ru-RU" sz="3000" b="1" dirty="0">
                <a:latin typeface="Arial" panose="020B0604020202020204" pitchFamily="34" charset="0"/>
                <a:ea typeface="CoFo Sans Bold" panose="020B0803030202060203" pitchFamily="34" charset="-52"/>
              </a:rPr>
              <a:t> </a:t>
            </a:r>
            <a:br>
              <a:rPr lang="ru-RU" sz="3000" b="1" dirty="0">
                <a:latin typeface="Arial" panose="020B0604020202020204" pitchFamily="34" charset="0"/>
                <a:ea typeface="CoFo Sans Bold" panose="020B0803030202060203" pitchFamily="34" charset="-52"/>
              </a:rPr>
            </a:br>
            <a:r>
              <a:rPr lang="ru-RU" sz="3000" b="1" dirty="0">
                <a:latin typeface="Arial" panose="020B0604020202020204" pitchFamily="34" charset="0"/>
                <a:ea typeface="CoFo Sans Bold" panose="020B0803030202060203" pitchFamily="34" charset="-52"/>
              </a:rPr>
              <a:t>с </a:t>
            </a:r>
            <a:r>
              <a:rPr lang="ru-RU" sz="3000" b="1" dirty="0" err="1">
                <a:latin typeface="Arial" panose="020B0604020202020204" pitchFamily="34" charset="0"/>
                <a:ea typeface="CoFo Sans Bold" panose="020B0803030202060203" pitchFamily="34" charset="-52"/>
              </a:rPr>
              <a:t>госсистемами</a:t>
            </a:r>
            <a:endParaRPr lang="ru-RU" sz="3000" b="1" dirty="0">
              <a:latin typeface="Arial" panose="020B0604020202020204" pitchFamily="34" charset="0"/>
              <a:ea typeface="CoFo Sans Bold" panose="020B0803030202060203" pitchFamily="34" charset="-52"/>
            </a:endParaRPr>
          </a:p>
        </p:txBody>
      </p:sp>
      <p:cxnSp>
        <p:nvCxnSpPr>
          <p:cNvPr id="66" name="Straight Connector 9257">
            <a:extLst>
              <a:ext uri="{FF2B5EF4-FFF2-40B4-BE49-F238E27FC236}">
                <a16:creationId xmlns:a16="http://schemas.microsoft.com/office/drawing/2014/main" id="{F28631AB-841D-48E9-A706-B93A0868687A}"/>
              </a:ext>
            </a:extLst>
          </p:cNvPr>
          <p:cNvCxnSpPr>
            <a:cxnSpLocks/>
          </p:cNvCxnSpPr>
          <p:nvPr/>
        </p:nvCxnSpPr>
        <p:spPr>
          <a:xfrm rot="5400000" flipV="1">
            <a:off x="10445251" y="4498217"/>
            <a:ext cx="290959" cy="0"/>
          </a:xfrm>
          <a:prstGeom prst="line">
            <a:avLst/>
          </a:prstGeom>
          <a:ln w="25400">
            <a:solidFill>
              <a:srgbClr val="DF192C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9258">
            <a:extLst>
              <a:ext uri="{FF2B5EF4-FFF2-40B4-BE49-F238E27FC236}">
                <a16:creationId xmlns:a16="http://schemas.microsoft.com/office/drawing/2014/main" id="{E8D74578-F93D-4D0A-BD7E-914ED1597D48}"/>
              </a:ext>
            </a:extLst>
          </p:cNvPr>
          <p:cNvCxnSpPr>
            <a:cxnSpLocks/>
          </p:cNvCxnSpPr>
          <p:nvPr/>
        </p:nvCxnSpPr>
        <p:spPr>
          <a:xfrm flipV="1">
            <a:off x="10590730" y="2327339"/>
            <a:ext cx="0" cy="542517"/>
          </a:xfrm>
          <a:prstGeom prst="line">
            <a:avLst/>
          </a:prstGeom>
          <a:ln w="25400">
            <a:solidFill>
              <a:srgbClr val="DF192C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Google Shape;101;p5">
            <a:extLst>
              <a:ext uri="{FF2B5EF4-FFF2-40B4-BE49-F238E27FC236}">
                <a16:creationId xmlns:a16="http://schemas.microsoft.com/office/drawing/2014/main" id="{B4A7C042-2EB5-4807-9DCD-8961554D351C}"/>
              </a:ext>
            </a:extLst>
          </p:cNvPr>
          <p:cNvSpPr/>
          <p:nvPr/>
        </p:nvSpPr>
        <p:spPr bwMode="auto">
          <a:xfrm>
            <a:off x="898358" y="2878194"/>
            <a:ext cx="1159290" cy="1473226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 w="25400">
            <a:solidFill>
              <a:srgbClr val="DF192C"/>
            </a:solidFill>
          </a:ln>
          <a:effectLst/>
        </p:spPr>
        <p:txBody>
          <a:bodyPr spcFirstLastPara="1" wrap="square" lIns="91413" tIns="45695" rIns="91413" bIns="45695" anchor="ctr" anchorCtr="0">
            <a:noAutofit/>
          </a:bodyPr>
          <a:lstStyle/>
          <a:p>
            <a:pPr algn="ctr" defTabSz="914286">
              <a:buSzPts val="1733"/>
              <a:defRPr/>
            </a:pPr>
            <a:endParaRPr sz="1751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9" name="Прямоугольник 15">
            <a:extLst>
              <a:ext uri="{FF2B5EF4-FFF2-40B4-BE49-F238E27FC236}">
                <a16:creationId xmlns:a16="http://schemas.microsoft.com/office/drawing/2014/main" id="{2B8F6B53-C499-4EF2-8108-9A09FB466910}"/>
              </a:ext>
            </a:extLst>
          </p:cNvPr>
          <p:cNvSpPr/>
          <p:nvPr/>
        </p:nvSpPr>
        <p:spPr>
          <a:xfrm>
            <a:off x="1022003" y="3141596"/>
            <a:ext cx="993330" cy="3995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300" dirty="0"/>
              <a:t>Открываем чек</a:t>
            </a:r>
          </a:p>
        </p:txBody>
      </p:sp>
      <p:sp>
        <p:nvSpPr>
          <p:cNvPr id="70" name="Google Shape;101;p5">
            <a:extLst>
              <a:ext uri="{FF2B5EF4-FFF2-40B4-BE49-F238E27FC236}">
                <a16:creationId xmlns:a16="http://schemas.microsoft.com/office/drawing/2014/main" id="{BE13F2C0-9C1B-4B45-AE59-FFE826259802}"/>
              </a:ext>
            </a:extLst>
          </p:cNvPr>
          <p:cNvSpPr/>
          <p:nvPr/>
        </p:nvSpPr>
        <p:spPr bwMode="auto">
          <a:xfrm>
            <a:off x="4736110" y="1039380"/>
            <a:ext cx="1483824" cy="1243166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  <a:effectLst/>
        </p:spPr>
        <p:txBody>
          <a:bodyPr spcFirstLastPara="1" wrap="square" lIns="91413" tIns="45695" rIns="91413" bIns="45695" anchor="ctr" anchorCtr="0">
            <a:noAutofit/>
          </a:bodyPr>
          <a:lstStyle/>
          <a:p>
            <a:pPr algn="ctr" defTabSz="914286">
              <a:buSzPts val="1733"/>
              <a:defRPr/>
            </a:pPr>
            <a:endParaRPr sz="1751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1" name="Прямоугольник 13">
            <a:extLst>
              <a:ext uri="{FF2B5EF4-FFF2-40B4-BE49-F238E27FC236}">
                <a16:creationId xmlns:a16="http://schemas.microsoft.com/office/drawing/2014/main" id="{9E17F3FA-7C23-4F03-BDC0-05B9722D6789}"/>
              </a:ext>
            </a:extLst>
          </p:cNvPr>
          <p:cNvSpPr/>
          <p:nvPr/>
        </p:nvSpPr>
        <p:spPr>
          <a:xfrm>
            <a:off x="4205102" y="5231596"/>
            <a:ext cx="1643995" cy="1426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000" dirty="0"/>
              <a:t>Товар </a:t>
            </a:r>
            <a:r>
              <a:rPr lang="ru-RU" sz="1000" b="1" dirty="0"/>
              <a:t>не прошел </a:t>
            </a:r>
            <a:r>
              <a:rPr lang="ru-RU" sz="1000" dirty="0"/>
              <a:t>проверку</a:t>
            </a:r>
          </a:p>
        </p:txBody>
      </p:sp>
      <p:sp>
        <p:nvSpPr>
          <p:cNvPr id="72" name="Прямоугольник 14">
            <a:extLst>
              <a:ext uri="{FF2B5EF4-FFF2-40B4-BE49-F238E27FC236}">
                <a16:creationId xmlns:a16="http://schemas.microsoft.com/office/drawing/2014/main" id="{8497EA48-A4A0-44ED-926A-7D28E1DB517C}"/>
              </a:ext>
            </a:extLst>
          </p:cNvPr>
          <p:cNvSpPr/>
          <p:nvPr/>
        </p:nvSpPr>
        <p:spPr>
          <a:xfrm>
            <a:off x="7465625" y="3265356"/>
            <a:ext cx="1106415" cy="2853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000" dirty="0"/>
              <a:t>Товар </a:t>
            </a:r>
            <a:r>
              <a:rPr lang="ru-RU" sz="1000" b="1" dirty="0"/>
              <a:t>прошел</a:t>
            </a:r>
            <a:r>
              <a:rPr lang="ru-RU" sz="1000" dirty="0"/>
              <a:t> проверку</a:t>
            </a:r>
          </a:p>
        </p:txBody>
      </p:sp>
      <p:sp>
        <p:nvSpPr>
          <p:cNvPr id="73" name="Прямоугольник 15">
            <a:extLst>
              <a:ext uri="{FF2B5EF4-FFF2-40B4-BE49-F238E27FC236}">
                <a16:creationId xmlns:a16="http://schemas.microsoft.com/office/drawing/2014/main" id="{DE8C002C-5F4D-48E9-B086-A15E2B3A7DE7}"/>
              </a:ext>
            </a:extLst>
          </p:cNvPr>
          <p:cNvSpPr/>
          <p:nvPr/>
        </p:nvSpPr>
        <p:spPr>
          <a:xfrm>
            <a:off x="4871341" y="1149857"/>
            <a:ext cx="1259339" cy="59932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300" dirty="0"/>
              <a:t>Проверка акцизной марки</a:t>
            </a:r>
          </a:p>
          <a:p>
            <a:r>
              <a:rPr lang="ru-RU" sz="1300" b="1" dirty="0"/>
              <a:t>ЕГАИС</a:t>
            </a:r>
            <a:endParaRPr lang="ru-RU" sz="1300" dirty="0"/>
          </a:p>
        </p:txBody>
      </p:sp>
      <p:pic>
        <p:nvPicPr>
          <p:cNvPr id="74" name="Рисунок 20">
            <a:extLst>
              <a:ext uri="{FF2B5EF4-FFF2-40B4-BE49-F238E27FC236}">
                <a16:creationId xmlns:a16="http://schemas.microsoft.com/office/drawing/2014/main" id="{B53CD12C-D1D0-49DC-A5DD-2C20160DDC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1320" y="3450175"/>
            <a:ext cx="477913" cy="802072"/>
          </a:xfrm>
          <a:prstGeom prst="rect">
            <a:avLst/>
          </a:prstGeom>
        </p:spPr>
      </p:pic>
      <p:pic>
        <p:nvPicPr>
          <p:cNvPr id="75" name="Picture 25" descr="A blue shield with gold wings and a vase with a blue shield and two crossed swords&#10;&#10;AI-generated content may be incorrect.">
            <a:extLst>
              <a:ext uri="{FF2B5EF4-FFF2-40B4-BE49-F238E27FC236}">
                <a16:creationId xmlns:a16="http://schemas.microsoft.com/office/drawing/2014/main" id="{2EBBDA3B-5BE1-4A11-8A0F-E629825520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834" y="1590159"/>
            <a:ext cx="599325" cy="599325"/>
          </a:xfrm>
          <a:prstGeom prst="rect">
            <a:avLst/>
          </a:prstGeom>
        </p:spPr>
      </p:pic>
      <p:sp>
        <p:nvSpPr>
          <p:cNvPr id="76" name="Прямоугольник 15">
            <a:extLst>
              <a:ext uri="{FF2B5EF4-FFF2-40B4-BE49-F238E27FC236}">
                <a16:creationId xmlns:a16="http://schemas.microsoft.com/office/drawing/2014/main" id="{B62051E3-E4A5-4AA5-8213-A2E498C61A21}"/>
              </a:ext>
            </a:extLst>
          </p:cNvPr>
          <p:cNvSpPr/>
          <p:nvPr/>
        </p:nvSpPr>
        <p:spPr>
          <a:xfrm>
            <a:off x="6557112" y="1126854"/>
            <a:ext cx="1468959" cy="59932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300" dirty="0"/>
              <a:t>Проверка КМ</a:t>
            </a:r>
            <a:br>
              <a:rPr lang="ru-RU" sz="1300" dirty="0"/>
            </a:br>
            <a:r>
              <a:rPr lang="ru-RU" sz="1300" b="1" dirty="0"/>
              <a:t>«Честный ЗНАК»</a:t>
            </a:r>
            <a:br>
              <a:rPr lang="ru-RU" sz="1300" b="1" dirty="0"/>
            </a:br>
            <a:r>
              <a:rPr lang="ru-RU" sz="1300" b="1" dirty="0"/>
              <a:t>ТС </a:t>
            </a:r>
            <a:r>
              <a:rPr lang="ru-RU" sz="1300" b="1" dirty="0" err="1"/>
              <a:t>ПИоТ</a:t>
            </a:r>
            <a:endParaRPr lang="ru-RU" sz="1300" b="1" dirty="0"/>
          </a:p>
        </p:txBody>
      </p:sp>
      <p:sp>
        <p:nvSpPr>
          <p:cNvPr id="77" name="Прямоугольник 15">
            <a:extLst>
              <a:ext uri="{FF2B5EF4-FFF2-40B4-BE49-F238E27FC236}">
                <a16:creationId xmlns:a16="http://schemas.microsoft.com/office/drawing/2014/main" id="{A374DFDE-94E1-45B3-AB89-FF59BCB4101E}"/>
              </a:ext>
            </a:extLst>
          </p:cNvPr>
          <p:cNvSpPr/>
          <p:nvPr/>
        </p:nvSpPr>
        <p:spPr>
          <a:xfrm>
            <a:off x="1022003" y="2941935"/>
            <a:ext cx="379719" cy="1997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400" b="1" dirty="0">
                <a:solidFill>
                  <a:srgbClr val="82869F"/>
                </a:solidFill>
              </a:rPr>
              <a:t>01.</a:t>
            </a:r>
          </a:p>
        </p:txBody>
      </p:sp>
      <p:sp>
        <p:nvSpPr>
          <p:cNvPr id="78" name="Google Shape;101;p5">
            <a:extLst>
              <a:ext uri="{FF2B5EF4-FFF2-40B4-BE49-F238E27FC236}">
                <a16:creationId xmlns:a16="http://schemas.microsoft.com/office/drawing/2014/main" id="{952346C7-B2CB-4003-8782-B67AB5794564}"/>
              </a:ext>
            </a:extLst>
          </p:cNvPr>
          <p:cNvSpPr/>
          <p:nvPr/>
        </p:nvSpPr>
        <p:spPr bwMode="auto">
          <a:xfrm>
            <a:off x="2388700" y="2878194"/>
            <a:ext cx="1159290" cy="1473226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 w="25400">
            <a:solidFill>
              <a:srgbClr val="DF192C"/>
            </a:solidFill>
          </a:ln>
          <a:effectLst/>
        </p:spPr>
        <p:txBody>
          <a:bodyPr spcFirstLastPara="1" wrap="square" lIns="91413" tIns="45695" rIns="91413" bIns="45695" anchor="ctr" anchorCtr="0">
            <a:noAutofit/>
          </a:bodyPr>
          <a:lstStyle/>
          <a:p>
            <a:pPr algn="ctr" defTabSz="914286">
              <a:buSzPts val="1733"/>
              <a:defRPr/>
            </a:pPr>
            <a:endParaRPr sz="1751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9" name="Прямоугольник 15">
            <a:extLst>
              <a:ext uri="{FF2B5EF4-FFF2-40B4-BE49-F238E27FC236}">
                <a16:creationId xmlns:a16="http://schemas.microsoft.com/office/drawing/2014/main" id="{6EEDE4D4-EB3F-46B0-BD07-5F9F9C1A3198}"/>
              </a:ext>
            </a:extLst>
          </p:cNvPr>
          <p:cNvSpPr/>
          <p:nvPr/>
        </p:nvSpPr>
        <p:spPr>
          <a:xfrm>
            <a:off x="2512345" y="3141596"/>
            <a:ext cx="993330" cy="3995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300" dirty="0"/>
              <a:t>Добавляем товар</a:t>
            </a:r>
          </a:p>
        </p:txBody>
      </p:sp>
      <p:sp>
        <p:nvSpPr>
          <p:cNvPr id="80" name="Прямоугольник 15">
            <a:extLst>
              <a:ext uri="{FF2B5EF4-FFF2-40B4-BE49-F238E27FC236}">
                <a16:creationId xmlns:a16="http://schemas.microsoft.com/office/drawing/2014/main" id="{FEEDAB68-66E1-4005-A160-DA0F43346E1A}"/>
              </a:ext>
            </a:extLst>
          </p:cNvPr>
          <p:cNvSpPr/>
          <p:nvPr/>
        </p:nvSpPr>
        <p:spPr>
          <a:xfrm>
            <a:off x="2512346" y="2941935"/>
            <a:ext cx="379719" cy="1997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400" b="1" dirty="0">
                <a:solidFill>
                  <a:srgbClr val="82869F"/>
                </a:solidFill>
              </a:rPr>
              <a:t>02.</a:t>
            </a:r>
          </a:p>
        </p:txBody>
      </p:sp>
      <p:sp>
        <p:nvSpPr>
          <p:cNvPr id="81" name="Google Shape;101;p5">
            <a:extLst>
              <a:ext uri="{FF2B5EF4-FFF2-40B4-BE49-F238E27FC236}">
                <a16:creationId xmlns:a16="http://schemas.microsoft.com/office/drawing/2014/main" id="{E9E6ACFE-5B73-477F-A3F3-E31AC0C31389}"/>
              </a:ext>
            </a:extLst>
          </p:cNvPr>
          <p:cNvSpPr/>
          <p:nvPr/>
        </p:nvSpPr>
        <p:spPr bwMode="auto">
          <a:xfrm>
            <a:off x="3868316" y="2878194"/>
            <a:ext cx="1159290" cy="1473226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 w="25400">
            <a:solidFill>
              <a:srgbClr val="DF192C"/>
            </a:solidFill>
          </a:ln>
          <a:effectLst/>
        </p:spPr>
        <p:txBody>
          <a:bodyPr spcFirstLastPara="1" wrap="square" lIns="91413" tIns="45695" rIns="91413" bIns="45695" anchor="ctr" anchorCtr="0">
            <a:noAutofit/>
          </a:bodyPr>
          <a:lstStyle/>
          <a:p>
            <a:pPr algn="ctr" defTabSz="914286">
              <a:buSzPts val="1733"/>
              <a:defRPr/>
            </a:pPr>
            <a:endParaRPr sz="1751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2" name="Прямоугольник 15">
            <a:extLst>
              <a:ext uri="{FF2B5EF4-FFF2-40B4-BE49-F238E27FC236}">
                <a16:creationId xmlns:a16="http://schemas.microsoft.com/office/drawing/2014/main" id="{A30DC635-4E91-4DB1-ABA1-55C38F0D2B84}"/>
              </a:ext>
            </a:extLst>
          </p:cNvPr>
          <p:cNvSpPr/>
          <p:nvPr/>
        </p:nvSpPr>
        <p:spPr>
          <a:xfrm>
            <a:off x="3991962" y="3141595"/>
            <a:ext cx="993330" cy="3995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300" dirty="0"/>
              <a:t>Сканируем маркировку</a:t>
            </a:r>
          </a:p>
        </p:txBody>
      </p:sp>
      <p:sp>
        <p:nvSpPr>
          <p:cNvPr id="83" name="Прямоугольник 15">
            <a:extLst>
              <a:ext uri="{FF2B5EF4-FFF2-40B4-BE49-F238E27FC236}">
                <a16:creationId xmlns:a16="http://schemas.microsoft.com/office/drawing/2014/main" id="{DB9F1B68-632F-405B-B121-79508724A195}"/>
              </a:ext>
            </a:extLst>
          </p:cNvPr>
          <p:cNvSpPr/>
          <p:nvPr/>
        </p:nvSpPr>
        <p:spPr>
          <a:xfrm>
            <a:off x="3991962" y="2941935"/>
            <a:ext cx="379719" cy="1997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400" b="1" dirty="0">
                <a:solidFill>
                  <a:srgbClr val="82869F"/>
                </a:solidFill>
              </a:rPr>
              <a:t>03.</a:t>
            </a:r>
          </a:p>
        </p:txBody>
      </p:sp>
      <p:sp>
        <p:nvSpPr>
          <p:cNvPr id="84" name="Прямоугольник 15">
            <a:extLst>
              <a:ext uri="{FF2B5EF4-FFF2-40B4-BE49-F238E27FC236}">
                <a16:creationId xmlns:a16="http://schemas.microsoft.com/office/drawing/2014/main" id="{AC64CEC7-F140-47C6-ABCD-B8031750D027}"/>
              </a:ext>
            </a:extLst>
          </p:cNvPr>
          <p:cNvSpPr/>
          <p:nvPr/>
        </p:nvSpPr>
        <p:spPr>
          <a:xfrm>
            <a:off x="10182360" y="1149857"/>
            <a:ext cx="692003" cy="3995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300" dirty="0"/>
              <a:t>Данные в ФНС</a:t>
            </a:r>
          </a:p>
        </p:txBody>
      </p:sp>
      <p:grpSp>
        <p:nvGrpSpPr>
          <p:cNvPr id="85" name="Group 9221">
            <a:extLst>
              <a:ext uri="{FF2B5EF4-FFF2-40B4-BE49-F238E27FC236}">
                <a16:creationId xmlns:a16="http://schemas.microsoft.com/office/drawing/2014/main" id="{8C322756-2201-4A1F-B8DC-84E76B8B3A92}"/>
              </a:ext>
            </a:extLst>
          </p:cNvPr>
          <p:cNvGrpSpPr/>
          <p:nvPr/>
        </p:nvGrpSpPr>
        <p:grpSpPr>
          <a:xfrm>
            <a:off x="5677409" y="2863504"/>
            <a:ext cx="1606546" cy="1606546"/>
            <a:chOff x="5426242" y="2466474"/>
            <a:chExt cx="1732547" cy="1732547"/>
          </a:xfrm>
          <a:effectLst/>
        </p:grpSpPr>
        <p:sp>
          <p:nvSpPr>
            <p:cNvPr id="86" name="Oval 44">
              <a:extLst>
                <a:ext uri="{FF2B5EF4-FFF2-40B4-BE49-F238E27FC236}">
                  <a16:creationId xmlns:a16="http://schemas.microsoft.com/office/drawing/2014/main" id="{DDAED4EC-B770-43C2-8E67-66E1400B3A08}"/>
                </a:ext>
              </a:extLst>
            </p:cNvPr>
            <p:cNvSpPr/>
            <p:nvPr/>
          </p:nvSpPr>
          <p:spPr>
            <a:xfrm>
              <a:off x="5426242" y="2466474"/>
              <a:ext cx="1732547" cy="1732547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rgbClr val="DF192C"/>
              </a:solidFill>
            </a:ln>
            <a:effectLst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U" sz="1400" dirty="0"/>
            </a:p>
          </p:txBody>
        </p:sp>
        <p:pic>
          <p:nvPicPr>
            <p:cNvPr id="87" name="Graphic 48">
              <a:extLst>
                <a:ext uri="{FF2B5EF4-FFF2-40B4-BE49-F238E27FC236}">
                  <a16:creationId xmlns:a16="http://schemas.microsoft.com/office/drawing/2014/main" id="{21F9C404-3AFB-4868-965B-ECEF2150E95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 l="13322" t="34456" r="12417" b="48675"/>
            <a:stretch/>
          </p:blipFill>
          <p:spPr>
            <a:xfrm>
              <a:off x="5539153" y="3115942"/>
              <a:ext cx="1564576" cy="355388"/>
            </a:xfrm>
            <a:prstGeom prst="rect">
              <a:avLst/>
            </a:prstGeom>
          </p:spPr>
        </p:pic>
      </p:grpSp>
      <p:sp>
        <p:nvSpPr>
          <p:cNvPr id="88" name="Google Shape;101;p5">
            <a:extLst>
              <a:ext uri="{FF2B5EF4-FFF2-40B4-BE49-F238E27FC236}">
                <a16:creationId xmlns:a16="http://schemas.microsoft.com/office/drawing/2014/main" id="{57A4E32A-AC93-400C-B559-C959FF6B96B1}"/>
              </a:ext>
            </a:extLst>
          </p:cNvPr>
          <p:cNvSpPr/>
          <p:nvPr/>
        </p:nvSpPr>
        <p:spPr bwMode="auto">
          <a:xfrm>
            <a:off x="10016922" y="2866029"/>
            <a:ext cx="1247686" cy="1484565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  <a:effectLst/>
        </p:spPr>
        <p:txBody>
          <a:bodyPr spcFirstLastPara="1" wrap="square" lIns="91413" tIns="45695" rIns="91413" bIns="45695" anchor="ctr" anchorCtr="0">
            <a:noAutofit/>
          </a:bodyPr>
          <a:lstStyle/>
          <a:p>
            <a:pPr algn="ctr" defTabSz="914286">
              <a:buSzPts val="1733"/>
              <a:defRPr/>
            </a:pPr>
            <a:endParaRPr sz="1751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9" name="Прямоугольник 15">
            <a:extLst>
              <a:ext uri="{FF2B5EF4-FFF2-40B4-BE49-F238E27FC236}">
                <a16:creationId xmlns:a16="http://schemas.microsoft.com/office/drawing/2014/main" id="{52E5360B-58E5-4FEA-8A64-2A2C27DDF51C}"/>
              </a:ext>
            </a:extLst>
          </p:cNvPr>
          <p:cNvSpPr/>
          <p:nvPr/>
        </p:nvSpPr>
        <p:spPr>
          <a:xfrm>
            <a:off x="10182360" y="2976504"/>
            <a:ext cx="692003" cy="3995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300" dirty="0"/>
              <a:t>Данные в ОФД</a:t>
            </a:r>
          </a:p>
        </p:txBody>
      </p:sp>
      <p:sp>
        <p:nvSpPr>
          <p:cNvPr id="90" name="Google Shape;101;p5">
            <a:extLst>
              <a:ext uri="{FF2B5EF4-FFF2-40B4-BE49-F238E27FC236}">
                <a16:creationId xmlns:a16="http://schemas.microsoft.com/office/drawing/2014/main" id="{279E5E54-CE97-44E8-A50C-81032A920F95}"/>
              </a:ext>
            </a:extLst>
          </p:cNvPr>
          <p:cNvSpPr/>
          <p:nvPr/>
        </p:nvSpPr>
        <p:spPr bwMode="auto">
          <a:xfrm>
            <a:off x="8568322" y="2866029"/>
            <a:ext cx="1117306" cy="1484565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 w="25400">
            <a:solidFill>
              <a:srgbClr val="DF192C"/>
            </a:solidFill>
          </a:ln>
          <a:effectLst/>
        </p:spPr>
        <p:txBody>
          <a:bodyPr spcFirstLastPara="1" wrap="square" lIns="91413" tIns="45695" rIns="91413" bIns="45695" anchor="ctr" anchorCtr="0">
            <a:noAutofit/>
          </a:bodyPr>
          <a:lstStyle/>
          <a:p>
            <a:pPr algn="ctr" defTabSz="914286">
              <a:buSzPts val="1733"/>
              <a:defRPr/>
            </a:pPr>
            <a:endParaRPr sz="1751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1" name="Google Shape;101;p5">
            <a:extLst>
              <a:ext uri="{FF2B5EF4-FFF2-40B4-BE49-F238E27FC236}">
                <a16:creationId xmlns:a16="http://schemas.microsoft.com/office/drawing/2014/main" id="{ED04677F-5880-4438-81DA-7B4D10492036}"/>
              </a:ext>
            </a:extLst>
          </p:cNvPr>
          <p:cNvSpPr/>
          <p:nvPr/>
        </p:nvSpPr>
        <p:spPr bwMode="auto">
          <a:xfrm>
            <a:off x="2388700" y="4678304"/>
            <a:ext cx="1159290" cy="1472217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 w="25400">
            <a:solidFill>
              <a:srgbClr val="DF192C"/>
            </a:solidFill>
          </a:ln>
          <a:effectLst/>
        </p:spPr>
        <p:txBody>
          <a:bodyPr spcFirstLastPara="1" wrap="square" lIns="91413" tIns="45695" rIns="91413" bIns="45695" anchor="ctr" anchorCtr="0">
            <a:noAutofit/>
          </a:bodyPr>
          <a:lstStyle/>
          <a:p>
            <a:pPr algn="ctr" defTabSz="914286">
              <a:buSzPts val="1733"/>
              <a:defRPr/>
            </a:pPr>
            <a:endParaRPr sz="1751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" name="Прямоугольник 15">
            <a:extLst>
              <a:ext uri="{FF2B5EF4-FFF2-40B4-BE49-F238E27FC236}">
                <a16:creationId xmlns:a16="http://schemas.microsoft.com/office/drawing/2014/main" id="{55E61D73-5B8C-4545-A65C-35541D052320}"/>
              </a:ext>
            </a:extLst>
          </p:cNvPr>
          <p:cNvSpPr/>
          <p:nvPr/>
        </p:nvSpPr>
        <p:spPr>
          <a:xfrm>
            <a:off x="2512345" y="4788780"/>
            <a:ext cx="993330" cy="59932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300" dirty="0"/>
              <a:t>Удаление товара </a:t>
            </a:r>
            <a:br>
              <a:rPr lang="ru-RU" sz="1300" dirty="0"/>
            </a:br>
            <a:r>
              <a:rPr lang="ru-RU" sz="1300" dirty="0"/>
              <a:t>из чека</a:t>
            </a:r>
          </a:p>
        </p:txBody>
      </p:sp>
      <p:sp>
        <p:nvSpPr>
          <p:cNvPr id="93" name="Google Shape;101;p5">
            <a:extLst>
              <a:ext uri="{FF2B5EF4-FFF2-40B4-BE49-F238E27FC236}">
                <a16:creationId xmlns:a16="http://schemas.microsoft.com/office/drawing/2014/main" id="{E3204ABE-11D5-47CB-A988-231B6D53C480}"/>
              </a:ext>
            </a:extLst>
          </p:cNvPr>
          <p:cNvSpPr/>
          <p:nvPr/>
        </p:nvSpPr>
        <p:spPr bwMode="auto">
          <a:xfrm>
            <a:off x="9567160" y="4678304"/>
            <a:ext cx="1697448" cy="1289432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  <a:effectLst/>
        </p:spPr>
        <p:txBody>
          <a:bodyPr spcFirstLastPara="1" wrap="square" lIns="91413" tIns="45695" rIns="91413" bIns="45695" anchor="ctr" anchorCtr="0">
            <a:noAutofit/>
          </a:bodyPr>
          <a:lstStyle/>
          <a:p>
            <a:pPr algn="ctr" defTabSz="914286">
              <a:buSzPts val="1733"/>
              <a:defRPr/>
            </a:pPr>
            <a:endParaRPr sz="1751">
              <a:solidFill>
                <a:srgbClr val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4" name="Прямоугольник 15">
            <a:extLst>
              <a:ext uri="{FF2B5EF4-FFF2-40B4-BE49-F238E27FC236}">
                <a16:creationId xmlns:a16="http://schemas.microsoft.com/office/drawing/2014/main" id="{9DB6764A-BA4F-4881-B138-90B23197211B}"/>
              </a:ext>
            </a:extLst>
          </p:cNvPr>
          <p:cNvSpPr/>
          <p:nvPr/>
        </p:nvSpPr>
        <p:spPr>
          <a:xfrm>
            <a:off x="9701444" y="4780761"/>
            <a:ext cx="1461807" cy="3995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300" dirty="0"/>
              <a:t>Данные </a:t>
            </a:r>
            <a:br>
              <a:rPr lang="ru-RU" sz="1300" dirty="0"/>
            </a:br>
            <a:r>
              <a:rPr lang="ru-RU" sz="1300" dirty="0"/>
              <a:t>в «Честный ЗНАК»</a:t>
            </a:r>
          </a:p>
        </p:txBody>
      </p:sp>
      <p:pic>
        <p:nvPicPr>
          <p:cNvPr id="95" name="Picture 60" descr="A yellow sign with grey text&#10;&#10;AI-generated content may be incorrect.">
            <a:extLst>
              <a:ext uri="{FF2B5EF4-FFF2-40B4-BE49-F238E27FC236}">
                <a16:creationId xmlns:a16="http://schemas.microsoft.com/office/drawing/2014/main" id="{5997A7CB-0BAE-4717-B73B-A226ADC6C8F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4288" y="5373225"/>
            <a:ext cx="1126077" cy="483416"/>
          </a:xfrm>
          <a:prstGeom prst="rect">
            <a:avLst/>
          </a:prstGeom>
        </p:spPr>
      </p:pic>
      <p:sp>
        <p:nvSpPr>
          <p:cNvPr id="96" name="Прямоугольник 15">
            <a:extLst>
              <a:ext uri="{FF2B5EF4-FFF2-40B4-BE49-F238E27FC236}">
                <a16:creationId xmlns:a16="http://schemas.microsoft.com/office/drawing/2014/main" id="{771AEDF3-6E38-48BB-834F-85915E780FDD}"/>
              </a:ext>
            </a:extLst>
          </p:cNvPr>
          <p:cNvSpPr/>
          <p:nvPr/>
        </p:nvSpPr>
        <p:spPr>
          <a:xfrm>
            <a:off x="8668564" y="3141596"/>
            <a:ext cx="993330" cy="3995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300" dirty="0"/>
              <a:t>Формируем чек</a:t>
            </a:r>
          </a:p>
        </p:txBody>
      </p:sp>
      <p:sp>
        <p:nvSpPr>
          <p:cNvPr id="97" name="Прямоугольник 15">
            <a:extLst>
              <a:ext uri="{FF2B5EF4-FFF2-40B4-BE49-F238E27FC236}">
                <a16:creationId xmlns:a16="http://schemas.microsoft.com/office/drawing/2014/main" id="{2A2B6D97-31CC-4F9A-B9C3-1ECE712ACC10}"/>
              </a:ext>
            </a:extLst>
          </p:cNvPr>
          <p:cNvSpPr/>
          <p:nvPr/>
        </p:nvSpPr>
        <p:spPr>
          <a:xfrm>
            <a:off x="8668564" y="2941935"/>
            <a:ext cx="379719" cy="1997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400" b="1" dirty="0">
                <a:solidFill>
                  <a:srgbClr val="82869F"/>
                </a:solidFill>
              </a:rPr>
              <a:t>04.</a:t>
            </a:r>
          </a:p>
        </p:txBody>
      </p:sp>
      <p:pic>
        <p:nvPicPr>
          <p:cNvPr id="98" name="Рисунок 20">
            <a:extLst>
              <a:ext uri="{FF2B5EF4-FFF2-40B4-BE49-F238E27FC236}">
                <a16:creationId xmlns:a16="http://schemas.microsoft.com/office/drawing/2014/main" id="{9D5E5B3F-AA85-43F5-9955-C7716F5DAE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9191" y="3450175"/>
            <a:ext cx="477913" cy="802072"/>
          </a:xfrm>
          <a:prstGeom prst="rect">
            <a:avLst/>
          </a:prstGeom>
        </p:spPr>
      </p:pic>
      <p:cxnSp>
        <p:nvCxnSpPr>
          <p:cNvPr id="99" name="Straight Connector 9225">
            <a:extLst>
              <a:ext uri="{FF2B5EF4-FFF2-40B4-BE49-F238E27FC236}">
                <a16:creationId xmlns:a16="http://schemas.microsoft.com/office/drawing/2014/main" id="{1297E41D-FECD-4E8E-8C19-BFE7451BA2ED}"/>
              </a:ext>
            </a:extLst>
          </p:cNvPr>
          <p:cNvCxnSpPr>
            <a:cxnSpLocks/>
          </p:cNvCxnSpPr>
          <p:nvPr/>
        </p:nvCxnSpPr>
        <p:spPr>
          <a:xfrm>
            <a:off x="2055156" y="3636854"/>
            <a:ext cx="315018" cy="0"/>
          </a:xfrm>
          <a:prstGeom prst="line">
            <a:avLst/>
          </a:prstGeom>
          <a:ln w="25400">
            <a:solidFill>
              <a:srgbClr val="DF192C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247">
            <a:extLst>
              <a:ext uri="{FF2B5EF4-FFF2-40B4-BE49-F238E27FC236}">
                <a16:creationId xmlns:a16="http://schemas.microsoft.com/office/drawing/2014/main" id="{F1BBFE14-BA00-4933-ACDE-8B9D679CB8CE}"/>
              </a:ext>
            </a:extLst>
          </p:cNvPr>
          <p:cNvCxnSpPr>
            <a:cxnSpLocks/>
          </p:cNvCxnSpPr>
          <p:nvPr/>
        </p:nvCxnSpPr>
        <p:spPr>
          <a:xfrm>
            <a:off x="3542430" y="3636854"/>
            <a:ext cx="290959" cy="0"/>
          </a:xfrm>
          <a:prstGeom prst="line">
            <a:avLst/>
          </a:prstGeom>
          <a:ln w="25400">
            <a:solidFill>
              <a:srgbClr val="DF192C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9249">
            <a:extLst>
              <a:ext uri="{FF2B5EF4-FFF2-40B4-BE49-F238E27FC236}">
                <a16:creationId xmlns:a16="http://schemas.microsoft.com/office/drawing/2014/main" id="{7DF36861-F904-492C-B8EE-1817D5ED6CA8}"/>
              </a:ext>
            </a:extLst>
          </p:cNvPr>
          <p:cNvCxnSpPr>
            <a:cxnSpLocks/>
          </p:cNvCxnSpPr>
          <p:nvPr/>
        </p:nvCxnSpPr>
        <p:spPr>
          <a:xfrm>
            <a:off x="5031061" y="3636854"/>
            <a:ext cx="610003" cy="0"/>
          </a:xfrm>
          <a:prstGeom prst="line">
            <a:avLst/>
          </a:prstGeom>
          <a:ln w="25400">
            <a:solidFill>
              <a:srgbClr val="DF192C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9251">
            <a:extLst>
              <a:ext uri="{FF2B5EF4-FFF2-40B4-BE49-F238E27FC236}">
                <a16:creationId xmlns:a16="http://schemas.microsoft.com/office/drawing/2014/main" id="{60BA63EE-90E1-43D2-8289-3488B4B4DDC3}"/>
              </a:ext>
            </a:extLst>
          </p:cNvPr>
          <p:cNvCxnSpPr>
            <a:cxnSpLocks/>
          </p:cNvCxnSpPr>
          <p:nvPr/>
        </p:nvCxnSpPr>
        <p:spPr>
          <a:xfrm>
            <a:off x="7283018" y="3636854"/>
            <a:ext cx="1234327" cy="0"/>
          </a:xfrm>
          <a:prstGeom prst="line">
            <a:avLst/>
          </a:prstGeom>
          <a:ln w="25400">
            <a:solidFill>
              <a:srgbClr val="DF192C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9253">
            <a:extLst>
              <a:ext uri="{FF2B5EF4-FFF2-40B4-BE49-F238E27FC236}">
                <a16:creationId xmlns:a16="http://schemas.microsoft.com/office/drawing/2014/main" id="{AC97EDC9-D889-4D58-B4FE-639095F678E0}"/>
              </a:ext>
            </a:extLst>
          </p:cNvPr>
          <p:cNvCxnSpPr>
            <a:cxnSpLocks/>
          </p:cNvCxnSpPr>
          <p:nvPr/>
        </p:nvCxnSpPr>
        <p:spPr>
          <a:xfrm>
            <a:off x="9691861" y="3636854"/>
            <a:ext cx="290959" cy="0"/>
          </a:xfrm>
          <a:prstGeom prst="line">
            <a:avLst/>
          </a:prstGeom>
          <a:ln w="25400">
            <a:solidFill>
              <a:srgbClr val="DF192C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9254">
            <a:extLst>
              <a:ext uri="{FF2B5EF4-FFF2-40B4-BE49-F238E27FC236}">
                <a16:creationId xmlns:a16="http://schemas.microsoft.com/office/drawing/2014/main" id="{D29C3D81-180A-4AA8-B3CF-4B310CDA9B7A}"/>
              </a:ext>
            </a:extLst>
          </p:cNvPr>
          <p:cNvCxnSpPr>
            <a:cxnSpLocks/>
          </p:cNvCxnSpPr>
          <p:nvPr/>
        </p:nvCxnSpPr>
        <p:spPr>
          <a:xfrm rot="16200000">
            <a:off x="2817207" y="4527656"/>
            <a:ext cx="290959" cy="0"/>
          </a:xfrm>
          <a:prstGeom prst="line">
            <a:avLst/>
          </a:prstGeom>
          <a:ln w="25400">
            <a:solidFill>
              <a:srgbClr val="DF192C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9262">
            <a:extLst>
              <a:ext uri="{FF2B5EF4-FFF2-40B4-BE49-F238E27FC236}">
                <a16:creationId xmlns:a16="http://schemas.microsoft.com/office/drawing/2014/main" id="{5983797E-D788-4B38-98FC-9F479A97201F}"/>
              </a:ext>
            </a:extLst>
          </p:cNvPr>
          <p:cNvCxnSpPr>
            <a:cxnSpLocks/>
          </p:cNvCxnSpPr>
          <p:nvPr/>
        </p:nvCxnSpPr>
        <p:spPr>
          <a:xfrm>
            <a:off x="6480683" y="4478736"/>
            <a:ext cx="0" cy="1023144"/>
          </a:xfrm>
          <a:prstGeom prst="line">
            <a:avLst/>
          </a:prstGeom>
          <a:ln w="25400">
            <a:solidFill>
              <a:srgbClr val="DF192C"/>
            </a:solidFill>
            <a:prstDash val="solid"/>
            <a:headEnd type="none" w="med" len="med"/>
            <a:tailEnd type="non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9263">
            <a:extLst>
              <a:ext uri="{FF2B5EF4-FFF2-40B4-BE49-F238E27FC236}">
                <a16:creationId xmlns:a16="http://schemas.microsoft.com/office/drawing/2014/main" id="{5C0D1CDE-C606-494C-BD0D-D82DFD04252A}"/>
              </a:ext>
            </a:extLst>
          </p:cNvPr>
          <p:cNvCxnSpPr>
            <a:cxnSpLocks/>
          </p:cNvCxnSpPr>
          <p:nvPr/>
        </p:nvCxnSpPr>
        <p:spPr>
          <a:xfrm flipV="1">
            <a:off x="5855868" y="2327339"/>
            <a:ext cx="0" cy="833983"/>
          </a:xfrm>
          <a:prstGeom prst="line">
            <a:avLst/>
          </a:prstGeom>
          <a:ln w="25400">
            <a:solidFill>
              <a:srgbClr val="DF192C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9265">
            <a:extLst>
              <a:ext uri="{FF2B5EF4-FFF2-40B4-BE49-F238E27FC236}">
                <a16:creationId xmlns:a16="http://schemas.microsoft.com/office/drawing/2014/main" id="{21DF8D04-743D-4CA5-831E-EC37ABDB932F}"/>
              </a:ext>
            </a:extLst>
          </p:cNvPr>
          <p:cNvCxnSpPr>
            <a:cxnSpLocks/>
          </p:cNvCxnSpPr>
          <p:nvPr/>
        </p:nvCxnSpPr>
        <p:spPr>
          <a:xfrm flipV="1">
            <a:off x="7103910" y="2327339"/>
            <a:ext cx="0" cy="825549"/>
          </a:xfrm>
          <a:prstGeom prst="line">
            <a:avLst/>
          </a:prstGeom>
          <a:ln w="25400">
            <a:solidFill>
              <a:srgbClr val="DF192C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9266">
            <a:extLst>
              <a:ext uri="{FF2B5EF4-FFF2-40B4-BE49-F238E27FC236}">
                <a16:creationId xmlns:a16="http://schemas.microsoft.com/office/drawing/2014/main" id="{44D25BBF-304F-4341-8A95-9BBD8D96CF72}"/>
              </a:ext>
            </a:extLst>
          </p:cNvPr>
          <p:cNvCxnSpPr>
            <a:cxnSpLocks/>
          </p:cNvCxnSpPr>
          <p:nvPr/>
        </p:nvCxnSpPr>
        <p:spPr>
          <a:xfrm flipH="1">
            <a:off x="3593317" y="5492078"/>
            <a:ext cx="2896285" cy="0"/>
          </a:xfrm>
          <a:prstGeom prst="line">
            <a:avLst/>
          </a:prstGeom>
          <a:ln w="25400">
            <a:solidFill>
              <a:srgbClr val="DF192C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9" name="Picture 9270" descr="A close-up of a bottle of water&#10;&#10;AI-generated content may be incorrect.">
            <a:extLst>
              <a:ext uri="{FF2B5EF4-FFF2-40B4-BE49-F238E27FC236}">
                <a16:creationId xmlns:a16="http://schemas.microsoft.com/office/drawing/2014/main" id="{EB5E98E5-54D9-4948-85F8-171DB263FD0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758" y="3420625"/>
            <a:ext cx="336831" cy="836645"/>
          </a:xfrm>
          <a:prstGeom prst="rect">
            <a:avLst/>
          </a:prstGeom>
        </p:spPr>
      </p:pic>
      <p:grpSp>
        <p:nvGrpSpPr>
          <p:cNvPr id="110" name="Group 3">
            <a:extLst>
              <a:ext uri="{FF2B5EF4-FFF2-40B4-BE49-F238E27FC236}">
                <a16:creationId xmlns:a16="http://schemas.microsoft.com/office/drawing/2014/main" id="{E702FA19-133D-473E-9A51-D409229258CF}"/>
              </a:ext>
            </a:extLst>
          </p:cNvPr>
          <p:cNvGrpSpPr/>
          <p:nvPr/>
        </p:nvGrpSpPr>
        <p:grpSpPr>
          <a:xfrm>
            <a:off x="2866198" y="5207699"/>
            <a:ext cx="547391" cy="836645"/>
            <a:chOff x="2788035" y="5229378"/>
            <a:chExt cx="547391" cy="836645"/>
          </a:xfrm>
        </p:grpSpPr>
        <p:pic>
          <p:nvPicPr>
            <p:cNvPr id="111" name="Picture 9271" descr="A close-up of a bottle of water&#10;&#10;AI-generated content may be incorrect.">
              <a:extLst>
                <a:ext uri="{FF2B5EF4-FFF2-40B4-BE49-F238E27FC236}">
                  <a16:creationId xmlns:a16="http://schemas.microsoft.com/office/drawing/2014/main" id="{74E5F1F3-04B5-496D-A226-B86A66A4AAB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8595" y="5229378"/>
              <a:ext cx="336831" cy="836645"/>
            </a:xfrm>
            <a:prstGeom prst="rect">
              <a:avLst/>
            </a:prstGeom>
          </p:spPr>
        </p:pic>
        <p:sp>
          <p:nvSpPr>
            <p:cNvPr id="112" name="Multiply 9272">
              <a:extLst>
                <a:ext uri="{FF2B5EF4-FFF2-40B4-BE49-F238E27FC236}">
                  <a16:creationId xmlns:a16="http://schemas.microsoft.com/office/drawing/2014/main" id="{8B2C6059-20FC-42F7-BB98-1F02BD366FA0}"/>
                </a:ext>
              </a:extLst>
            </p:cNvPr>
            <p:cNvSpPr/>
            <p:nvPr/>
          </p:nvSpPr>
          <p:spPr>
            <a:xfrm>
              <a:off x="2788035" y="5504816"/>
              <a:ext cx="493714" cy="493714"/>
            </a:xfrm>
            <a:prstGeom prst="mathMultiply">
              <a:avLst/>
            </a:prstGeom>
            <a:solidFill>
              <a:srgbClr val="DF192C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U" sz="1400"/>
            </a:p>
          </p:txBody>
        </p:sp>
      </p:grpSp>
      <p:pic>
        <p:nvPicPr>
          <p:cNvPr id="113" name="Picture 9274" descr="A blue and white circle with a flag and a double headed eagle with two keys&#10;&#10;AI-generated content may be incorrect.">
            <a:extLst>
              <a:ext uri="{FF2B5EF4-FFF2-40B4-BE49-F238E27FC236}">
                <a16:creationId xmlns:a16="http://schemas.microsoft.com/office/drawing/2014/main" id="{59C6946F-8142-4E83-A832-954D249C29A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6401" y="1635622"/>
            <a:ext cx="494913" cy="515576"/>
          </a:xfrm>
          <a:prstGeom prst="rect">
            <a:avLst/>
          </a:prstGeom>
        </p:spPr>
      </p:pic>
      <p:pic>
        <p:nvPicPr>
          <p:cNvPr id="114" name="Picture 9276" descr="A blue cloud with white letters&#10;&#10;AI-generated content may be incorrect.">
            <a:extLst>
              <a:ext uri="{FF2B5EF4-FFF2-40B4-BE49-F238E27FC236}">
                <a16:creationId xmlns:a16="http://schemas.microsoft.com/office/drawing/2014/main" id="{0F9446DB-734C-4A0C-844A-B6810D4A23A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2168" y="3606697"/>
            <a:ext cx="828838" cy="530456"/>
          </a:xfrm>
          <a:prstGeom prst="rect">
            <a:avLst/>
          </a:prstGeom>
        </p:spPr>
      </p:pic>
      <p:pic>
        <p:nvPicPr>
          <p:cNvPr id="115" name="Picture 9280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3C5D9147-47B6-43AE-80AF-2193CA08BE9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0822" y="3630511"/>
            <a:ext cx="594278" cy="594278"/>
          </a:xfrm>
          <a:prstGeom prst="rect">
            <a:avLst/>
          </a:prstGeom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6" name="Picture 2" descr="Picture background">
            <a:extLst>
              <a:ext uri="{FF2B5EF4-FFF2-40B4-BE49-F238E27FC236}">
                <a16:creationId xmlns:a16="http://schemas.microsoft.com/office/drawing/2014/main" id="{4C77F282-13A6-4A8D-826F-36D13BA19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374" y="1652109"/>
            <a:ext cx="516437" cy="51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7" name="Straight Connector 9265">
            <a:extLst>
              <a:ext uri="{FF2B5EF4-FFF2-40B4-BE49-F238E27FC236}">
                <a16:creationId xmlns:a16="http://schemas.microsoft.com/office/drawing/2014/main" id="{4662DB49-2DA3-40D2-8A87-F9D9CB8366C8}"/>
              </a:ext>
            </a:extLst>
          </p:cNvPr>
          <p:cNvCxnSpPr>
            <a:cxnSpLocks/>
          </p:cNvCxnSpPr>
          <p:nvPr/>
        </p:nvCxnSpPr>
        <p:spPr>
          <a:xfrm flipV="1">
            <a:off x="7198007" y="2361411"/>
            <a:ext cx="1810511" cy="956817"/>
          </a:xfrm>
          <a:prstGeom prst="line">
            <a:avLst/>
          </a:prstGeom>
          <a:ln w="25400">
            <a:solidFill>
              <a:srgbClr val="DF192C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8" name="Picture 6" descr="Picture background">
            <a:extLst>
              <a:ext uri="{FF2B5EF4-FFF2-40B4-BE49-F238E27FC236}">
                <a16:creationId xmlns:a16="http://schemas.microsoft.com/office/drawing/2014/main" id="{DEFE5015-AE7A-4698-A56E-08894B3650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94" t="12018" r="16480" b="22547"/>
          <a:stretch/>
        </p:blipFill>
        <p:spPr bwMode="auto">
          <a:xfrm>
            <a:off x="9289897" y="1652228"/>
            <a:ext cx="479198" cy="530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9" name="Прямоугольник 15">
            <a:extLst>
              <a:ext uri="{FF2B5EF4-FFF2-40B4-BE49-F238E27FC236}">
                <a16:creationId xmlns:a16="http://schemas.microsoft.com/office/drawing/2014/main" id="{9D37BF65-04E9-4FE6-9472-B9FDA5D49B13}"/>
              </a:ext>
            </a:extLst>
          </p:cNvPr>
          <p:cNvSpPr/>
          <p:nvPr/>
        </p:nvSpPr>
        <p:spPr>
          <a:xfrm>
            <a:off x="8327223" y="1119497"/>
            <a:ext cx="1604188" cy="59932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300" dirty="0"/>
              <a:t>Проверка подлинности</a:t>
            </a:r>
            <a:br>
              <a:rPr lang="ru-RU" sz="1300" dirty="0"/>
            </a:br>
            <a:r>
              <a:rPr lang="ru-RU" sz="1300" b="1" dirty="0"/>
              <a:t>ГИИС ДМДК</a:t>
            </a:r>
          </a:p>
        </p:txBody>
      </p:sp>
    </p:spTree>
    <p:extLst>
      <p:ext uri="{BB962C8B-B14F-4D97-AF65-F5344CB8AC3E}">
        <p14:creationId xmlns:p14="http://schemas.microsoft.com/office/powerpoint/2010/main" val="42658326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01;p5">
            <a:extLst>
              <a:ext uri="{FF2B5EF4-FFF2-40B4-BE49-F238E27FC236}">
                <a16:creationId xmlns:a16="http://schemas.microsoft.com/office/drawing/2014/main" id="{A91B9666-C1F1-D7D2-D011-2A23649F654B}"/>
              </a:ext>
            </a:extLst>
          </p:cNvPr>
          <p:cNvSpPr/>
          <p:nvPr/>
        </p:nvSpPr>
        <p:spPr bwMode="auto">
          <a:xfrm>
            <a:off x="539930" y="1708484"/>
            <a:ext cx="11065048" cy="4523874"/>
          </a:xfrm>
          <a:prstGeom prst="roundRect">
            <a:avLst>
              <a:gd name="adj" fmla="val 1522"/>
            </a:avLst>
          </a:prstGeom>
          <a:gradFill flip="none" rotWithShape="1">
            <a:gsLst>
              <a:gs pos="0">
                <a:srgbClr val="DF192C"/>
              </a:gs>
              <a:gs pos="64000">
                <a:srgbClr val="222332"/>
              </a:gs>
            </a:gsLst>
            <a:lin ang="13500000" scaled="1"/>
            <a:tileRect/>
          </a:gra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Google Shape;101;p5">
            <a:extLst>
              <a:ext uri="{FF2B5EF4-FFF2-40B4-BE49-F238E27FC236}">
                <a16:creationId xmlns:a16="http://schemas.microsoft.com/office/drawing/2014/main" id="{D46F040C-CD6B-6FCA-F409-058100538396}"/>
              </a:ext>
            </a:extLst>
          </p:cNvPr>
          <p:cNvSpPr/>
          <p:nvPr/>
        </p:nvSpPr>
        <p:spPr bwMode="auto">
          <a:xfrm>
            <a:off x="6276112" y="2785110"/>
            <a:ext cx="5153889" cy="2955312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Google Shape;101;p5">
            <a:extLst>
              <a:ext uri="{FF2B5EF4-FFF2-40B4-BE49-F238E27FC236}">
                <a16:creationId xmlns:a16="http://schemas.microsoft.com/office/drawing/2014/main" id="{2A0156FA-3B14-AC61-794F-C441F9950EFB}"/>
              </a:ext>
            </a:extLst>
          </p:cNvPr>
          <p:cNvSpPr/>
          <p:nvPr/>
        </p:nvSpPr>
        <p:spPr bwMode="auto">
          <a:xfrm>
            <a:off x="658316" y="2785110"/>
            <a:ext cx="5501852" cy="2955312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F6A6D99-86A3-4A0F-919D-8DFABCA6B222}"/>
              </a:ext>
            </a:extLst>
          </p:cNvPr>
          <p:cNvSpPr txBox="1"/>
          <p:nvPr/>
        </p:nvSpPr>
        <p:spPr>
          <a:xfrm>
            <a:off x="540000" y="720000"/>
            <a:ext cx="6043962" cy="4985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Современный интерфейс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BA4CA69-1928-4167-A755-FB55E077DD8F}"/>
              </a:ext>
            </a:extLst>
          </p:cNvPr>
          <p:cNvSpPr/>
          <p:nvPr/>
        </p:nvSpPr>
        <p:spPr>
          <a:xfrm>
            <a:off x="540000" y="1260000"/>
            <a:ext cx="571300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Удобный интерфейс с возможностью кастомизации</a:t>
            </a:r>
          </a:p>
        </p:txBody>
      </p:sp>
      <p:pic>
        <p:nvPicPr>
          <p:cNvPr id="15362" name="Picture 2">
            <a:extLst>
              <a:ext uri="{FF2B5EF4-FFF2-40B4-BE49-F238E27FC236}">
                <a16:creationId xmlns:a16="http://schemas.microsoft.com/office/drawing/2014/main" id="{0965BA22-1C04-46B9-80A5-7553E21437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31915" y="2837259"/>
            <a:ext cx="5316098" cy="2818639"/>
          </a:xfrm>
          <a:prstGeom prst="rect">
            <a:avLst/>
          </a:prstGeom>
          <a:noFill/>
          <a:effectLst>
            <a:outerShdw blurRad="76200" dist="25400" dir="2700000" algn="tl" rotWithShape="0">
              <a:prstClr val="black">
                <a:alpha val="69173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9" name="Прямоугольник 118">
            <a:extLst>
              <a:ext uri="{FF2B5EF4-FFF2-40B4-BE49-F238E27FC236}">
                <a16:creationId xmlns:a16="http://schemas.microsoft.com/office/drawing/2014/main" id="{922A9313-5286-4A11-A215-B4E20095432E}"/>
              </a:ext>
            </a:extLst>
          </p:cNvPr>
          <p:cNvSpPr/>
          <p:nvPr/>
        </p:nvSpPr>
        <p:spPr>
          <a:xfrm>
            <a:off x="4400126" y="1872532"/>
            <a:ext cx="1302228" cy="6463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base"/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Работа </a:t>
            </a:r>
            <a:b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с сенсорными экранами</a:t>
            </a:r>
          </a:p>
        </p:txBody>
      </p:sp>
      <p:sp>
        <p:nvSpPr>
          <p:cNvPr id="120" name="Прямоугольник 119">
            <a:extLst>
              <a:ext uri="{FF2B5EF4-FFF2-40B4-BE49-F238E27FC236}">
                <a16:creationId xmlns:a16="http://schemas.microsoft.com/office/drawing/2014/main" id="{D1FA2BEB-9DCD-43EC-B6D9-94A847F0A0F6}"/>
              </a:ext>
            </a:extLst>
          </p:cNvPr>
          <p:cNvSpPr/>
          <p:nvPr/>
        </p:nvSpPr>
        <p:spPr>
          <a:xfrm>
            <a:off x="1342789" y="1872532"/>
            <a:ext cx="1965895" cy="6463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base"/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Редактор макетов </a:t>
            </a:r>
            <a:b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для адаптации ПО </a:t>
            </a:r>
            <a:b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под бизнес-процессы</a:t>
            </a:r>
          </a:p>
        </p:txBody>
      </p:sp>
      <p:sp>
        <p:nvSpPr>
          <p:cNvPr id="123" name="Прямоугольник 122">
            <a:extLst>
              <a:ext uri="{FF2B5EF4-FFF2-40B4-BE49-F238E27FC236}">
                <a16:creationId xmlns:a16="http://schemas.microsoft.com/office/drawing/2014/main" id="{440C280E-3E61-4771-949B-6C6FA143939E}"/>
              </a:ext>
            </a:extLst>
          </p:cNvPr>
          <p:cNvSpPr/>
          <p:nvPr/>
        </p:nvSpPr>
        <p:spPr>
          <a:xfrm>
            <a:off x="6793796" y="1872532"/>
            <a:ext cx="1545836" cy="6463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base"/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Шаблоны экрана </a:t>
            </a:r>
            <a:b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и подсказки </a:t>
            </a:r>
            <a:b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для кассира</a:t>
            </a:r>
          </a:p>
        </p:txBody>
      </p:sp>
      <p:sp>
        <p:nvSpPr>
          <p:cNvPr id="125" name="Прямоугольник 124">
            <a:extLst>
              <a:ext uri="{FF2B5EF4-FFF2-40B4-BE49-F238E27FC236}">
                <a16:creationId xmlns:a16="http://schemas.microsoft.com/office/drawing/2014/main" id="{9B67C989-AACF-491D-A267-77EFA915C663}"/>
              </a:ext>
            </a:extLst>
          </p:cNvPr>
          <p:cNvSpPr/>
          <p:nvPr/>
        </p:nvSpPr>
        <p:spPr>
          <a:xfrm>
            <a:off x="9431075" y="1872532"/>
            <a:ext cx="1902674" cy="6463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base"/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Интуитивно понятен, </a:t>
            </a:r>
            <a:b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не требует обучения кассиров</a:t>
            </a:r>
          </a:p>
        </p:txBody>
      </p:sp>
      <p:sp>
        <p:nvSpPr>
          <p:cNvPr id="127" name="Прямоугольник 126">
            <a:extLst>
              <a:ext uri="{FF2B5EF4-FFF2-40B4-BE49-F238E27FC236}">
                <a16:creationId xmlns:a16="http://schemas.microsoft.com/office/drawing/2014/main" id="{B01744C0-1CF5-480B-8895-471FC7FF01C2}"/>
              </a:ext>
            </a:extLst>
          </p:cNvPr>
          <p:cNvSpPr/>
          <p:nvPr/>
        </p:nvSpPr>
        <p:spPr>
          <a:xfrm>
            <a:off x="795584" y="5841321"/>
            <a:ext cx="1550574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200" b="1" spc="5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Экран кассира</a:t>
            </a:r>
          </a:p>
        </p:txBody>
      </p:sp>
      <p:sp>
        <p:nvSpPr>
          <p:cNvPr id="129" name="Прямоугольник 128">
            <a:extLst>
              <a:ext uri="{FF2B5EF4-FFF2-40B4-BE49-F238E27FC236}">
                <a16:creationId xmlns:a16="http://schemas.microsoft.com/office/drawing/2014/main" id="{592144CC-070D-4E79-8F21-EDD08C00CE2A}"/>
              </a:ext>
            </a:extLst>
          </p:cNvPr>
          <p:cNvSpPr/>
          <p:nvPr/>
        </p:nvSpPr>
        <p:spPr>
          <a:xfrm>
            <a:off x="6391053" y="5841322"/>
            <a:ext cx="223614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200" b="1" spc="5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Экран самообслуживания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A979D93-49DA-4070-CDC0-6A519C20FC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51848" y="1854868"/>
            <a:ext cx="503321" cy="50332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E97F557-08B9-9935-F955-07F1BA5E79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5400" y="1854868"/>
            <a:ext cx="503321" cy="50332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9D4D1C2-6FA1-97E0-C079-C2F08B51264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91135" y="1854868"/>
            <a:ext cx="503321" cy="50332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E189168-F65D-25E2-7906-FCCCD54F6A7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55792" y="1854868"/>
            <a:ext cx="503321" cy="503321"/>
          </a:xfrm>
          <a:prstGeom prst="rect">
            <a:avLst/>
          </a:prstGeom>
        </p:spPr>
      </p:pic>
      <p:pic>
        <p:nvPicPr>
          <p:cNvPr id="13" name="Picture 12" descr="A screenshot of a phone&#10;&#10;AI-generated content may be incorrect.">
            <a:extLst>
              <a:ext uri="{FF2B5EF4-FFF2-40B4-BE49-F238E27FC236}">
                <a16:creationId xmlns:a16="http://schemas.microsoft.com/office/drawing/2014/main" id="{64CCB89F-C0B2-5234-87B7-C54705F3797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2994" y="2888672"/>
            <a:ext cx="1546327" cy="2743201"/>
          </a:xfrm>
          <a:prstGeom prst="rect">
            <a:avLst/>
          </a:prstGeom>
          <a:ln w="12700">
            <a:solidFill>
              <a:srgbClr val="DF192C"/>
            </a:solidFill>
          </a:ln>
          <a:effectLst/>
        </p:spPr>
      </p:pic>
      <p:pic>
        <p:nvPicPr>
          <p:cNvPr id="15" name="Picture 14" descr="A screenshot of a phone&#10;&#10;AI-generated content may be incorrect.">
            <a:extLst>
              <a:ext uri="{FF2B5EF4-FFF2-40B4-BE49-F238E27FC236}">
                <a16:creationId xmlns:a16="http://schemas.microsoft.com/office/drawing/2014/main" id="{BA2B19D4-837F-B1CF-9EA5-A09A72611A0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2084" y="2888672"/>
            <a:ext cx="1541418" cy="2743201"/>
          </a:xfrm>
          <a:prstGeom prst="rect">
            <a:avLst/>
          </a:prstGeom>
          <a:ln w="12700">
            <a:solidFill>
              <a:srgbClr val="DF192C"/>
            </a:solidFill>
          </a:ln>
          <a:effectLst/>
        </p:spPr>
      </p:pic>
      <p:pic>
        <p:nvPicPr>
          <p:cNvPr id="17" name="Picture 16" descr="A screenshot of a credit card&#10;&#10;AI-generated content may be incorrect.">
            <a:extLst>
              <a:ext uri="{FF2B5EF4-FFF2-40B4-BE49-F238E27FC236}">
                <a16:creationId xmlns:a16="http://schemas.microsoft.com/office/drawing/2014/main" id="{6CA7A1A1-E02F-35E2-EE9D-D4B857C4C22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7539" y="2888672"/>
            <a:ext cx="1541418" cy="2743201"/>
          </a:xfrm>
          <a:prstGeom prst="rect">
            <a:avLst/>
          </a:prstGeom>
          <a:ln w="12700">
            <a:solidFill>
              <a:srgbClr val="DF192C"/>
            </a:solidFill>
          </a:ln>
          <a:effectLst/>
        </p:spPr>
      </p:pic>
    </p:spTree>
    <p:extLst>
      <p:ext uri="{BB962C8B-B14F-4D97-AF65-F5344CB8AC3E}">
        <p14:creationId xmlns:p14="http://schemas.microsoft.com/office/powerpoint/2010/main" val="3842115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01;p5">
            <a:extLst>
              <a:ext uri="{FF2B5EF4-FFF2-40B4-BE49-F238E27FC236}">
                <a16:creationId xmlns:a16="http://schemas.microsoft.com/office/drawing/2014/main" id="{7361DAA2-699E-878C-74A6-15A794379401}"/>
              </a:ext>
            </a:extLst>
          </p:cNvPr>
          <p:cNvSpPr/>
          <p:nvPr/>
        </p:nvSpPr>
        <p:spPr bwMode="auto">
          <a:xfrm>
            <a:off x="539930" y="1917699"/>
            <a:ext cx="6396129" cy="900000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Google Shape;101;p5">
            <a:extLst>
              <a:ext uri="{FF2B5EF4-FFF2-40B4-BE49-F238E27FC236}">
                <a16:creationId xmlns:a16="http://schemas.microsoft.com/office/drawing/2014/main" id="{0FF78460-D47F-9B85-A5F5-DA9702F9EB9F}"/>
              </a:ext>
            </a:extLst>
          </p:cNvPr>
          <p:cNvSpPr/>
          <p:nvPr/>
        </p:nvSpPr>
        <p:spPr bwMode="auto">
          <a:xfrm>
            <a:off x="539930" y="2944205"/>
            <a:ext cx="6396129" cy="900000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Google Shape;101;p5">
            <a:extLst>
              <a:ext uri="{FF2B5EF4-FFF2-40B4-BE49-F238E27FC236}">
                <a16:creationId xmlns:a16="http://schemas.microsoft.com/office/drawing/2014/main" id="{0EB94B71-18F2-5D9C-0501-427351CF51D9}"/>
              </a:ext>
            </a:extLst>
          </p:cNvPr>
          <p:cNvSpPr/>
          <p:nvPr/>
        </p:nvSpPr>
        <p:spPr bwMode="auto">
          <a:xfrm>
            <a:off x="539930" y="3970711"/>
            <a:ext cx="6396129" cy="900000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Google Shape;101;p5">
            <a:extLst>
              <a:ext uri="{FF2B5EF4-FFF2-40B4-BE49-F238E27FC236}">
                <a16:creationId xmlns:a16="http://schemas.microsoft.com/office/drawing/2014/main" id="{10D19489-9C92-B322-62D7-0314EC2BE8D7}"/>
              </a:ext>
            </a:extLst>
          </p:cNvPr>
          <p:cNvSpPr/>
          <p:nvPr/>
        </p:nvSpPr>
        <p:spPr bwMode="auto">
          <a:xfrm>
            <a:off x="539930" y="4997216"/>
            <a:ext cx="6396129" cy="900000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111">
            <a:extLst>
              <a:ext uri="{FF2B5EF4-FFF2-40B4-BE49-F238E27FC236}">
                <a16:creationId xmlns:a16="http://schemas.microsoft.com/office/drawing/2014/main" id="{270261C6-5FA0-BCD5-11DF-4BD462FD2BEC}"/>
              </a:ext>
            </a:extLst>
          </p:cNvPr>
          <p:cNvSpPr/>
          <p:nvPr/>
        </p:nvSpPr>
        <p:spPr>
          <a:xfrm>
            <a:off x="1312385" y="2167644"/>
            <a:ext cx="4646085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1200"/>
              </a:spcBef>
              <a:buClr>
                <a:srgbClr val="ED1B2F"/>
              </a:buClr>
              <a:buSzPts val="1200"/>
            </a:pP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</a:rPr>
              <a:t>Создание любых скидочных программ (акций, </a:t>
            </a:r>
            <a:b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</a:rPr>
            </a:b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</a:rPr>
              <a:t>бонусов, подарочных карт, сертификатов и купонов)</a:t>
            </a:r>
          </a:p>
        </p:txBody>
      </p:sp>
      <p:sp>
        <p:nvSpPr>
          <p:cNvPr id="11" name="Прямоугольник 111">
            <a:extLst>
              <a:ext uri="{FF2B5EF4-FFF2-40B4-BE49-F238E27FC236}">
                <a16:creationId xmlns:a16="http://schemas.microsoft.com/office/drawing/2014/main" id="{7DD95AE7-B1D9-11E6-54EC-15AC981B1E4D}"/>
              </a:ext>
            </a:extLst>
          </p:cNvPr>
          <p:cNvSpPr/>
          <p:nvPr/>
        </p:nvSpPr>
        <p:spPr>
          <a:xfrm>
            <a:off x="1312385" y="3194150"/>
            <a:ext cx="4212925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spcAft>
                <a:spcPts val="400"/>
              </a:spcAft>
              <a:buClr>
                <a:srgbClr val="ED1B2F"/>
              </a:buClr>
              <a:buSzPts val="1200"/>
            </a:pP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Проведение акций для разных аудиторий, </a:t>
            </a:r>
            <a:b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</a:b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магазинов и по всей сети</a:t>
            </a:r>
          </a:p>
        </p:txBody>
      </p:sp>
      <p:sp>
        <p:nvSpPr>
          <p:cNvPr id="12" name="Прямоугольник 111">
            <a:extLst>
              <a:ext uri="{FF2B5EF4-FFF2-40B4-BE49-F238E27FC236}">
                <a16:creationId xmlns:a16="http://schemas.microsoft.com/office/drawing/2014/main" id="{4A3739F0-0DE8-2DD2-9F9D-B96AAC903A71}"/>
              </a:ext>
            </a:extLst>
          </p:cNvPr>
          <p:cNvSpPr/>
          <p:nvPr/>
        </p:nvSpPr>
        <p:spPr>
          <a:xfrm>
            <a:off x="1312385" y="4220656"/>
            <a:ext cx="4426677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1200"/>
              </a:spcBef>
              <a:buClr>
                <a:srgbClr val="ED1B2F"/>
              </a:buClr>
              <a:buSzPts val="1200"/>
            </a:pP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Встроенные механизмы </a:t>
            </a:r>
            <a:r>
              <a:rPr lang="en-GB" sz="1300" b="1" dirty="0" err="1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Frontol</a:t>
            </a:r>
            <a:r>
              <a:rPr lang="en-GB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 </a:t>
            </a: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для реализации собственной системы лояльности</a:t>
            </a:r>
          </a:p>
        </p:txBody>
      </p:sp>
      <p:sp>
        <p:nvSpPr>
          <p:cNvPr id="13" name="Прямоугольник 111">
            <a:extLst>
              <a:ext uri="{FF2B5EF4-FFF2-40B4-BE49-F238E27FC236}">
                <a16:creationId xmlns:a16="http://schemas.microsoft.com/office/drawing/2014/main" id="{B3F9D533-AFF6-F8C4-6B37-A57D49B62EB7}"/>
              </a:ext>
            </a:extLst>
          </p:cNvPr>
          <p:cNvSpPr/>
          <p:nvPr/>
        </p:nvSpPr>
        <p:spPr>
          <a:xfrm>
            <a:off x="1312386" y="5247161"/>
            <a:ext cx="3656656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1200"/>
              </a:spcBef>
              <a:buClr>
                <a:srgbClr val="ED1B2F"/>
              </a:buClr>
              <a:buSzPts val="1200"/>
            </a:pP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Интеграция с 20+ системами лояльности </a:t>
            </a:r>
            <a:b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</a:b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и </a:t>
            </a:r>
            <a:r>
              <a:rPr lang="en-GB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CRM-</a:t>
            </a: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системами, в том числе </a:t>
            </a:r>
            <a:r>
              <a:rPr lang="ru-RU" sz="1300" b="1" dirty="0" err="1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кастомными</a:t>
            </a:r>
            <a:endParaRPr lang="ru-RU" sz="1300" b="1" dirty="0">
              <a:solidFill>
                <a:schemeClr val="dk1"/>
              </a:solidFill>
              <a:latin typeface="Arial" panose="020B0604020202020204" pitchFamily="34" charset="0"/>
              <a:ea typeface="CoFo Sans Regular" panose="020B0503030202060203" pitchFamily="34" charset="-52"/>
              <a:cs typeface="Arial"/>
              <a:sym typeface="Arial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56F67C5-F7E9-F447-5262-8CD148514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4633" y="2122871"/>
            <a:ext cx="489656" cy="48965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86A1CD3-FD08-FBD3-C9DF-7A8CEC0811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4633" y="3149377"/>
            <a:ext cx="489656" cy="48965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2789DEF-81DC-83D3-B404-21BD98243A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9694" y="5202388"/>
            <a:ext cx="489656" cy="48965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7553179-11FF-D046-3A6D-9CD5E1E83D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4633" y="4175883"/>
            <a:ext cx="489656" cy="489656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2F6A6D99-86A3-4A0F-919D-8DFABCA6B222}"/>
              </a:ext>
            </a:extLst>
          </p:cNvPr>
          <p:cNvSpPr txBox="1"/>
          <p:nvPr/>
        </p:nvSpPr>
        <p:spPr>
          <a:xfrm>
            <a:off x="540000" y="720000"/>
            <a:ext cx="7572586" cy="4985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Встроенная система лояльности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BA4CA69-1928-4167-A755-FB55E077DD8F}"/>
              </a:ext>
            </a:extLst>
          </p:cNvPr>
          <p:cNvSpPr/>
          <p:nvPr/>
        </p:nvSpPr>
        <p:spPr>
          <a:xfrm>
            <a:off x="540000" y="1260000"/>
            <a:ext cx="7424905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Повышайте лояльность клиентов, средний чек и частоту покупок</a:t>
            </a:r>
          </a:p>
        </p:txBody>
      </p:sp>
      <p:sp>
        <p:nvSpPr>
          <p:cNvPr id="20" name="Google Shape;101;p5">
            <a:extLst>
              <a:ext uri="{FF2B5EF4-FFF2-40B4-BE49-F238E27FC236}">
                <a16:creationId xmlns:a16="http://schemas.microsoft.com/office/drawing/2014/main" id="{D60B6E7A-6424-C477-6ADD-D2B1C19650CA}"/>
              </a:ext>
            </a:extLst>
          </p:cNvPr>
          <p:cNvSpPr/>
          <p:nvPr/>
        </p:nvSpPr>
        <p:spPr bwMode="auto">
          <a:xfrm>
            <a:off x="6134393" y="1917699"/>
            <a:ext cx="6057608" cy="3979517"/>
          </a:xfrm>
          <a:prstGeom prst="roundRect">
            <a:avLst>
              <a:gd name="adj" fmla="val 1522"/>
            </a:avLst>
          </a:prstGeom>
          <a:gradFill flip="none" rotWithShape="1">
            <a:gsLst>
              <a:gs pos="0">
                <a:srgbClr val="DF192C"/>
              </a:gs>
              <a:gs pos="90000">
                <a:srgbClr val="222332"/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69BC179F-62F7-6D22-9A11-808B1A02AEE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04" r="10084"/>
          <a:stretch>
            <a:fillRect/>
          </a:stretch>
        </p:blipFill>
        <p:spPr>
          <a:xfrm>
            <a:off x="6806255" y="1917699"/>
            <a:ext cx="5385746" cy="3979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1751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1;p5">
            <a:extLst>
              <a:ext uri="{FF2B5EF4-FFF2-40B4-BE49-F238E27FC236}">
                <a16:creationId xmlns:a16="http://schemas.microsoft.com/office/drawing/2014/main" id="{C6BC27D7-056F-DD50-0B85-D52F19A16FE8}"/>
              </a:ext>
            </a:extLst>
          </p:cNvPr>
          <p:cNvSpPr/>
          <p:nvPr/>
        </p:nvSpPr>
        <p:spPr bwMode="auto">
          <a:xfrm>
            <a:off x="539930" y="2151119"/>
            <a:ext cx="11652070" cy="3607770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/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Прямоугольник 111">
            <a:extLst>
              <a:ext uri="{FF2B5EF4-FFF2-40B4-BE49-F238E27FC236}">
                <a16:creationId xmlns:a16="http://schemas.microsoft.com/office/drawing/2014/main" id="{F0CC83DA-B92C-A5E0-7250-E0426047B152}"/>
              </a:ext>
            </a:extLst>
          </p:cNvPr>
          <p:cNvSpPr/>
          <p:nvPr/>
        </p:nvSpPr>
        <p:spPr>
          <a:xfrm>
            <a:off x="1312385" y="2403593"/>
            <a:ext cx="3849162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1200"/>
              </a:spcBef>
              <a:buClr>
                <a:srgbClr val="ED1B2F"/>
              </a:buClr>
              <a:buSzPts val="1200"/>
            </a:pP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</a:rPr>
              <a:t>Большой список подключаемого </a:t>
            </a:r>
            <a:b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</a:rPr>
            </a:b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</a:rPr>
              <a:t>торгового оборудования</a:t>
            </a:r>
          </a:p>
        </p:txBody>
      </p:sp>
      <p:sp>
        <p:nvSpPr>
          <p:cNvPr id="15" name="Прямоугольник 111">
            <a:extLst>
              <a:ext uri="{FF2B5EF4-FFF2-40B4-BE49-F238E27FC236}">
                <a16:creationId xmlns:a16="http://schemas.microsoft.com/office/drawing/2014/main" id="{CD45EC74-4D99-0DF7-E1DA-C82E27AD83DF}"/>
              </a:ext>
            </a:extLst>
          </p:cNvPr>
          <p:cNvSpPr/>
          <p:nvPr/>
        </p:nvSpPr>
        <p:spPr>
          <a:xfrm>
            <a:off x="1312386" y="3231807"/>
            <a:ext cx="4128858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spcAft>
                <a:spcPts val="400"/>
              </a:spcAft>
              <a:buClr>
                <a:srgbClr val="ED1B2F"/>
              </a:buClr>
              <a:buSzPts val="1200"/>
            </a:pP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Автоматическое определение и настройка устройств без участия ИТ-специалистов</a:t>
            </a:r>
          </a:p>
        </p:txBody>
      </p:sp>
      <p:sp>
        <p:nvSpPr>
          <p:cNvPr id="16" name="Прямоугольник 111">
            <a:extLst>
              <a:ext uri="{FF2B5EF4-FFF2-40B4-BE49-F238E27FC236}">
                <a16:creationId xmlns:a16="http://schemas.microsoft.com/office/drawing/2014/main" id="{30696A63-7462-6D99-A6DC-44FFD399389A}"/>
              </a:ext>
            </a:extLst>
          </p:cNvPr>
          <p:cNvSpPr/>
          <p:nvPr/>
        </p:nvSpPr>
        <p:spPr>
          <a:xfrm>
            <a:off x="1312385" y="4095596"/>
            <a:ext cx="3596046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1200"/>
              </a:spcBef>
              <a:buClr>
                <a:srgbClr val="ED1B2F"/>
              </a:buClr>
              <a:buSzPts val="1200"/>
            </a:pP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Централизованное удаленное обновление </a:t>
            </a:r>
            <a:b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</a:b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драйверов — без перезагрузки системы</a:t>
            </a:r>
          </a:p>
        </p:txBody>
      </p:sp>
      <p:sp>
        <p:nvSpPr>
          <p:cNvPr id="17" name="Прямоугольник 111">
            <a:extLst>
              <a:ext uri="{FF2B5EF4-FFF2-40B4-BE49-F238E27FC236}">
                <a16:creationId xmlns:a16="http://schemas.microsoft.com/office/drawing/2014/main" id="{DB342BD8-65EE-C05F-D4FB-C76A6E45BF4E}"/>
              </a:ext>
            </a:extLst>
          </p:cNvPr>
          <p:cNvSpPr/>
          <p:nvPr/>
        </p:nvSpPr>
        <p:spPr>
          <a:xfrm>
            <a:off x="1312385" y="4913996"/>
            <a:ext cx="3873225" cy="6001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1200"/>
              </a:spcBef>
              <a:buClr>
                <a:srgbClr val="ED1B2F"/>
              </a:buClr>
              <a:buSzPts val="1200"/>
            </a:pP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Работает на любом «железе»: </a:t>
            </a:r>
            <a:b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</a:br>
            <a:r>
              <a:rPr lang="en-GB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POS-</a:t>
            </a: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планшеты, терминалы, моноблоки, ноутбуки, КСО и др. 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35DD13E-7E4A-F771-584A-3F29326B67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4633" y="2358820"/>
            <a:ext cx="489656" cy="48965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1C0258-5461-1D4E-C853-7ECDEC9557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4633" y="3187034"/>
            <a:ext cx="489656" cy="48965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ACB6FC6-3531-E424-2E74-5D1BA16BC0D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4633" y="4969250"/>
            <a:ext cx="489656" cy="48965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0D73982-3FA2-A335-4E8D-D2F4AF79AF5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4633" y="4050823"/>
            <a:ext cx="489656" cy="48965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E0BFDD4-7CF1-C4FC-47F3-50393D032BF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64891" y="300792"/>
            <a:ext cx="2450969" cy="162532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2F6A6D99-86A3-4A0F-919D-8DFABCA6B222}"/>
              </a:ext>
            </a:extLst>
          </p:cNvPr>
          <p:cNvSpPr txBox="1"/>
          <p:nvPr/>
        </p:nvSpPr>
        <p:spPr>
          <a:xfrm>
            <a:off x="540000" y="720000"/>
            <a:ext cx="6796412" cy="4985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  <a:sym typeface="Arial"/>
              </a:rPr>
              <a:t>Совместимость и интеграции</a:t>
            </a:r>
            <a:endParaRPr lang="en-GB" sz="3600" b="1" dirty="0">
              <a:solidFill>
                <a:schemeClr val="bg1"/>
              </a:solidFill>
              <a:latin typeface="Arial" panose="020B0604020202020204" pitchFamily="34" charset="0"/>
              <a:ea typeface="CoFo Sans Bold" panose="020B0803030202060203" pitchFamily="34" charset="-52"/>
              <a:sym typeface="Arial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BA4CA69-1928-4167-A755-FB55E077DD8F}"/>
              </a:ext>
            </a:extLst>
          </p:cNvPr>
          <p:cNvSpPr/>
          <p:nvPr/>
        </p:nvSpPr>
        <p:spPr>
          <a:xfrm>
            <a:off x="540000" y="1260000"/>
            <a:ext cx="6779799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1600" b="1" dirty="0" err="1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Frontol</a:t>
            </a:r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 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легко интегрируется с торговым оборудованием, системами учета и внешними сервисами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0F4F1D0-A962-4587-A5E2-805042C8073F}"/>
              </a:ext>
            </a:extLst>
          </p:cNvPr>
          <p:cNvSpPr txBox="1"/>
          <p:nvPr/>
        </p:nvSpPr>
        <p:spPr>
          <a:xfrm>
            <a:off x="9170419" y="288809"/>
            <a:ext cx="1849865" cy="92333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60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250</a:t>
            </a:r>
            <a:r>
              <a:rPr lang="ru-RU" sz="33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 </a:t>
            </a:r>
            <a:r>
              <a:rPr lang="ru-RU" sz="60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+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F2669D97-5F76-4050-AF3E-D004C0089672}"/>
              </a:ext>
            </a:extLst>
          </p:cNvPr>
          <p:cNvSpPr/>
          <p:nvPr/>
        </p:nvSpPr>
        <p:spPr>
          <a:xfrm>
            <a:off x="9227792" y="1210825"/>
            <a:ext cx="2009204" cy="5816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100" b="1" spc="50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моделей </a:t>
            </a:r>
            <a:br>
              <a:rPr lang="ru-RU" sz="2100" b="1" spc="50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</a:br>
            <a:r>
              <a:rPr lang="ru-RU" sz="2100" b="1" spc="50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оборудования</a:t>
            </a:r>
            <a:endParaRPr lang="ru-RU" sz="2100" b="1" spc="50" dirty="0"/>
          </a:p>
        </p:txBody>
      </p:sp>
      <p:sp>
        <p:nvSpPr>
          <p:cNvPr id="2" name="Google Shape;101;p5">
            <a:extLst>
              <a:ext uri="{FF2B5EF4-FFF2-40B4-BE49-F238E27FC236}">
                <a16:creationId xmlns:a16="http://schemas.microsoft.com/office/drawing/2014/main" id="{444EB980-F878-3693-E162-BE6519A6ABE4}"/>
              </a:ext>
            </a:extLst>
          </p:cNvPr>
          <p:cNvSpPr/>
          <p:nvPr/>
        </p:nvSpPr>
        <p:spPr bwMode="auto">
          <a:xfrm>
            <a:off x="5165889" y="2153370"/>
            <a:ext cx="7026112" cy="3606407"/>
          </a:xfrm>
          <a:prstGeom prst="roundRect">
            <a:avLst>
              <a:gd name="adj" fmla="val 1522"/>
            </a:avLst>
          </a:prstGeom>
          <a:solidFill>
            <a:srgbClr val="222332"/>
          </a:solidFill>
          <a:ln>
            <a:noFill/>
          </a:ln>
          <a:effectLst/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Google Shape;2702;p176">
            <a:extLst>
              <a:ext uri="{FF2B5EF4-FFF2-40B4-BE49-F238E27FC236}">
                <a16:creationId xmlns:a16="http://schemas.microsoft.com/office/drawing/2014/main" id="{782CD067-EC61-C842-438C-9BFEF13E62DF}"/>
              </a:ext>
            </a:extLst>
          </p:cNvPr>
          <p:cNvSpPr/>
          <p:nvPr/>
        </p:nvSpPr>
        <p:spPr>
          <a:xfrm>
            <a:off x="5398389" y="2360583"/>
            <a:ext cx="1457450" cy="1428992"/>
          </a:xfrm>
          <a:prstGeom prst="roundRect">
            <a:avLst>
              <a:gd name="adj" fmla="val 6215"/>
            </a:avLst>
          </a:prstGeom>
          <a:solidFill>
            <a:srgbClr val="222332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Прямоугольник 111">
            <a:extLst>
              <a:ext uri="{FF2B5EF4-FFF2-40B4-BE49-F238E27FC236}">
                <a16:creationId xmlns:a16="http://schemas.microsoft.com/office/drawing/2014/main" id="{E265907B-1F41-FE1A-7357-516C934B38B1}"/>
              </a:ext>
            </a:extLst>
          </p:cNvPr>
          <p:cNvSpPr/>
          <p:nvPr/>
        </p:nvSpPr>
        <p:spPr>
          <a:xfrm>
            <a:off x="5537204" y="2461209"/>
            <a:ext cx="1202960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spcAft>
                <a:spcPts val="400"/>
              </a:spcAft>
              <a:buClr>
                <a:srgbClr val="ED1B2F"/>
              </a:buClr>
              <a:buSzPts val="1200"/>
            </a:pPr>
            <a:r>
              <a:rPr lang="ru-RU" sz="120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Онлайн-касса</a:t>
            </a:r>
          </a:p>
        </p:txBody>
      </p:sp>
      <p:sp>
        <p:nvSpPr>
          <p:cNvPr id="8" name="Google Shape;2702;p176">
            <a:extLst>
              <a:ext uri="{FF2B5EF4-FFF2-40B4-BE49-F238E27FC236}">
                <a16:creationId xmlns:a16="http://schemas.microsoft.com/office/drawing/2014/main" id="{7109A8A3-08F7-6A5C-5777-865B3EBA9DAB}"/>
              </a:ext>
            </a:extLst>
          </p:cNvPr>
          <p:cNvSpPr/>
          <p:nvPr/>
        </p:nvSpPr>
        <p:spPr>
          <a:xfrm>
            <a:off x="5398389" y="4077072"/>
            <a:ext cx="1457450" cy="1428992"/>
          </a:xfrm>
          <a:prstGeom prst="roundRect">
            <a:avLst>
              <a:gd name="adj" fmla="val 6215"/>
            </a:avLst>
          </a:prstGeom>
          <a:solidFill>
            <a:srgbClr val="222332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Прямоугольник 111">
            <a:extLst>
              <a:ext uri="{FF2B5EF4-FFF2-40B4-BE49-F238E27FC236}">
                <a16:creationId xmlns:a16="http://schemas.microsoft.com/office/drawing/2014/main" id="{E8A48B31-3EE7-16C5-F0A8-FB1D16BF907F}"/>
              </a:ext>
            </a:extLst>
          </p:cNvPr>
          <p:cNvSpPr/>
          <p:nvPr/>
        </p:nvSpPr>
        <p:spPr>
          <a:xfrm>
            <a:off x="5537204" y="4177698"/>
            <a:ext cx="120296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spcAft>
                <a:spcPts val="400"/>
              </a:spcAft>
              <a:buClr>
                <a:srgbClr val="ED1B2F"/>
              </a:buClr>
              <a:buSzPts val="1200"/>
            </a:pPr>
            <a:r>
              <a:rPr lang="ru-RU" sz="120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Принтер этикеток</a:t>
            </a:r>
          </a:p>
        </p:txBody>
      </p:sp>
      <p:sp>
        <p:nvSpPr>
          <p:cNvPr id="12" name="Google Shape;2702;p176">
            <a:extLst>
              <a:ext uri="{FF2B5EF4-FFF2-40B4-BE49-F238E27FC236}">
                <a16:creationId xmlns:a16="http://schemas.microsoft.com/office/drawing/2014/main" id="{A6838984-DC1D-5254-B890-4970E74E13D3}"/>
              </a:ext>
            </a:extLst>
          </p:cNvPr>
          <p:cNvSpPr/>
          <p:nvPr/>
        </p:nvSpPr>
        <p:spPr>
          <a:xfrm>
            <a:off x="7045684" y="4077072"/>
            <a:ext cx="1457450" cy="1428992"/>
          </a:xfrm>
          <a:prstGeom prst="roundRect">
            <a:avLst>
              <a:gd name="adj" fmla="val 6215"/>
            </a:avLst>
          </a:prstGeom>
          <a:solidFill>
            <a:srgbClr val="222332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Прямоугольник 111">
            <a:extLst>
              <a:ext uri="{FF2B5EF4-FFF2-40B4-BE49-F238E27FC236}">
                <a16:creationId xmlns:a16="http://schemas.microsoft.com/office/drawing/2014/main" id="{FDC6BD71-AE5C-6010-2844-2A348555F88A}"/>
              </a:ext>
            </a:extLst>
          </p:cNvPr>
          <p:cNvSpPr/>
          <p:nvPr/>
        </p:nvSpPr>
        <p:spPr>
          <a:xfrm>
            <a:off x="7184499" y="4177698"/>
            <a:ext cx="120296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spcAft>
                <a:spcPts val="400"/>
              </a:spcAft>
              <a:buClr>
                <a:srgbClr val="ED1B2F"/>
              </a:buClr>
              <a:buSzPts val="1200"/>
            </a:pPr>
            <a:r>
              <a:rPr lang="ru-RU" sz="120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Сканер штрихкода</a:t>
            </a:r>
          </a:p>
        </p:txBody>
      </p:sp>
      <p:sp>
        <p:nvSpPr>
          <p:cNvPr id="22" name="Google Shape;2702;p176">
            <a:extLst>
              <a:ext uri="{FF2B5EF4-FFF2-40B4-BE49-F238E27FC236}">
                <a16:creationId xmlns:a16="http://schemas.microsoft.com/office/drawing/2014/main" id="{2F6DD59B-2C9E-33DA-E42B-27B27BC68B88}"/>
              </a:ext>
            </a:extLst>
          </p:cNvPr>
          <p:cNvSpPr/>
          <p:nvPr/>
        </p:nvSpPr>
        <p:spPr>
          <a:xfrm>
            <a:off x="8692979" y="4077072"/>
            <a:ext cx="1457450" cy="1428992"/>
          </a:xfrm>
          <a:prstGeom prst="roundRect">
            <a:avLst>
              <a:gd name="adj" fmla="val 6215"/>
            </a:avLst>
          </a:prstGeom>
          <a:solidFill>
            <a:srgbClr val="222332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" name="Прямоугольник 111">
            <a:extLst>
              <a:ext uri="{FF2B5EF4-FFF2-40B4-BE49-F238E27FC236}">
                <a16:creationId xmlns:a16="http://schemas.microsoft.com/office/drawing/2014/main" id="{C0BCB91D-A7A4-0AC2-481B-6CF6FD4DE349}"/>
              </a:ext>
            </a:extLst>
          </p:cNvPr>
          <p:cNvSpPr/>
          <p:nvPr/>
        </p:nvSpPr>
        <p:spPr>
          <a:xfrm>
            <a:off x="8831794" y="4177698"/>
            <a:ext cx="1202960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spcAft>
                <a:spcPts val="400"/>
              </a:spcAft>
              <a:buClr>
                <a:srgbClr val="ED1B2F"/>
              </a:buClr>
              <a:buSzPts val="1200"/>
            </a:pP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POS-</a:t>
            </a:r>
            <a:r>
              <a:rPr lang="ru-RU" sz="120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клавиатура</a:t>
            </a:r>
          </a:p>
        </p:txBody>
      </p:sp>
      <p:sp>
        <p:nvSpPr>
          <p:cNvPr id="26" name="Google Shape;2702;p176">
            <a:extLst>
              <a:ext uri="{FF2B5EF4-FFF2-40B4-BE49-F238E27FC236}">
                <a16:creationId xmlns:a16="http://schemas.microsoft.com/office/drawing/2014/main" id="{411465B9-7B43-E19A-E24D-EC819344D326}"/>
              </a:ext>
            </a:extLst>
          </p:cNvPr>
          <p:cNvSpPr/>
          <p:nvPr/>
        </p:nvSpPr>
        <p:spPr>
          <a:xfrm>
            <a:off x="10340273" y="4077072"/>
            <a:ext cx="1457450" cy="1428992"/>
          </a:xfrm>
          <a:prstGeom prst="roundRect">
            <a:avLst>
              <a:gd name="adj" fmla="val 6215"/>
            </a:avLst>
          </a:prstGeom>
          <a:solidFill>
            <a:srgbClr val="222332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" name="Прямоугольник 111">
            <a:extLst>
              <a:ext uri="{FF2B5EF4-FFF2-40B4-BE49-F238E27FC236}">
                <a16:creationId xmlns:a16="http://schemas.microsoft.com/office/drawing/2014/main" id="{F9C8D712-28B8-11E5-748F-FC3B3FC02383}"/>
              </a:ext>
            </a:extLst>
          </p:cNvPr>
          <p:cNvSpPr/>
          <p:nvPr/>
        </p:nvSpPr>
        <p:spPr>
          <a:xfrm>
            <a:off x="10479088" y="4177698"/>
            <a:ext cx="120296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spcAft>
                <a:spcPts val="400"/>
              </a:spcAft>
              <a:buClr>
                <a:srgbClr val="ED1B2F"/>
              </a:buClr>
              <a:buSzPts val="1200"/>
            </a:pPr>
            <a:r>
              <a:rPr lang="ru-RU" sz="120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Платежный терминал</a:t>
            </a:r>
          </a:p>
        </p:txBody>
      </p:sp>
      <p:sp>
        <p:nvSpPr>
          <p:cNvPr id="28" name="Google Shape;2702;p176">
            <a:extLst>
              <a:ext uri="{FF2B5EF4-FFF2-40B4-BE49-F238E27FC236}">
                <a16:creationId xmlns:a16="http://schemas.microsoft.com/office/drawing/2014/main" id="{A548F79B-0CD2-ECC9-FAA7-D246160A8EB2}"/>
              </a:ext>
            </a:extLst>
          </p:cNvPr>
          <p:cNvSpPr/>
          <p:nvPr/>
        </p:nvSpPr>
        <p:spPr>
          <a:xfrm>
            <a:off x="10340273" y="2360583"/>
            <a:ext cx="1457450" cy="1428992"/>
          </a:xfrm>
          <a:prstGeom prst="roundRect">
            <a:avLst>
              <a:gd name="adj" fmla="val 6215"/>
            </a:avLst>
          </a:prstGeom>
          <a:solidFill>
            <a:srgbClr val="222332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" name="Прямоугольник 111">
            <a:extLst>
              <a:ext uri="{FF2B5EF4-FFF2-40B4-BE49-F238E27FC236}">
                <a16:creationId xmlns:a16="http://schemas.microsoft.com/office/drawing/2014/main" id="{FDD654F0-6F4A-6105-6C84-199AE81D9BF7}"/>
              </a:ext>
            </a:extLst>
          </p:cNvPr>
          <p:cNvSpPr/>
          <p:nvPr/>
        </p:nvSpPr>
        <p:spPr>
          <a:xfrm>
            <a:off x="10479088" y="2461209"/>
            <a:ext cx="1202960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spcAft>
                <a:spcPts val="400"/>
              </a:spcAft>
              <a:buClr>
                <a:srgbClr val="ED1B2F"/>
              </a:buClr>
              <a:buSzPts val="1200"/>
            </a:pP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POS-</a:t>
            </a:r>
            <a:r>
              <a:rPr lang="ru-RU" sz="120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монитор</a:t>
            </a:r>
          </a:p>
        </p:txBody>
      </p:sp>
      <p:sp>
        <p:nvSpPr>
          <p:cNvPr id="30" name="Google Shape;2702;p176">
            <a:extLst>
              <a:ext uri="{FF2B5EF4-FFF2-40B4-BE49-F238E27FC236}">
                <a16:creationId xmlns:a16="http://schemas.microsoft.com/office/drawing/2014/main" id="{0D282B92-237A-303B-899F-C99CB4BE363F}"/>
              </a:ext>
            </a:extLst>
          </p:cNvPr>
          <p:cNvSpPr/>
          <p:nvPr/>
        </p:nvSpPr>
        <p:spPr>
          <a:xfrm>
            <a:off x="7043398" y="2360583"/>
            <a:ext cx="3109316" cy="1428992"/>
          </a:xfrm>
          <a:prstGeom prst="roundRect">
            <a:avLst>
              <a:gd name="adj" fmla="val 6215"/>
            </a:avLst>
          </a:prstGeom>
          <a:solidFill>
            <a:srgbClr val="222332"/>
          </a:solidFill>
          <a:ln w="19050" cap="flat" cmpd="sng">
            <a:solidFill>
              <a:srgbClr val="DF192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Прямоугольник 111">
            <a:extLst>
              <a:ext uri="{FF2B5EF4-FFF2-40B4-BE49-F238E27FC236}">
                <a16:creationId xmlns:a16="http://schemas.microsoft.com/office/drawing/2014/main" id="{706218A7-A303-3EBF-889B-FA2CB0C92BC9}"/>
              </a:ext>
            </a:extLst>
          </p:cNvPr>
          <p:cNvSpPr/>
          <p:nvPr/>
        </p:nvSpPr>
        <p:spPr>
          <a:xfrm>
            <a:off x="7184499" y="2461209"/>
            <a:ext cx="1386798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spcAft>
                <a:spcPts val="400"/>
              </a:spcAft>
              <a:buClr>
                <a:srgbClr val="ED1B2F"/>
              </a:buClr>
              <a:buSzPts val="1200"/>
            </a:pPr>
            <a:r>
              <a:rPr lang="ru-RU" sz="13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Кассовое рабочее место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AEC5BD4E-8AFE-BBC5-33CA-9BE57A451C4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18542" y="2479250"/>
            <a:ext cx="1030922" cy="374125"/>
          </a:xfrm>
          <a:prstGeom prst="rect">
            <a:avLst/>
          </a:prstGeom>
        </p:spPr>
      </p:pic>
      <p:pic>
        <p:nvPicPr>
          <p:cNvPr id="34" name="Picture 33" descr="A black rectangular device with ports&#10;&#10;AI-generated content may be incorrect.">
            <a:extLst>
              <a:ext uri="{FF2B5EF4-FFF2-40B4-BE49-F238E27FC236}">
                <a16:creationId xmlns:a16="http://schemas.microsoft.com/office/drawing/2014/main" id="{7D57014E-FAC0-CB61-5390-25B94B6E67C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6854" y="2510274"/>
            <a:ext cx="2387594" cy="1593719"/>
          </a:xfrm>
          <a:prstGeom prst="rect">
            <a:avLst/>
          </a:prstGeom>
        </p:spPr>
      </p:pic>
      <p:pic>
        <p:nvPicPr>
          <p:cNvPr id="36" name="Picture 35" descr="A black keyboard with colorful buttons&#10;&#10;AI-generated content may be incorrect.">
            <a:extLst>
              <a:ext uri="{FF2B5EF4-FFF2-40B4-BE49-F238E27FC236}">
                <a16:creationId xmlns:a16="http://schemas.microsoft.com/office/drawing/2014/main" id="{BBA62C43-8B1F-AF5E-D3B9-B82F172F31D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8074" y="4455301"/>
            <a:ext cx="1348033" cy="899353"/>
          </a:xfrm>
          <a:prstGeom prst="rect">
            <a:avLst/>
          </a:prstGeom>
        </p:spPr>
      </p:pic>
      <p:pic>
        <p:nvPicPr>
          <p:cNvPr id="39" name="Picture 38" descr="A close-up of a scanner&#10;&#10;AI-generated content may be incorrect.">
            <a:extLst>
              <a:ext uri="{FF2B5EF4-FFF2-40B4-BE49-F238E27FC236}">
                <a16:creationId xmlns:a16="http://schemas.microsoft.com/office/drawing/2014/main" id="{F81AA34C-10BE-2A34-D230-D8D12AFFCA0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699" y="4418748"/>
            <a:ext cx="782425" cy="1048235"/>
          </a:xfrm>
          <a:prstGeom prst="rect">
            <a:avLst/>
          </a:prstGeom>
        </p:spPr>
      </p:pic>
      <p:pic>
        <p:nvPicPr>
          <p:cNvPr id="41" name="Picture 40" descr="A black printer with a label&#10;&#10;AI-generated content may be incorrect.">
            <a:extLst>
              <a:ext uri="{FF2B5EF4-FFF2-40B4-BE49-F238E27FC236}">
                <a16:creationId xmlns:a16="http://schemas.microsoft.com/office/drawing/2014/main" id="{1F41BBB5-CD8C-4DD6-C64E-B58FC0F87E6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4991" y="4572000"/>
            <a:ext cx="1068836" cy="914924"/>
          </a:xfrm>
          <a:prstGeom prst="rect">
            <a:avLst/>
          </a:prstGeom>
        </p:spPr>
      </p:pic>
      <p:pic>
        <p:nvPicPr>
          <p:cNvPr id="43" name="Picture 42" descr="A close-up of a phone&#10;&#10;AI-generated content may be incorrect.">
            <a:extLst>
              <a:ext uri="{FF2B5EF4-FFF2-40B4-BE49-F238E27FC236}">
                <a16:creationId xmlns:a16="http://schemas.microsoft.com/office/drawing/2014/main" id="{2F880B75-7177-87BD-ACCB-9180CC6F287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1209" y="4392891"/>
            <a:ext cx="595735" cy="1013380"/>
          </a:xfrm>
          <a:prstGeom prst="rect">
            <a:avLst/>
          </a:prstGeom>
        </p:spPr>
      </p:pic>
      <p:pic>
        <p:nvPicPr>
          <p:cNvPr id="45" name="Picture 44" descr="A black printer with a receipt&#10;&#10;AI-generated content may be incorrect.">
            <a:extLst>
              <a:ext uri="{FF2B5EF4-FFF2-40B4-BE49-F238E27FC236}">
                <a16:creationId xmlns:a16="http://schemas.microsoft.com/office/drawing/2014/main" id="{4323F6C3-F1A8-68A5-7B57-169A2CC7C4C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4029" y="2714919"/>
            <a:ext cx="1509570" cy="1008799"/>
          </a:xfrm>
          <a:prstGeom prst="rect">
            <a:avLst/>
          </a:prstGeom>
        </p:spPr>
      </p:pic>
      <p:pic>
        <p:nvPicPr>
          <p:cNvPr id="47" name="Picture 46" descr="A black computer monitor with a stand&#10;&#10;AI-generated content may be incorrect.">
            <a:extLst>
              <a:ext uri="{FF2B5EF4-FFF2-40B4-BE49-F238E27FC236}">
                <a16:creationId xmlns:a16="http://schemas.microsoft.com/office/drawing/2014/main" id="{3757AD8B-67AF-A287-8273-B8B51E7FD2C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958"/>
          <a:stretch>
            <a:fillRect/>
          </a:stretch>
        </p:blipFill>
        <p:spPr>
          <a:xfrm>
            <a:off x="10303497" y="2639506"/>
            <a:ext cx="1489435" cy="1167604"/>
          </a:xfrm>
          <a:prstGeom prst="rect">
            <a:avLst/>
          </a:prstGeom>
        </p:spPr>
      </p:pic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F0D149F6-1739-919A-3245-72211868555E}"/>
              </a:ext>
            </a:extLst>
          </p:cNvPr>
          <p:cNvCxnSpPr>
            <a:cxnSpLocks/>
          </p:cNvCxnSpPr>
          <p:nvPr/>
        </p:nvCxnSpPr>
        <p:spPr>
          <a:xfrm>
            <a:off x="6853286" y="3195686"/>
            <a:ext cx="329939" cy="0"/>
          </a:xfrm>
          <a:prstGeom prst="line">
            <a:avLst/>
          </a:prstGeom>
          <a:ln w="19050">
            <a:solidFill>
              <a:srgbClr val="DF192C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FE939681-AE9B-BBE1-1C87-074D9D10124F}"/>
              </a:ext>
            </a:extLst>
          </p:cNvPr>
          <p:cNvCxnSpPr>
            <a:cxnSpLocks/>
          </p:cNvCxnSpPr>
          <p:nvPr/>
        </p:nvCxnSpPr>
        <p:spPr>
          <a:xfrm flipH="1">
            <a:off x="10009306" y="3195686"/>
            <a:ext cx="329939" cy="0"/>
          </a:xfrm>
          <a:prstGeom prst="line">
            <a:avLst/>
          </a:prstGeom>
          <a:ln w="19050">
            <a:solidFill>
              <a:srgbClr val="DF192C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F24555FA-1FC6-E3DE-9260-3BEDFDE3DD03}"/>
              </a:ext>
            </a:extLst>
          </p:cNvPr>
          <p:cNvCxnSpPr>
            <a:cxnSpLocks/>
          </p:cNvCxnSpPr>
          <p:nvPr/>
        </p:nvCxnSpPr>
        <p:spPr>
          <a:xfrm flipV="1">
            <a:off x="6807338" y="3660996"/>
            <a:ext cx="435845" cy="435845"/>
          </a:xfrm>
          <a:prstGeom prst="line">
            <a:avLst/>
          </a:prstGeom>
          <a:ln w="19050">
            <a:solidFill>
              <a:srgbClr val="DF192C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EC8CD42E-60BE-CE2F-96C4-666B6854B698}"/>
              </a:ext>
            </a:extLst>
          </p:cNvPr>
          <p:cNvCxnSpPr>
            <a:cxnSpLocks/>
          </p:cNvCxnSpPr>
          <p:nvPr/>
        </p:nvCxnSpPr>
        <p:spPr>
          <a:xfrm flipH="1" flipV="1">
            <a:off x="9942292" y="3660996"/>
            <a:ext cx="435845" cy="435845"/>
          </a:xfrm>
          <a:prstGeom prst="line">
            <a:avLst/>
          </a:prstGeom>
          <a:ln w="19050">
            <a:solidFill>
              <a:srgbClr val="DF192C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6DF0D06B-83FD-C7BB-EDD2-92B6A4C88DD7}"/>
              </a:ext>
            </a:extLst>
          </p:cNvPr>
          <p:cNvCxnSpPr>
            <a:cxnSpLocks/>
          </p:cNvCxnSpPr>
          <p:nvPr/>
        </p:nvCxnSpPr>
        <p:spPr>
          <a:xfrm flipV="1">
            <a:off x="7798805" y="3638746"/>
            <a:ext cx="0" cy="438348"/>
          </a:xfrm>
          <a:prstGeom prst="line">
            <a:avLst/>
          </a:prstGeom>
          <a:ln w="19050">
            <a:solidFill>
              <a:srgbClr val="DF192C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6C30FDBE-4D39-DFE2-360C-441DAE7BA66E}"/>
              </a:ext>
            </a:extLst>
          </p:cNvPr>
          <p:cNvCxnSpPr>
            <a:cxnSpLocks/>
          </p:cNvCxnSpPr>
          <p:nvPr/>
        </p:nvCxnSpPr>
        <p:spPr>
          <a:xfrm flipV="1">
            <a:off x="9446076" y="3638746"/>
            <a:ext cx="0" cy="438348"/>
          </a:xfrm>
          <a:prstGeom prst="line">
            <a:avLst/>
          </a:prstGeom>
          <a:ln w="19050">
            <a:solidFill>
              <a:srgbClr val="DF192C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07193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2433;p165">
            <a:extLst>
              <a:ext uri="{FF2B5EF4-FFF2-40B4-BE49-F238E27FC236}">
                <a16:creationId xmlns:a16="http://schemas.microsoft.com/office/drawing/2014/main" id="{D7242821-E6A5-4D76-BEF2-1B3F1BEB630D}"/>
              </a:ext>
            </a:extLst>
          </p:cNvPr>
          <p:cNvSpPr/>
          <p:nvPr/>
        </p:nvSpPr>
        <p:spPr>
          <a:xfrm>
            <a:off x="540000" y="4456252"/>
            <a:ext cx="7836745" cy="1709398"/>
          </a:xfrm>
          <a:prstGeom prst="roundRect">
            <a:avLst>
              <a:gd name="adj" fmla="val 1522"/>
            </a:avLst>
          </a:prstGeom>
          <a:solidFill>
            <a:srgbClr val="EDEFF5"/>
          </a:solidFill>
          <a:ln>
            <a:noFill/>
          </a:ln>
          <a:effectLst/>
        </p:spPr>
        <p:txBody>
          <a:bodyPr spcFirstLastPara="1" wrap="square" lIns="91400" tIns="45675" rIns="91400" bIns="4567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2702;p176">
            <a:extLst>
              <a:ext uri="{FF2B5EF4-FFF2-40B4-BE49-F238E27FC236}">
                <a16:creationId xmlns:a16="http://schemas.microsoft.com/office/drawing/2014/main" id="{2D427C54-8F4A-48E8-BBD1-75CE5C8E80BD}"/>
              </a:ext>
            </a:extLst>
          </p:cNvPr>
          <p:cNvSpPr/>
          <p:nvPr/>
        </p:nvSpPr>
        <p:spPr>
          <a:xfrm>
            <a:off x="4649090" y="5072593"/>
            <a:ext cx="3559504" cy="801018"/>
          </a:xfrm>
          <a:prstGeom prst="roundRect">
            <a:avLst>
              <a:gd name="adj" fmla="val 6215"/>
            </a:avLst>
          </a:prstGeom>
          <a:solidFill>
            <a:schemeClr val="lt1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2702;p176">
            <a:extLst>
              <a:ext uri="{FF2B5EF4-FFF2-40B4-BE49-F238E27FC236}">
                <a16:creationId xmlns:a16="http://schemas.microsoft.com/office/drawing/2014/main" id="{F471C951-94BA-403E-A5B9-A3CF473A7CA9}"/>
              </a:ext>
            </a:extLst>
          </p:cNvPr>
          <p:cNvSpPr/>
          <p:nvPr/>
        </p:nvSpPr>
        <p:spPr>
          <a:xfrm>
            <a:off x="721895" y="5072593"/>
            <a:ext cx="3559504" cy="801018"/>
          </a:xfrm>
          <a:prstGeom prst="roundRect">
            <a:avLst>
              <a:gd name="adj" fmla="val 6215"/>
            </a:avLst>
          </a:prstGeom>
          <a:solidFill>
            <a:schemeClr val="lt1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" name="Google Shape;2433;p165">
            <a:extLst>
              <a:ext uri="{FF2B5EF4-FFF2-40B4-BE49-F238E27FC236}">
                <a16:creationId xmlns:a16="http://schemas.microsoft.com/office/drawing/2014/main" id="{C5354288-48CA-4581-9D02-AD78A8DDFB70}"/>
              </a:ext>
            </a:extLst>
          </p:cNvPr>
          <p:cNvSpPr/>
          <p:nvPr/>
        </p:nvSpPr>
        <p:spPr>
          <a:xfrm>
            <a:off x="8518967" y="864830"/>
            <a:ext cx="3321934" cy="5304474"/>
          </a:xfrm>
          <a:prstGeom prst="roundRect">
            <a:avLst>
              <a:gd name="adj" fmla="val 1522"/>
            </a:avLst>
          </a:prstGeom>
          <a:solidFill>
            <a:srgbClr val="EDEFF5"/>
          </a:solidFill>
          <a:ln>
            <a:noFill/>
          </a:ln>
          <a:effectLst/>
        </p:spPr>
        <p:txBody>
          <a:bodyPr spcFirstLastPara="1" wrap="square" lIns="91400" tIns="45675" rIns="91400" bIns="4567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" name="Google Shape;2702;p176">
            <a:extLst>
              <a:ext uri="{FF2B5EF4-FFF2-40B4-BE49-F238E27FC236}">
                <a16:creationId xmlns:a16="http://schemas.microsoft.com/office/drawing/2014/main" id="{43A626CA-5C59-45E7-B421-98E76D526FF7}"/>
              </a:ext>
            </a:extLst>
          </p:cNvPr>
          <p:cNvSpPr/>
          <p:nvPr/>
        </p:nvSpPr>
        <p:spPr>
          <a:xfrm>
            <a:off x="10272464" y="1549878"/>
            <a:ext cx="1457450" cy="1112298"/>
          </a:xfrm>
          <a:prstGeom prst="roundRect">
            <a:avLst>
              <a:gd name="adj" fmla="val 6215"/>
            </a:avLst>
          </a:prstGeom>
          <a:solidFill>
            <a:schemeClr val="lt1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2702;p176">
            <a:extLst>
              <a:ext uri="{FF2B5EF4-FFF2-40B4-BE49-F238E27FC236}">
                <a16:creationId xmlns:a16="http://schemas.microsoft.com/office/drawing/2014/main" id="{E346A7B9-2A67-4174-9D8C-534BB470C022}"/>
              </a:ext>
            </a:extLst>
          </p:cNvPr>
          <p:cNvSpPr/>
          <p:nvPr/>
        </p:nvSpPr>
        <p:spPr>
          <a:xfrm>
            <a:off x="8650638" y="2774471"/>
            <a:ext cx="1457450" cy="1056747"/>
          </a:xfrm>
          <a:prstGeom prst="roundRect">
            <a:avLst>
              <a:gd name="adj" fmla="val 6215"/>
            </a:avLst>
          </a:prstGeom>
          <a:solidFill>
            <a:schemeClr val="lt1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" name="Google Shape;2702;p176">
            <a:extLst>
              <a:ext uri="{FF2B5EF4-FFF2-40B4-BE49-F238E27FC236}">
                <a16:creationId xmlns:a16="http://schemas.microsoft.com/office/drawing/2014/main" id="{48AD6E31-1FDD-4991-9A14-858C7B2663A9}"/>
              </a:ext>
            </a:extLst>
          </p:cNvPr>
          <p:cNvSpPr/>
          <p:nvPr/>
        </p:nvSpPr>
        <p:spPr>
          <a:xfrm>
            <a:off x="10272464" y="2774471"/>
            <a:ext cx="1457450" cy="1056747"/>
          </a:xfrm>
          <a:prstGeom prst="roundRect">
            <a:avLst>
              <a:gd name="adj" fmla="val 6215"/>
            </a:avLst>
          </a:prstGeom>
          <a:solidFill>
            <a:schemeClr val="lt1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2702;p176">
            <a:extLst>
              <a:ext uri="{FF2B5EF4-FFF2-40B4-BE49-F238E27FC236}">
                <a16:creationId xmlns:a16="http://schemas.microsoft.com/office/drawing/2014/main" id="{21F167EE-4CD9-4E35-80E3-26016079CE22}"/>
              </a:ext>
            </a:extLst>
          </p:cNvPr>
          <p:cNvSpPr/>
          <p:nvPr/>
        </p:nvSpPr>
        <p:spPr>
          <a:xfrm>
            <a:off x="8650638" y="3931720"/>
            <a:ext cx="1457450" cy="1045392"/>
          </a:xfrm>
          <a:prstGeom prst="roundRect">
            <a:avLst>
              <a:gd name="adj" fmla="val 6215"/>
            </a:avLst>
          </a:prstGeom>
          <a:solidFill>
            <a:schemeClr val="lt1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2702;p176">
            <a:extLst>
              <a:ext uri="{FF2B5EF4-FFF2-40B4-BE49-F238E27FC236}">
                <a16:creationId xmlns:a16="http://schemas.microsoft.com/office/drawing/2014/main" id="{6C54ABF5-FE3C-448E-B00F-A49D5D8D9264}"/>
              </a:ext>
            </a:extLst>
          </p:cNvPr>
          <p:cNvSpPr/>
          <p:nvPr/>
        </p:nvSpPr>
        <p:spPr>
          <a:xfrm>
            <a:off x="10272464" y="3931720"/>
            <a:ext cx="1457450" cy="1045392"/>
          </a:xfrm>
          <a:prstGeom prst="roundRect">
            <a:avLst>
              <a:gd name="adj" fmla="val 6215"/>
            </a:avLst>
          </a:prstGeom>
          <a:solidFill>
            <a:schemeClr val="lt1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2702;p176">
            <a:extLst>
              <a:ext uri="{FF2B5EF4-FFF2-40B4-BE49-F238E27FC236}">
                <a16:creationId xmlns:a16="http://schemas.microsoft.com/office/drawing/2014/main" id="{2BC9D7E1-3713-4636-AE7F-7119FF9D5D44}"/>
              </a:ext>
            </a:extLst>
          </p:cNvPr>
          <p:cNvSpPr/>
          <p:nvPr/>
        </p:nvSpPr>
        <p:spPr>
          <a:xfrm>
            <a:off x="8650638" y="5098440"/>
            <a:ext cx="1457450" cy="943543"/>
          </a:xfrm>
          <a:prstGeom prst="roundRect">
            <a:avLst>
              <a:gd name="adj" fmla="val 6215"/>
            </a:avLst>
          </a:prstGeom>
          <a:solidFill>
            <a:schemeClr val="lt1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2702;p176">
            <a:extLst>
              <a:ext uri="{FF2B5EF4-FFF2-40B4-BE49-F238E27FC236}">
                <a16:creationId xmlns:a16="http://schemas.microsoft.com/office/drawing/2014/main" id="{F17BB7B4-C586-4368-867E-94965B559EB1}"/>
              </a:ext>
            </a:extLst>
          </p:cNvPr>
          <p:cNvSpPr/>
          <p:nvPr/>
        </p:nvSpPr>
        <p:spPr>
          <a:xfrm>
            <a:off x="10272464" y="5098440"/>
            <a:ext cx="1457450" cy="943543"/>
          </a:xfrm>
          <a:prstGeom prst="roundRect">
            <a:avLst>
              <a:gd name="adj" fmla="val 6215"/>
            </a:avLst>
          </a:prstGeom>
          <a:solidFill>
            <a:schemeClr val="lt1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2433;p165">
            <a:extLst>
              <a:ext uri="{FF2B5EF4-FFF2-40B4-BE49-F238E27FC236}">
                <a16:creationId xmlns:a16="http://schemas.microsoft.com/office/drawing/2014/main" id="{8EA73A8E-757E-4DEB-919A-64728DFC7F55}"/>
              </a:ext>
            </a:extLst>
          </p:cNvPr>
          <p:cNvSpPr/>
          <p:nvPr/>
        </p:nvSpPr>
        <p:spPr>
          <a:xfrm>
            <a:off x="540000" y="864830"/>
            <a:ext cx="7836745" cy="3464100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/>
        </p:spPr>
        <p:txBody>
          <a:bodyPr spcFirstLastPara="1" wrap="square" lIns="91400" tIns="45675" rIns="91400" bIns="4567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" name="Google Shape;2736;p176">
            <a:extLst>
              <a:ext uri="{FF2B5EF4-FFF2-40B4-BE49-F238E27FC236}">
                <a16:creationId xmlns:a16="http://schemas.microsoft.com/office/drawing/2014/main" id="{6138059B-232A-417E-9091-097AE5B50517}"/>
              </a:ext>
            </a:extLst>
          </p:cNvPr>
          <p:cNvSpPr/>
          <p:nvPr/>
        </p:nvSpPr>
        <p:spPr>
          <a:xfrm>
            <a:off x="5808583" y="2592784"/>
            <a:ext cx="2401200" cy="1552872"/>
          </a:xfrm>
          <a:prstGeom prst="roundRect">
            <a:avLst>
              <a:gd name="adj" fmla="val 6215"/>
            </a:avLst>
          </a:prstGeom>
          <a:solidFill>
            <a:schemeClr val="lt1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2725;p176">
            <a:extLst>
              <a:ext uri="{FF2B5EF4-FFF2-40B4-BE49-F238E27FC236}">
                <a16:creationId xmlns:a16="http://schemas.microsoft.com/office/drawing/2014/main" id="{2DDE5AC0-2ADF-4EDE-A2D9-D6F3FA55E8B1}"/>
              </a:ext>
            </a:extLst>
          </p:cNvPr>
          <p:cNvSpPr/>
          <p:nvPr/>
        </p:nvSpPr>
        <p:spPr>
          <a:xfrm>
            <a:off x="5808583" y="2592784"/>
            <a:ext cx="2401967" cy="267045"/>
          </a:xfrm>
          <a:prstGeom prst="roundRect">
            <a:avLst>
              <a:gd name="adj" fmla="val 6215"/>
            </a:avLst>
          </a:prstGeom>
          <a:solidFill>
            <a:srgbClr val="EDEFF5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" name="Google Shape;2733;p176">
            <a:extLst>
              <a:ext uri="{FF2B5EF4-FFF2-40B4-BE49-F238E27FC236}">
                <a16:creationId xmlns:a16="http://schemas.microsoft.com/office/drawing/2014/main" id="{189B5A60-A1DC-40BE-9410-C22C2E1DE2D7}"/>
              </a:ext>
            </a:extLst>
          </p:cNvPr>
          <p:cNvSpPr/>
          <p:nvPr/>
        </p:nvSpPr>
        <p:spPr>
          <a:xfrm>
            <a:off x="3342220" y="2612499"/>
            <a:ext cx="2325600" cy="1531236"/>
          </a:xfrm>
          <a:prstGeom prst="roundRect">
            <a:avLst>
              <a:gd name="adj" fmla="val 6215"/>
            </a:avLst>
          </a:prstGeom>
          <a:solidFill>
            <a:schemeClr val="lt1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" name="Google Shape;2725;p176">
            <a:extLst>
              <a:ext uri="{FF2B5EF4-FFF2-40B4-BE49-F238E27FC236}">
                <a16:creationId xmlns:a16="http://schemas.microsoft.com/office/drawing/2014/main" id="{23A21694-9C8E-48CC-8B54-B62A7FF9077F}"/>
              </a:ext>
            </a:extLst>
          </p:cNvPr>
          <p:cNvSpPr/>
          <p:nvPr/>
        </p:nvSpPr>
        <p:spPr>
          <a:xfrm>
            <a:off x="3342220" y="2592784"/>
            <a:ext cx="2325600" cy="267045"/>
          </a:xfrm>
          <a:prstGeom prst="roundRect">
            <a:avLst>
              <a:gd name="adj" fmla="val 6215"/>
            </a:avLst>
          </a:prstGeom>
          <a:solidFill>
            <a:srgbClr val="EDEFF5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2725;p176">
            <a:extLst>
              <a:ext uri="{FF2B5EF4-FFF2-40B4-BE49-F238E27FC236}">
                <a16:creationId xmlns:a16="http://schemas.microsoft.com/office/drawing/2014/main" id="{1D49572B-1D99-4AFC-95D8-A3709070A657}"/>
              </a:ext>
            </a:extLst>
          </p:cNvPr>
          <p:cNvSpPr/>
          <p:nvPr/>
        </p:nvSpPr>
        <p:spPr>
          <a:xfrm>
            <a:off x="707566" y="2592784"/>
            <a:ext cx="2514407" cy="1552873"/>
          </a:xfrm>
          <a:prstGeom prst="roundRect">
            <a:avLst>
              <a:gd name="adj" fmla="val 6215"/>
            </a:avLst>
          </a:prstGeom>
          <a:solidFill>
            <a:schemeClr val="lt1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2725;p176">
            <a:extLst>
              <a:ext uri="{FF2B5EF4-FFF2-40B4-BE49-F238E27FC236}">
                <a16:creationId xmlns:a16="http://schemas.microsoft.com/office/drawing/2014/main" id="{46A4FDE4-4649-4B79-A309-314C2A7C68D8}"/>
              </a:ext>
            </a:extLst>
          </p:cNvPr>
          <p:cNvSpPr/>
          <p:nvPr/>
        </p:nvSpPr>
        <p:spPr>
          <a:xfrm>
            <a:off x="707566" y="2592784"/>
            <a:ext cx="2514407" cy="267045"/>
          </a:xfrm>
          <a:prstGeom prst="roundRect">
            <a:avLst>
              <a:gd name="adj" fmla="val 6215"/>
            </a:avLst>
          </a:prstGeom>
          <a:solidFill>
            <a:srgbClr val="EDEFF5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2703;p176">
            <a:extLst>
              <a:ext uri="{FF2B5EF4-FFF2-40B4-BE49-F238E27FC236}">
                <a16:creationId xmlns:a16="http://schemas.microsoft.com/office/drawing/2014/main" id="{D93A52CA-24C9-4166-8B26-55244287057D}"/>
              </a:ext>
            </a:extLst>
          </p:cNvPr>
          <p:cNvSpPr/>
          <p:nvPr/>
        </p:nvSpPr>
        <p:spPr>
          <a:xfrm>
            <a:off x="5181567" y="1207970"/>
            <a:ext cx="3027027" cy="1227673"/>
          </a:xfrm>
          <a:prstGeom prst="roundRect">
            <a:avLst>
              <a:gd name="adj" fmla="val 6215"/>
            </a:avLst>
          </a:prstGeom>
          <a:solidFill>
            <a:schemeClr val="lt1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" name="Google Shape;2700;p176">
            <a:extLst>
              <a:ext uri="{FF2B5EF4-FFF2-40B4-BE49-F238E27FC236}">
                <a16:creationId xmlns:a16="http://schemas.microsoft.com/office/drawing/2014/main" id="{4A8144DF-B14B-4E79-AD2D-4E971FDEA532}"/>
              </a:ext>
            </a:extLst>
          </p:cNvPr>
          <p:cNvSpPr/>
          <p:nvPr/>
        </p:nvSpPr>
        <p:spPr>
          <a:xfrm>
            <a:off x="5181567" y="1207970"/>
            <a:ext cx="3028406" cy="297380"/>
          </a:xfrm>
          <a:prstGeom prst="roundRect">
            <a:avLst>
              <a:gd name="adj" fmla="val 6215"/>
            </a:avLst>
          </a:prstGeom>
          <a:solidFill>
            <a:srgbClr val="EDEFF5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" name="Google Shape;2700;p176">
            <a:extLst>
              <a:ext uri="{FF2B5EF4-FFF2-40B4-BE49-F238E27FC236}">
                <a16:creationId xmlns:a16="http://schemas.microsoft.com/office/drawing/2014/main" id="{D9626137-4CD5-41DB-962C-380918209442}"/>
              </a:ext>
            </a:extLst>
          </p:cNvPr>
          <p:cNvSpPr/>
          <p:nvPr/>
        </p:nvSpPr>
        <p:spPr>
          <a:xfrm>
            <a:off x="2879533" y="1207970"/>
            <a:ext cx="2140755" cy="1227600"/>
          </a:xfrm>
          <a:prstGeom prst="roundRect">
            <a:avLst>
              <a:gd name="adj" fmla="val 6215"/>
            </a:avLst>
          </a:prstGeom>
          <a:solidFill>
            <a:schemeClr val="lt1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2700;p176">
            <a:extLst>
              <a:ext uri="{FF2B5EF4-FFF2-40B4-BE49-F238E27FC236}">
                <a16:creationId xmlns:a16="http://schemas.microsoft.com/office/drawing/2014/main" id="{7F110EE3-8995-4C9C-959A-63B7F02A90B3}"/>
              </a:ext>
            </a:extLst>
          </p:cNvPr>
          <p:cNvSpPr/>
          <p:nvPr/>
        </p:nvSpPr>
        <p:spPr>
          <a:xfrm>
            <a:off x="2879533" y="1207970"/>
            <a:ext cx="2140755" cy="297380"/>
          </a:xfrm>
          <a:prstGeom prst="roundRect">
            <a:avLst>
              <a:gd name="adj" fmla="val 6215"/>
            </a:avLst>
          </a:prstGeom>
          <a:solidFill>
            <a:srgbClr val="EDEFF5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" name="Google Shape;2702;p176">
            <a:extLst>
              <a:ext uri="{FF2B5EF4-FFF2-40B4-BE49-F238E27FC236}">
                <a16:creationId xmlns:a16="http://schemas.microsoft.com/office/drawing/2014/main" id="{148265B1-861B-465E-A198-330E066B43BB}"/>
              </a:ext>
            </a:extLst>
          </p:cNvPr>
          <p:cNvSpPr/>
          <p:nvPr/>
        </p:nvSpPr>
        <p:spPr>
          <a:xfrm>
            <a:off x="8650638" y="1549878"/>
            <a:ext cx="1457450" cy="1112298"/>
          </a:xfrm>
          <a:prstGeom prst="roundRect">
            <a:avLst>
              <a:gd name="adj" fmla="val 6215"/>
            </a:avLst>
          </a:prstGeom>
          <a:solidFill>
            <a:schemeClr val="lt1"/>
          </a:solidFill>
          <a:ln w="19050" cap="flat" cmpd="sng">
            <a:solidFill>
              <a:srgbClr val="C9CDD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1600"/>
              <a:buFont typeface="Calibri"/>
              <a:buNone/>
              <a:tabLst/>
              <a:defRPr/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6" name="Google Shape;2708;p176">
            <a:extLst>
              <a:ext uri="{FF2B5EF4-FFF2-40B4-BE49-F238E27FC236}">
                <a16:creationId xmlns:a16="http://schemas.microsoft.com/office/drawing/2014/main" id="{688202F3-383D-479F-B959-B5003125DBA7}"/>
              </a:ext>
            </a:extLst>
          </p:cNvPr>
          <p:cNvSpPr txBox="1"/>
          <p:nvPr/>
        </p:nvSpPr>
        <p:spPr>
          <a:xfrm>
            <a:off x="8676480" y="993351"/>
            <a:ext cx="2983420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600"/>
              <a:buFont typeface="Arial"/>
              <a:buNone/>
              <a:tabLst/>
              <a:defRPr/>
            </a:pPr>
            <a:r>
              <a:rPr lang="ru-RU" sz="1600" b="1" dirty="0">
                <a:solidFill>
                  <a:srgbClr val="333333"/>
                </a:solidFill>
                <a:latin typeface="Arial" panose="020B0604020202020204" pitchFamily="34" charset="0"/>
                <a:ea typeface="CoFo Sans Bold" panose="020B0803030202060203" pitchFamily="34" charset="-52"/>
                <a:cs typeface="Arial"/>
                <a:sym typeface="Arial"/>
              </a:rPr>
              <a:t>ИНТЕГРАЦИЯ С ТОРГОВЫМ ОБОРУДОВАНИЕМ</a:t>
            </a:r>
          </a:p>
        </p:txBody>
      </p:sp>
      <p:sp>
        <p:nvSpPr>
          <p:cNvPr id="77" name="Google Shape;2711;p176">
            <a:extLst>
              <a:ext uri="{FF2B5EF4-FFF2-40B4-BE49-F238E27FC236}">
                <a16:creationId xmlns:a16="http://schemas.microsoft.com/office/drawing/2014/main" id="{6AF80EF1-20CF-40FB-B9D4-05CFFDF747AD}"/>
              </a:ext>
            </a:extLst>
          </p:cNvPr>
          <p:cNvSpPr txBox="1"/>
          <p:nvPr/>
        </p:nvSpPr>
        <p:spPr>
          <a:xfrm>
            <a:off x="3001463" y="1244725"/>
            <a:ext cx="1435339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u="none" strike="noStrike" kern="1200" cap="none" spc="0" normalizeH="0" baseline="0" noProof="0" dirty="0" err="1">
                <a:ln>
                  <a:noFill/>
                </a:ln>
                <a:solidFill>
                  <a:srgbClr val="696C86"/>
                </a:solidFill>
                <a:effectLst/>
                <a:uLnTx/>
                <a:uFillTx/>
                <a:latin typeface="Arial" panose="020B0604020202020204" pitchFamily="34" charset="0"/>
                <a:ea typeface="CoFo Sans Bold" panose="020B0803030202060203" pitchFamily="34" charset="-52"/>
                <a:cs typeface="Arial"/>
                <a:sym typeface="Arial"/>
              </a:rPr>
              <a:t>Товароучетное</a:t>
            </a:r>
            <a:r>
              <a:rPr kumimoji="0" lang="ru-RU" sz="1200" u="none" strike="noStrike" kern="1200" cap="none" spc="0" normalizeH="0" baseline="0" noProof="0" dirty="0">
                <a:ln>
                  <a:noFill/>
                </a:ln>
                <a:solidFill>
                  <a:srgbClr val="696C86"/>
                </a:solidFill>
                <a:effectLst/>
                <a:uLnTx/>
                <a:uFillTx/>
                <a:latin typeface="Arial" panose="020B0604020202020204" pitchFamily="34" charset="0"/>
                <a:ea typeface="CoFo Sans Bold" panose="020B0803030202060203" pitchFamily="34" charset="-52"/>
                <a:cs typeface="Arial"/>
                <a:sym typeface="Arial"/>
              </a:rPr>
              <a:t> ПО</a:t>
            </a:r>
            <a:endParaRPr kumimoj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oFo Sans Bold" panose="020B0803030202060203" pitchFamily="34" charset="-52"/>
            </a:endParaRPr>
          </a:p>
        </p:txBody>
      </p:sp>
      <p:sp>
        <p:nvSpPr>
          <p:cNvPr id="78" name="Google Shape;2711;p176">
            <a:extLst>
              <a:ext uri="{FF2B5EF4-FFF2-40B4-BE49-F238E27FC236}">
                <a16:creationId xmlns:a16="http://schemas.microsoft.com/office/drawing/2014/main" id="{30C43307-013F-48E4-BCC6-008D60DCEA41}"/>
              </a:ext>
            </a:extLst>
          </p:cNvPr>
          <p:cNvSpPr txBox="1"/>
          <p:nvPr/>
        </p:nvSpPr>
        <p:spPr>
          <a:xfrm>
            <a:off x="5299479" y="1251039"/>
            <a:ext cx="1767695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1200" dirty="0">
                <a:solidFill>
                  <a:srgbClr val="696C86"/>
                </a:solidFill>
                <a:latin typeface="Arial" panose="020B0604020202020204" pitchFamily="34" charset="0"/>
                <a:ea typeface="CoFo Sans Bold" panose="020B0803030202060203" pitchFamily="34" charset="-52"/>
                <a:cs typeface="Arial"/>
              </a:rPr>
              <a:t>П</a:t>
            </a:r>
            <a:r>
              <a:rPr lang="ru-RU" sz="1200" dirty="0">
                <a:solidFill>
                  <a:srgbClr val="696C86"/>
                </a:solidFill>
                <a:latin typeface="Arial" panose="020B0604020202020204" pitchFamily="34" charset="0"/>
                <a:ea typeface="CoFo Sans Bold" panose="020B0803030202060203" pitchFamily="34" charset="-52"/>
                <a:cs typeface="Arial"/>
                <a:sym typeface="Arial"/>
              </a:rPr>
              <a:t>латежные системы</a:t>
            </a:r>
            <a:endParaRPr sz="1200" dirty="0">
              <a:solidFill>
                <a:srgbClr val="696C86"/>
              </a:solidFill>
              <a:latin typeface="Arial" panose="020B0604020202020204" pitchFamily="34" charset="0"/>
              <a:ea typeface="CoFo Sans Bold" panose="020B0803030202060203" pitchFamily="34" charset="-52"/>
              <a:cs typeface="Arial"/>
            </a:endParaRPr>
          </a:p>
        </p:txBody>
      </p:sp>
      <p:sp>
        <p:nvSpPr>
          <p:cNvPr id="79" name="Google Shape;2711;p176">
            <a:extLst>
              <a:ext uri="{FF2B5EF4-FFF2-40B4-BE49-F238E27FC236}">
                <a16:creationId xmlns:a16="http://schemas.microsoft.com/office/drawing/2014/main" id="{C4AF3695-DE2B-4A56-BFA3-541FA949EC64}"/>
              </a:ext>
            </a:extLst>
          </p:cNvPr>
          <p:cNvSpPr txBox="1"/>
          <p:nvPr/>
        </p:nvSpPr>
        <p:spPr>
          <a:xfrm>
            <a:off x="787815" y="2621978"/>
            <a:ext cx="232364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>
                <a:solidFill>
                  <a:srgbClr val="696C86"/>
                </a:solidFill>
                <a:latin typeface="Arial" panose="020B0604020202020204" pitchFamily="34" charset="0"/>
                <a:ea typeface="CoFo Sans Bold" panose="020B0803030202060203" pitchFamily="34" charset="-52"/>
                <a:cs typeface="Arial"/>
                <a:sym typeface="Arial"/>
              </a:rPr>
              <a:t>Системы оплаты услуг</a:t>
            </a:r>
            <a:endParaRPr sz="1200" dirty="0">
              <a:solidFill>
                <a:srgbClr val="696C86"/>
              </a:solidFill>
              <a:latin typeface="Arial" panose="020B0604020202020204" pitchFamily="34" charset="0"/>
              <a:ea typeface="CoFo Sans Bold" panose="020B0803030202060203" pitchFamily="34" charset="-52"/>
              <a:cs typeface="Arial"/>
            </a:endParaRPr>
          </a:p>
        </p:txBody>
      </p:sp>
      <p:sp>
        <p:nvSpPr>
          <p:cNvPr id="80" name="Google Shape;2711;p176">
            <a:extLst>
              <a:ext uri="{FF2B5EF4-FFF2-40B4-BE49-F238E27FC236}">
                <a16:creationId xmlns:a16="http://schemas.microsoft.com/office/drawing/2014/main" id="{BBF8C5AB-0801-49B7-A829-66DBA40960B3}"/>
              </a:ext>
            </a:extLst>
          </p:cNvPr>
          <p:cNvSpPr txBox="1"/>
          <p:nvPr/>
        </p:nvSpPr>
        <p:spPr>
          <a:xfrm>
            <a:off x="3456225" y="2635725"/>
            <a:ext cx="1617425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1200" dirty="0">
                <a:solidFill>
                  <a:srgbClr val="696C86"/>
                </a:solidFill>
                <a:latin typeface="Arial" panose="020B0604020202020204" pitchFamily="34" charset="0"/>
                <a:ea typeface="CoFo Sans Bold" panose="020B0803030202060203" pitchFamily="34" charset="-52"/>
                <a:cs typeface="Arial"/>
                <a:sym typeface="Arial"/>
              </a:rPr>
              <a:t>Системы лояльности</a:t>
            </a:r>
            <a:endParaRPr sz="1200" dirty="0">
              <a:solidFill>
                <a:srgbClr val="696C86"/>
              </a:solidFill>
              <a:latin typeface="Arial" panose="020B0604020202020204" pitchFamily="34" charset="0"/>
              <a:ea typeface="CoFo Sans Bold" panose="020B0803030202060203" pitchFamily="34" charset="-52"/>
              <a:cs typeface="Arial"/>
            </a:endParaRPr>
          </a:p>
        </p:txBody>
      </p:sp>
      <p:sp>
        <p:nvSpPr>
          <p:cNvPr id="81" name="Google Shape;2711;p176">
            <a:extLst>
              <a:ext uri="{FF2B5EF4-FFF2-40B4-BE49-F238E27FC236}">
                <a16:creationId xmlns:a16="http://schemas.microsoft.com/office/drawing/2014/main" id="{A0239B0C-E0EB-4BD0-B327-9AFEB511193C}"/>
              </a:ext>
            </a:extLst>
          </p:cNvPr>
          <p:cNvSpPr txBox="1"/>
          <p:nvPr/>
        </p:nvSpPr>
        <p:spPr>
          <a:xfrm>
            <a:off x="5910738" y="2623130"/>
            <a:ext cx="1909287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>
                <a:solidFill>
                  <a:srgbClr val="696C86"/>
                </a:solidFill>
                <a:latin typeface="Arial" panose="020B0604020202020204" pitchFamily="34" charset="0"/>
                <a:ea typeface="CoFo Sans Bold" panose="020B0803030202060203" pitchFamily="34" charset="-52"/>
                <a:cs typeface="Arial"/>
              </a:rPr>
              <a:t>Системы видеоконтроля</a:t>
            </a:r>
            <a:endParaRPr sz="1200" dirty="0">
              <a:solidFill>
                <a:srgbClr val="696C86"/>
              </a:solidFill>
              <a:latin typeface="Arial" panose="020B0604020202020204" pitchFamily="34" charset="0"/>
              <a:ea typeface="CoFo Sans Bold" panose="020B0803030202060203" pitchFamily="34" charset="-52"/>
              <a:cs typeface="Arial"/>
            </a:endParaRPr>
          </a:p>
        </p:txBody>
      </p:sp>
      <p:pic>
        <p:nvPicPr>
          <p:cNvPr id="82" name="Google Shape;843;p102">
            <a:extLst>
              <a:ext uri="{FF2B5EF4-FFF2-40B4-BE49-F238E27FC236}">
                <a16:creationId xmlns:a16="http://schemas.microsoft.com/office/drawing/2014/main" id="{E01D1125-AC42-4B3A-8988-F477FB5E40F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974926" y="1898719"/>
            <a:ext cx="1078044" cy="835951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Прямоугольник 82">
            <a:extLst>
              <a:ext uri="{FF2B5EF4-FFF2-40B4-BE49-F238E27FC236}">
                <a16:creationId xmlns:a16="http://schemas.microsoft.com/office/drawing/2014/main" id="{B16D687A-CFD9-49F3-8AAE-D305912914DC}"/>
              </a:ext>
            </a:extLst>
          </p:cNvPr>
          <p:cNvSpPr/>
          <p:nvPr/>
        </p:nvSpPr>
        <p:spPr>
          <a:xfrm>
            <a:off x="8740746" y="1623708"/>
            <a:ext cx="1340804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Контрольно-кассовая техника</a:t>
            </a:r>
          </a:p>
        </p:txBody>
      </p:sp>
      <p:sp>
        <p:nvSpPr>
          <p:cNvPr id="84" name="Прямоугольник 83">
            <a:extLst>
              <a:ext uri="{FF2B5EF4-FFF2-40B4-BE49-F238E27FC236}">
                <a16:creationId xmlns:a16="http://schemas.microsoft.com/office/drawing/2014/main" id="{834FE665-C970-41FA-AE44-DF3B6F5FF147}"/>
              </a:ext>
            </a:extLst>
          </p:cNvPr>
          <p:cNvSpPr/>
          <p:nvPr/>
        </p:nvSpPr>
        <p:spPr>
          <a:xfrm>
            <a:off x="10367909" y="1623708"/>
            <a:ext cx="1333468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POS-</a:t>
            </a:r>
            <a:r>
              <a:rPr kumimoji="0" lang="ru-RU" sz="110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мониторы </a:t>
            </a:r>
            <a:br>
              <a:rPr kumimoji="0" lang="ru-RU" sz="110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kumimoji="0" lang="ru-RU" sz="110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и моноблоки </a:t>
            </a:r>
          </a:p>
        </p:txBody>
      </p:sp>
      <p:pic>
        <p:nvPicPr>
          <p:cNvPr id="85" name="Google Shape;1187;p116">
            <a:extLst>
              <a:ext uri="{FF2B5EF4-FFF2-40B4-BE49-F238E27FC236}">
                <a16:creationId xmlns:a16="http://schemas.microsoft.com/office/drawing/2014/main" id="{A50D2E74-D355-4459-B4F3-B9D20D5C59FA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578569" y="1883512"/>
            <a:ext cx="1125923" cy="750616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Прямоугольник 85">
            <a:extLst>
              <a:ext uri="{FF2B5EF4-FFF2-40B4-BE49-F238E27FC236}">
                <a16:creationId xmlns:a16="http://schemas.microsoft.com/office/drawing/2014/main" id="{36AAE225-EF10-423C-9F0F-59CEFFB5BF67}"/>
              </a:ext>
            </a:extLst>
          </p:cNvPr>
          <p:cNvSpPr/>
          <p:nvPr/>
        </p:nvSpPr>
        <p:spPr>
          <a:xfrm>
            <a:off x="8740746" y="2874372"/>
            <a:ext cx="1091646" cy="1692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POS-</a:t>
            </a:r>
            <a:r>
              <a:rPr kumimoji="0" lang="ru-RU" sz="110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клавиатура</a:t>
            </a:r>
          </a:p>
        </p:txBody>
      </p:sp>
      <p:sp>
        <p:nvSpPr>
          <p:cNvPr id="87" name="Прямоугольник 86">
            <a:extLst>
              <a:ext uri="{FF2B5EF4-FFF2-40B4-BE49-F238E27FC236}">
                <a16:creationId xmlns:a16="http://schemas.microsoft.com/office/drawing/2014/main" id="{CBA3ECE7-744A-4C85-9376-185D868F5136}"/>
              </a:ext>
            </a:extLst>
          </p:cNvPr>
          <p:cNvSpPr/>
          <p:nvPr/>
        </p:nvSpPr>
        <p:spPr>
          <a:xfrm>
            <a:off x="10367909" y="2828074"/>
            <a:ext cx="1258358" cy="1692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Принтеры этикеток</a:t>
            </a:r>
          </a:p>
        </p:txBody>
      </p:sp>
      <p:pic>
        <p:nvPicPr>
          <p:cNvPr id="88" name="Google Shape;2617;p172">
            <a:extLst>
              <a:ext uri="{FF2B5EF4-FFF2-40B4-BE49-F238E27FC236}">
                <a16:creationId xmlns:a16="http://schemas.microsoft.com/office/drawing/2014/main" id="{E2D80506-70D0-4536-B699-E58FAEB47826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139" r="139"/>
          <a:stretch/>
        </p:blipFill>
        <p:spPr>
          <a:xfrm>
            <a:off x="10485278" y="3060128"/>
            <a:ext cx="968192" cy="717138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Прямоугольник 88">
            <a:extLst>
              <a:ext uri="{FF2B5EF4-FFF2-40B4-BE49-F238E27FC236}">
                <a16:creationId xmlns:a16="http://schemas.microsoft.com/office/drawing/2014/main" id="{AAD4BFB8-C6AC-4F42-B2F4-78614335FE58}"/>
              </a:ext>
            </a:extLst>
          </p:cNvPr>
          <p:cNvSpPr/>
          <p:nvPr/>
        </p:nvSpPr>
        <p:spPr>
          <a:xfrm>
            <a:off x="8740746" y="4029108"/>
            <a:ext cx="1194634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100" dirty="0">
                <a:solidFill>
                  <a:prstClr val="black"/>
                </a:solidFill>
                <a:latin typeface="Arial" panose="020B0604020202020204" pitchFamily="34" charset="0"/>
              </a:rPr>
              <a:t>Сканеры </a:t>
            </a:r>
            <a:br>
              <a:rPr lang="ru-RU" sz="1100" dirty="0">
                <a:solidFill>
                  <a:prstClr val="black"/>
                </a:solidFill>
                <a:latin typeface="Arial" panose="020B0604020202020204" pitchFamily="34" charset="0"/>
              </a:rPr>
            </a:br>
            <a:r>
              <a:rPr lang="ru-RU" sz="1100" dirty="0">
                <a:solidFill>
                  <a:prstClr val="black"/>
                </a:solidFill>
                <a:latin typeface="Arial" panose="020B0604020202020204" pitchFamily="34" charset="0"/>
              </a:rPr>
              <a:t>штрихкода</a:t>
            </a:r>
          </a:p>
        </p:txBody>
      </p:sp>
      <p:sp>
        <p:nvSpPr>
          <p:cNvPr id="90" name="Прямоугольник 89">
            <a:extLst>
              <a:ext uri="{FF2B5EF4-FFF2-40B4-BE49-F238E27FC236}">
                <a16:creationId xmlns:a16="http://schemas.microsoft.com/office/drawing/2014/main" id="{AB58F30D-848F-4635-B7EF-2F0A0FF2759D}"/>
              </a:ext>
            </a:extLst>
          </p:cNvPr>
          <p:cNvSpPr/>
          <p:nvPr/>
        </p:nvSpPr>
        <p:spPr>
          <a:xfrm>
            <a:off x="10367909" y="4000451"/>
            <a:ext cx="1148901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Платежные терминалы</a:t>
            </a:r>
          </a:p>
        </p:txBody>
      </p:sp>
      <p:pic>
        <p:nvPicPr>
          <p:cNvPr id="91" name="Google Shape;2728;p176">
            <a:extLst>
              <a:ext uri="{FF2B5EF4-FFF2-40B4-BE49-F238E27FC236}">
                <a16:creationId xmlns:a16="http://schemas.microsoft.com/office/drawing/2014/main" id="{F07DE871-A01A-4FA4-8629-277C0ABC208A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l="13287" t="13170" r="12146" b="13170"/>
          <a:stretch/>
        </p:blipFill>
        <p:spPr>
          <a:xfrm>
            <a:off x="9190696" y="4375026"/>
            <a:ext cx="815081" cy="537308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3068;p190">
            <a:extLst>
              <a:ext uri="{FF2B5EF4-FFF2-40B4-BE49-F238E27FC236}">
                <a16:creationId xmlns:a16="http://schemas.microsoft.com/office/drawing/2014/main" id="{177B1DDF-757D-4F82-981F-F75756479B04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 t="8520" r="45527" b="7282"/>
          <a:stretch/>
        </p:blipFill>
        <p:spPr>
          <a:xfrm>
            <a:off x="11118867" y="4088573"/>
            <a:ext cx="493028" cy="748891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Прямоугольник 92">
            <a:extLst>
              <a:ext uri="{FF2B5EF4-FFF2-40B4-BE49-F238E27FC236}">
                <a16:creationId xmlns:a16="http://schemas.microsoft.com/office/drawing/2014/main" id="{60481564-6022-4229-B308-38CD09583A3C}"/>
              </a:ext>
            </a:extLst>
          </p:cNvPr>
          <p:cNvSpPr/>
          <p:nvPr/>
        </p:nvSpPr>
        <p:spPr>
          <a:xfrm>
            <a:off x="10367909" y="5170538"/>
            <a:ext cx="1237408" cy="1692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100" dirty="0">
                <a:solidFill>
                  <a:prstClr val="black"/>
                </a:solidFill>
                <a:latin typeface="Arial" panose="020B0604020202020204" pitchFamily="34" charset="0"/>
              </a:rPr>
              <a:t>Денежные ящики</a:t>
            </a:r>
          </a:p>
        </p:txBody>
      </p:sp>
      <p:pic>
        <p:nvPicPr>
          <p:cNvPr id="94" name="Google Shape;3068;p190">
            <a:extLst>
              <a:ext uri="{FF2B5EF4-FFF2-40B4-BE49-F238E27FC236}">
                <a16:creationId xmlns:a16="http://schemas.microsoft.com/office/drawing/2014/main" id="{3F0B5637-0943-49B9-B8EB-488B444B1161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 t="8520" r="45527" b="7282"/>
          <a:stretch/>
        </p:blipFill>
        <p:spPr>
          <a:xfrm>
            <a:off x="10805174" y="4422970"/>
            <a:ext cx="270935" cy="41154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2709;p176">
            <a:extLst>
              <a:ext uri="{FF2B5EF4-FFF2-40B4-BE49-F238E27FC236}">
                <a16:creationId xmlns:a16="http://schemas.microsoft.com/office/drawing/2014/main" id="{AA4F69FD-0C1F-4F75-A305-B2D117B2205B}"/>
              </a:ext>
            </a:extLst>
          </p:cNvPr>
          <p:cNvSpPr/>
          <p:nvPr/>
        </p:nvSpPr>
        <p:spPr>
          <a:xfrm>
            <a:off x="4843591" y="5227005"/>
            <a:ext cx="3221045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Tx/>
              <a:buNone/>
              <a:tabLst/>
              <a:defRPr/>
            </a:pPr>
            <a:r>
              <a:rPr kumimoji="0" lang="ru-RU" sz="140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Легкая интеграция с оборудованием АТОЛ и других производителей </a:t>
            </a:r>
            <a:endParaRPr kumimoji="0" sz="140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6" name="Прямоугольник 95">
            <a:extLst>
              <a:ext uri="{FF2B5EF4-FFF2-40B4-BE49-F238E27FC236}">
                <a16:creationId xmlns:a16="http://schemas.microsoft.com/office/drawing/2014/main" id="{95D638AD-D307-4866-9374-8BC17EF66E6E}"/>
              </a:ext>
            </a:extLst>
          </p:cNvPr>
          <p:cNvSpPr/>
          <p:nvPr/>
        </p:nvSpPr>
        <p:spPr>
          <a:xfrm>
            <a:off x="3018223" y="1609872"/>
            <a:ext cx="905594" cy="6924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000" u="none" strike="noStrike" kern="1200" cap="none" spc="0" normalizeH="0" baseline="0" noProof="0" dirty="0">
                <a:ln>
                  <a:noFill/>
                </a:ln>
                <a:solidFill>
                  <a:srgbClr val="4A4A4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1С</a:t>
            </a: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000" u="none" strike="noStrike" kern="1200" cap="none" spc="0" normalizeH="0" baseline="0" noProof="0" dirty="0" err="1">
                <a:ln>
                  <a:noFill/>
                </a:ln>
                <a:solidFill>
                  <a:srgbClr val="4A4A4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Айтида</a:t>
            </a:r>
            <a:r>
              <a:rPr kumimoji="0" lang="ru-RU" sz="1000" u="none" strike="noStrike" kern="1200" cap="none" spc="0" normalizeH="0" baseline="0" noProof="0" dirty="0">
                <a:ln>
                  <a:noFill/>
                </a:ln>
                <a:solidFill>
                  <a:srgbClr val="4A4A4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000" u="none" strike="noStrike" kern="1200" cap="none" spc="0" normalizeH="0" baseline="0" noProof="0" dirty="0">
                <a:ln>
                  <a:noFill/>
                </a:ln>
                <a:solidFill>
                  <a:srgbClr val="4A4A4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ДАЛИОН</a:t>
            </a: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000" u="none" strike="noStrike" kern="1200" cap="none" spc="0" normalizeH="0" baseline="0" noProof="0" dirty="0" err="1">
                <a:ln>
                  <a:noFill/>
                </a:ln>
                <a:solidFill>
                  <a:srgbClr val="4A4A4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Трактиръ</a:t>
            </a:r>
            <a:endParaRPr kumimoji="0" lang="ru-RU" sz="1000" u="none" strike="noStrike" kern="1200" cap="none" spc="0" normalizeH="0" baseline="0" noProof="0" dirty="0">
              <a:ln>
                <a:noFill/>
              </a:ln>
              <a:solidFill>
                <a:srgbClr val="4A4A4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7" name="Прямоугольник 96">
            <a:extLst>
              <a:ext uri="{FF2B5EF4-FFF2-40B4-BE49-F238E27FC236}">
                <a16:creationId xmlns:a16="http://schemas.microsoft.com/office/drawing/2014/main" id="{A6BA23BA-F0C8-43D5-95FD-6FABDC1EC413}"/>
              </a:ext>
            </a:extLst>
          </p:cNvPr>
          <p:cNvSpPr/>
          <p:nvPr/>
        </p:nvSpPr>
        <p:spPr>
          <a:xfrm>
            <a:off x="3957162" y="1609872"/>
            <a:ext cx="1138254" cy="6924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АСТОР</a:t>
            </a: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1С-Рарус</a:t>
            </a: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 err="1">
                <a:solidFill>
                  <a:srgbClr val="4A4A4A"/>
                </a:solidFill>
                <a:latin typeface="Arial" panose="020B0604020202020204" pitchFamily="34" charset="0"/>
              </a:rPr>
              <a:t>S</a:t>
            </a: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-</a:t>
            </a:r>
            <a:r>
              <a:rPr lang="en-BZ" sz="1000" dirty="0">
                <a:solidFill>
                  <a:srgbClr val="4A4A4A"/>
                </a:solidFill>
                <a:latin typeface="Arial" panose="020B0604020202020204" pitchFamily="34" charset="0"/>
              </a:rPr>
              <a:t>m</a:t>
            </a:r>
            <a:r>
              <a:rPr lang="ru-RU" sz="1000" dirty="0" err="1">
                <a:solidFill>
                  <a:srgbClr val="4A4A4A"/>
                </a:solidFill>
                <a:latin typeface="Arial" panose="020B0604020202020204" pitchFamily="34" charset="0"/>
              </a:rPr>
              <a:t>arket</a:t>
            </a:r>
            <a:endParaRPr lang="ru-RU" sz="1000" dirty="0">
              <a:solidFill>
                <a:srgbClr val="4A4A4A"/>
              </a:solidFill>
              <a:latin typeface="Arial" panose="020B0604020202020204" pitchFamily="34" charset="0"/>
            </a:endParaRP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ДОМИНО</a:t>
            </a:r>
          </a:p>
        </p:txBody>
      </p:sp>
      <p:sp>
        <p:nvSpPr>
          <p:cNvPr id="98" name="Прямоугольник 97">
            <a:extLst>
              <a:ext uri="{FF2B5EF4-FFF2-40B4-BE49-F238E27FC236}">
                <a16:creationId xmlns:a16="http://schemas.microsoft.com/office/drawing/2014/main" id="{8D04A48A-D4E8-45ED-9E53-CD33D15D62C0}"/>
              </a:ext>
            </a:extLst>
          </p:cNvPr>
          <p:cNvSpPr/>
          <p:nvPr/>
        </p:nvSpPr>
        <p:spPr>
          <a:xfrm>
            <a:off x="5339242" y="1609872"/>
            <a:ext cx="1530520" cy="6924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Абсолют</a:t>
            </a:r>
            <a:r>
              <a:rPr lang="en-BZ" sz="1000" dirty="0">
                <a:solidFill>
                  <a:srgbClr val="4A4A4A"/>
                </a:solidFill>
                <a:latin typeface="Arial" panose="020B0604020202020204" pitchFamily="34" charset="0"/>
              </a:rPr>
              <a:t> </a:t>
            </a: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Плат</a:t>
            </a: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Альфа-Банк</a:t>
            </a: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Банк Русский Стандарт</a:t>
            </a: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000" u="none" strike="noStrike" kern="1200" cap="none" spc="0" normalizeH="0" baseline="0" noProof="0" dirty="0">
                <a:ln>
                  <a:noFill/>
                </a:ln>
                <a:solidFill>
                  <a:srgbClr val="4A4A4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Банк Санкт-Петербург</a:t>
            </a:r>
          </a:p>
        </p:txBody>
      </p:sp>
      <p:sp>
        <p:nvSpPr>
          <p:cNvPr id="99" name="Прямоугольник 98">
            <a:extLst>
              <a:ext uri="{FF2B5EF4-FFF2-40B4-BE49-F238E27FC236}">
                <a16:creationId xmlns:a16="http://schemas.microsoft.com/office/drawing/2014/main" id="{55140462-A0C7-4981-9406-67C5529D5D68}"/>
              </a:ext>
            </a:extLst>
          </p:cNvPr>
          <p:cNvSpPr/>
          <p:nvPr/>
        </p:nvSpPr>
        <p:spPr>
          <a:xfrm>
            <a:off x="6965791" y="1609872"/>
            <a:ext cx="1344352" cy="6924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Росбанк</a:t>
            </a: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Россельхозбанк</a:t>
            </a: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Сбербанк</a:t>
            </a: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Экспобанк</a:t>
            </a:r>
          </a:p>
        </p:txBody>
      </p:sp>
      <p:sp>
        <p:nvSpPr>
          <p:cNvPr id="100" name="Прямоугольник 99">
            <a:extLst>
              <a:ext uri="{FF2B5EF4-FFF2-40B4-BE49-F238E27FC236}">
                <a16:creationId xmlns:a16="http://schemas.microsoft.com/office/drawing/2014/main" id="{A51F8994-0523-4A16-AAC7-C5FAF5BA4276}"/>
              </a:ext>
            </a:extLst>
          </p:cNvPr>
          <p:cNvSpPr/>
          <p:nvPr/>
        </p:nvSpPr>
        <p:spPr>
          <a:xfrm>
            <a:off x="809507" y="2965407"/>
            <a:ext cx="1158189" cy="102592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CyberPlat</a:t>
            </a: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 err="1">
                <a:solidFill>
                  <a:srgbClr val="4A4A4A"/>
                </a:solidFill>
                <a:latin typeface="Arial" panose="020B0604020202020204" pitchFamily="34" charset="0"/>
              </a:rPr>
              <a:t>E</a:t>
            </a: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-</a:t>
            </a:r>
            <a:r>
              <a:rPr lang="en-BZ" sz="1000" dirty="0">
                <a:solidFill>
                  <a:srgbClr val="4A4A4A"/>
                </a:solidFill>
                <a:latin typeface="Arial" panose="020B0604020202020204" pitchFamily="34" charset="0"/>
              </a:rPr>
              <a:t>port</a:t>
            </a:r>
            <a:endParaRPr lang="ru-RU" sz="1000" dirty="0">
              <a:solidFill>
                <a:srgbClr val="4A4A4A"/>
              </a:solidFill>
              <a:latin typeface="Arial" panose="020B0604020202020204" pitchFamily="34" charset="0"/>
            </a:endParaRP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Абсолют</a:t>
            </a:r>
            <a:r>
              <a:rPr lang="en-BZ" sz="1000" dirty="0">
                <a:solidFill>
                  <a:srgbClr val="4A4A4A"/>
                </a:solidFill>
                <a:latin typeface="Arial" panose="020B0604020202020204" pitchFamily="34" charset="0"/>
              </a:rPr>
              <a:t> </a:t>
            </a: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Плат</a:t>
            </a: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Бюрократ</a:t>
            </a: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Банк Русский </a:t>
            </a:r>
            <a:b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</a:b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Стандарт</a:t>
            </a:r>
          </a:p>
        </p:txBody>
      </p:sp>
      <p:sp>
        <p:nvSpPr>
          <p:cNvPr id="101" name="Прямоугольник 100">
            <a:extLst>
              <a:ext uri="{FF2B5EF4-FFF2-40B4-BE49-F238E27FC236}">
                <a16:creationId xmlns:a16="http://schemas.microsoft.com/office/drawing/2014/main" id="{58015A0E-50C3-4163-8324-896DDB884256}"/>
              </a:ext>
            </a:extLst>
          </p:cNvPr>
          <p:cNvSpPr/>
          <p:nvPr/>
        </p:nvSpPr>
        <p:spPr>
          <a:xfrm>
            <a:off x="1985420" y="2965407"/>
            <a:ext cx="1186044" cy="84638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ГПЛС</a:t>
            </a: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Нетто чек</a:t>
            </a: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ОСМП</a:t>
            </a: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Элком Электроник </a:t>
            </a:r>
            <a:r>
              <a:rPr lang="ru-RU" sz="1000" dirty="0" err="1">
                <a:solidFill>
                  <a:srgbClr val="4A4A4A"/>
                </a:solidFill>
                <a:latin typeface="Arial" panose="020B0604020202020204" pitchFamily="34" charset="0"/>
              </a:rPr>
              <a:t>Коммерц</a:t>
            </a:r>
            <a:endParaRPr lang="ru-RU" sz="1000" dirty="0">
              <a:solidFill>
                <a:srgbClr val="4A4A4A"/>
              </a:solidFill>
              <a:latin typeface="Arial" panose="020B0604020202020204" pitchFamily="34" charset="0"/>
            </a:endParaRPr>
          </a:p>
        </p:txBody>
      </p:sp>
      <p:sp>
        <p:nvSpPr>
          <p:cNvPr id="102" name="Google Shape;2699;p176">
            <a:extLst>
              <a:ext uri="{FF2B5EF4-FFF2-40B4-BE49-F238E27FC236}">
                <a16:creationId xmlns:a16="http://schemas.microsoft.com/office/drawing/2014/main" id="{AE82AEEC-3CEE-4AA3-B446-954E91DC82EA}"/>
              </a:ext>
            </a:extLst>
          </p:cNvPr>
          <p:cNvSpPr txBox="1">
            <a:spLocks/>
          </p:cNvSpPr>
          <p:nvPr/>
        </p:nvSpPr>
        <p:spPr>
          <a:xfrm>
            <a:off x="721895" y="4631932"/>
            <a:ext cx="2039887" cy="2492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2272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 sz="4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Pts val="4400"/>
              <a:buFont typeface="Arial"/>
              <a:buNone/>
              <a:tabLst/>
              <a:defRPr/>
            </a:pPr>
            <a:r>
              <a:rPr lang="en-US" sz="1800" dirty="0" err="1">
                <a:solidFill>
                  <a:srgbClr val="333333"/>
                </a:solidFill>
              </a:rPr>
              <a:t>Frontol</a:t>
            </a:r>
            <a:r>
              <a:rPr lang="en-US" sz="1800" dirty="0">
                <a:solidFill>
                  <a:srgbClr val="333333"/>
                </a:solidFill>
              </a:rPr>
              <a:t> </a:t>
            </a:r>
            <a:r>
              <a:rPr lang="ru-RU" sz="1800" dirty="0">
                <a:solidFill>
                  <a:srgbClr val="333333"/>
                </a:solidFill>
              </a:rPr>
              <a:t>—</a:t>
            </a:r>
            <a:r>
              <a:rPr lang="en-US" sz="1800" dirty="0">
                <a:solidFill>
                  <a:srgbClr val="333333"/>
                </a:solidFill>
              </a:rPr>
              <a:t> </a:t>
            </a:r>
            <a:r>
              <a:rPr lang="ru-RU" sz="1800" dirty="0">
                <a:solidFill>
                  <a:srgbClr val="333333"/>
                </a:solidFill>
              </a:rPr>
              <a:t>это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: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03" name="Прямоугольник 102">
            <a:extLst>
              <a:ext uri="{FF2B5EF4-FFF2-40B4-BE49-F238E27FC236}">
                <a16:creationId xmlns:a16="http://schemas.microsoft.com/office/drawing/2014/main" id="{FC1BF104-6F41-4984-9842-BFDFEE3C3F91}"/>
              </a:ext>
            </a:extLst>
          </p:cNvPr>
          <p:cNvSpPr/>
          <p:nvPr/>
        </p:nvSpPr>
        <p:spPr>
          <a:xfrm>
            <a:off x="5953313" y="2965407"/>
            <a:ext cx="2370880" cy="102592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000" u="none" strike="noStrike" kern="1200" cap="none" spc="0" normalizeH="0" baseline="0" noProof="0" dirty="0">
                <a:ln>
                  <a:noFill/>
                </a:ln>
                <a:solidFill>
                  <a:srgbClr val="4A4A4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ISS</a:t>
            </a: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000" u="none" strike="noStrike" kern="1200" cap="none" spc="0" normalizeH="0" baseline="0" noProof="0" dirty="0">
                <a:ln>
                  <a:noFill/>
                </a:ln>
                <a:solidFill>
                  <a:srgbClr val="4A4A4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ITV</a:t>
            </a:r>
            <a:endParaRPr lang="ru-RU" sz="1000" dirty="0">
              <a:solidFill>
                <a:srgbClr val="4A4A4A"/>
              </a:solidFill>
              <a:latin typeface="Arial" panose="020B0604020202020204" pitchFamily="34" charset="0"/>
            </a:endParaRP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G2 </a:t>
            </a:r>
            <a:r>
              <a:rPr lang="ru-RU" sz="1000" dirty="0" err="1">
                <a:solidFill>
                  <a:srgbClr val="4A4A4A"/>
                </a:solidFill>
                <a:latin typeface="Arial" panose="020B0604020202020204" pitchFamily="34" charset="0"/>
              </a:rPr>
              <a:t>Te</a:t>
            </a:r>
            <a:r>
              <a:rPr lang="en-BZ" sz="1000" dirty="0">
                <a:solidFill>
                  <a:srgbClr val="4A4A4A"/>
                </a:solidFill>
                <a:latin typeface="Arial" panose="020B0604020202020204" pitchFamily="34" charset="0"/>
              </a:rPr>
              <a:t>c</a:t>
            </a:r>
            <a:r>
              <a:rPr lang="ru-RU" sz="1000" dirty="0" err="1">
                <a:solidFill>
                  <a:srgbClr val="4A4A4A"/>
                </a:solidFill>
                <a:latin typeface="Arial" panose="020B0604020202020204" pitchFamily="34" charset="0"/>
              </a:rPr>
              <a:t>hnology</a:t>
            </a:r>
            <a:endParaRPr lang="ru-RU" sz="1000" dirty="0">
              <a:solidFill>
                <a:srgbClr val="4A4A4A"/>
              </a:solidFill>
              <a:latin typeface="Arial" panose="020B0604020202020204" pitchFamily="34" charset="0"/>
            </a:endParaRP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Кристалл Сервис </a:t>
            </a: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Национальные Лаборатории Безопасности «</a:t>
            </a:r>
            <a:r>
              <a:rPr lang="ru-RU" sz="1000" dirty="0" err="1">
                <a:solidFill>
                  <a:srgbClr val="4A4A4A"/>
                </a:solidFill>
                <a:latin typeface="Arial" panose="020B0604020202020204" pitchFamily="34" charset="0"/>
              </a:rPr>
              <a:t>ВидеоМаркет</a:t>
            </a:r>
            <a:r>
              <a:rPr kumimoji="0" lang="ru-RU" sz="1000" u="none" strike="noStrike" kern="1200" cap="none" spc="0" normalizeH="0" baseline="0" noProof="0" dirty="0">
                <a:ln>
                  <a:noFill/>
                </a:ln>
                <a:solidFill>
                  <a:srgbClr val="4A4A4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»</a:t>
            </a:r>
          </a:p>
        </p:txBody>
      </p:sp>
      <p:sp>
        <p:nvSpPr>
          <p:cNvPr id="104" name="Прямоугольник 103">
            <a:extLst>
              <a:ext uri="{FF2B5EF4-FFF2-40B4-BE49-F238E27FC236}">
                <a16:creationId xmlns:a16="http://schemas.microsoft.com/office/drawing/2014/main" id="{2E5081DA-6C1F-455E-A68C-841B29E6F051}"/>
              </a:ext>
            </a:extLst>
          </p:cNvPr>
          <p:cNvSpPr/>
          <p:nvPr/>
        </p:nvSpPr>
        <p:spPr>
          <a:xfrm>
            <a:off x="3436791" y="2965407"/>
            <a:ext cx="1088910" cy="10515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АСТОР</a:t>
            </a: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000" dirty="0" err="1">
                <a:solidFill>
                  <a:srgbClr val="4A4A4A"/>
                </a:solidFill>
                <a:latin typeface="Arial" panose="020B0604020202020204" pitchFamily="34" charset="0"/>
              </a:rPr>
              <a:t>СберСпасибо</a:t>
            </a:r>
            <a:endParaRPr lang="ru-RU" sz="1000" dirty="0">
              <a:solidFill>
                <a:srgbClr val="4A4A4A"/>
              </a:solidFill>
              <a:latin typeface="Arial" panose="020B0604020202020204" pitchFamily="34" charset="0"/>
            </a:endParaRP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000" dirty="0" err="1">
                <a:solidFill>
                  <a:srgbClr val="4A4A4A"/>
                </a:solidFill>
                <a:latin typeface="Arial" panose="020B0604020202020204" pitchFamily="34" charset="0"/>
              </a:rPr>
              <a:t>Platius</a:t>
            </a:r>
            <a:endParaRPr lang="en-US" sz="1000" dirty="0">
              <a:solidFill>
                <a:srgbClr val="4A4A4A"/>
              </a:solidFill>
              <a:latin typeface="Arial" panose="020B0604020202020204" pitchFamily="34" charset="0"/>
            </a:endParaRP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000" dirty="0">
                <a:solidFill>
                  <a:srgbClr val="4A4A4A"/>
                </a:solidFill>
                <a:latin typeface="Arial" panose="020B0604020202020204" pitchFamily="34" charset="0"/>
              </a:rPr>
              <a:t>Manzana</a:t>
            </a: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000" dirty="0" err="1">
                <a:solidFill>
                  <a:srgbClr val="4A4A4A"/>
                </a:solidFill>
                <a:latin typeface="Arial" panose="020B0604020202020204" pitchFamily="34" charset="0"/>
              </a:rPr>
              <a:t>Loymax</a:t>
            </a:r>
            <a:endParaRPr lang="en-US" sz="1000" dirty="0">
              <a:solidFill>
                <a:srgbClr val="4A4A4A"/>
              </a:solidFill>
              <a:latin typeface="Arial" panose="020B0604020202020204" pitchFamily="34" charset="0"/>
            </a:endParaRP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000" dirty="0" err="1">
                <a:solidFill>
                  <a:srgbClr val="4A4A4A"/>
                </a:solidFill>
                <a:latin typeface="Arial" panose="020B0604020202020204" pitchFamily="34" charset="0"/>
              </a:rPr>
              <a:t>RightWay</a:t>
            </a:r>
            <a:endParaRPr lang="en-US" sz="1000" dirty="0">
              <a:solidFill>
                <a:srgbClr val="4A4A4A"/>
              </a:solidFill>
              <a:latin typeface="Arial" panose="020B0604020202020204" pitchFamily="34" charset="0"/>
            </a:endParaRPr>
          </a:p>
        </p:txBody>
      </p:sp>
      <p:sp>
        <p:nvSpPr>
          <p:cNvPr id="105" name="Прямоугольник 104">
            <a:extLst>
              <a:ext uri="{FF2B5EF4-FFF2-40B4-BE49-F238E27FC236}">
                <a16:creationId xmlns:a16="http://schemas.microsoft.com/office/drawing/2014/main" id="{41A34C81-2530-4B22-B5BB-4793875313E0}"/>
              </a:ext>
            </a:extLst>
          </p:cNvPr>
          <p:cNvSpPr/>
          <p:nvPr/>
        </p:nvSpPr>
        <p:spPr>
          <a:xfrm>
            <a:off x="4581830" y="2965407"/>
            <a:ext cx="1170212" cy="10515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u="none" strike="noStrike" kern="1200" cap="none" spc="0" normalizeH="0" baseline="0" noProof="0" dirty="0">
                <a:ln>
                  <a:noFill/>
                </a:ln>
                <a:solidFill>
                  <a:srgbClr val="4A4A4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BMS Loyalty </a:t>
            </a:r>
            <a:endParaRPr kumimoji="0" lang="ru-RU" sz="1000" u="none" strike="noStrike" kern="1200" cap="none" spc="0" normalizeH="0" baseline="0" noProof="0" dirty="0">
              <a:ln>
                <a:noFill/>
              </a:ln>
              <a:solidFill>
                <a:srgbClr val="4A4A4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000" u="none" strike="noStrike" kern="1200" cap="none" spc="0" normalizeH="0" baseline="0" noProof="0" dirty="0">
                <a:ln>
                  <a:noFill/>
                </a:ln>
                <a:solidFill>
                  <a:srgbClr val="4A4A4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City </a:t>
            </a:r>
            <a:r>
              <a:rPr lang="en-US" sz="1000" dirty="0">
                <a:solidFill>
                  <a:srgbClr val="4A4A4A"/>
                </a:solidFill>
                <a:latin typeface="Arial" panose="020B0604020202020204" pitchFamily="34" charset="0"/>
              </a:rPr>
              <a:t>Life </a:t>
            </a:r>
            <a:endParaRPr lang="ru-RU" sz="1000" dirty="0">
              <a:solidFill>
                <a:srgbClr val="4A4A4A"/>
              </a:solidFill>
              <a:latin typeface="Arial" panose="020B0604020202020204" pitchFamily="34" charset="0"/>
            </a:endParaRP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000" dirty="0">
                <a:solidFill>
                  <a:srgbClr val="4A4A4A"/>
                </a:solidFill>
                <a:latin typeface="Arial" panose="020B0604020202020204" pitchFamily="34" charset="0"/>
              </a:rPr>
              <a:t>LOYA </a:t>
            </a:r>
            <a:endParaRPr lang="ru-RU" sz="1000" dirty="0">
              <a:solidFill>
                <a:srgbClr val="4A4A4A"/>
              </a:solidFill>
              <a:latin typeface="Arial" panose="020B0604020202020204" pitchFamily="34" charset="0"/>
            </a:endParaRP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000" dirty="0">
                <a:solidFill>
                  <a:srgbClr val="4A4A4A"/>
                </a:solidFill>
                <a:latin typeface="Arial" panose="020B0604020202020204" pitchFamily="34" charset="0"/>
              </a:rPr>
              <a:t>Cloud</a:t>
            </a:r>
            <a:r>
              <a:rPr lang="ru-RU" sz="1000" dirty="0">
                <a:solidFill>
                  <a:srgbClr val="4A4A4A"/>
                </a:solidFill>
                <a:latin typeface="Arial" panose="020B0604020202020204" pitchFamily="34" charset="0"/>
              </a:rPr>
              <a:t> </a:t>
            </a:r>
            <a:r>
              <a:rPr lang="en-US" sz="1000" dirty="0">
                <a:solidFill>
                  <a:srgbClr val="4A4A4A"/>
                </a:solidFill>
                <a:latin typeface="Arial" panose="020B0604020202020204" pitchFamily="34" charset="0"/>
              </a:rPr>
              <a:t>Loyalty</a:t>
            </a:r>
            <a:endParaRPr lang="ru-RU" sz="1000" dirty="0">
              <a:solidFill>
                <a:srgbClr val="4A4A4A"/>
              </a:solidFill>
              <a:latin typeface="Arial" panose="020B0604020202020204" pitchFamily="34" charset="0"/>
            </a:endParaRP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000" dirty="0" err="1">
                <a:solidFill>
                  <a:srgbClr val="4A4A4A"/>
                </a:solidFill>
                <a:latin typeface="Arial" panose="020B0604020202020204" pitchFamily="34" charset="0"/>
              </a:rPr>
              <a:t>ProgBonus</a:t>
            </a:r>
            <a:endParaRPr lang="ru-RU" sz="1000" dirty="0">
              <a:solidFill>
                <a:srgbClr val="4A4A4A"/>
              </a:solidFill>
              <a:latin typeface="Arial" panose="020B0604020202020204" pitchFamily="34" charset="0"/>
            </a:endParaRPr>
          </a:p>
          <a:p>
            <a:pPr marL="72000" marR="0" lvl="0" indent="-720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>
                <a:srgbClr val="4F5168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000" dirty="0">
                <a:solidFill>
                  <a:srgbClr val="4A4A4A"/>
                </a:solidFill>
                <a:latin typeface="Arial" panose="020B0604020202020204" pitchFamily="34" charset="0"/>
              </a:rPr>
              <a:t>ABM </a:t>
            </a:r>
            <a:r>
              <a:rPr lang="en-US" sz="1000" dirty="0" err="1">
                <a:solidFill>
                  <a:srgbClr val="4A4A4A"/>
                </a:solidFill>
                <a:latin typeface="Arial" panose="020B0604020202020204" pitchFamily="34" charset="0"/>
              </a:rPr>
              <a:t>Loyality</a:t>
            </a:r>
            <a:endParaRPr lang="ru-RU" sz="1000" dirty="0">
              <a:solidFill>
                <a:srgbClr val="4A4A4A"/>
              </a:solidFill>
              <a:latin typeface="Arial" panose="020B0604020202020204" pitchFamily="34" charset="0"/>
            </a:endParaRPr>
          </a:p>
        </p:txBody>
      </p:sp>
      <p:sp>
        <p:nvSpPr>
          <p:cNvPr id="106" name="Прямоугольник 105">
            <a:extLst>
              <a:ext uri="{FF2B5EF4-FFF2-40B4-BE49-F238E27FC236}">
                <a16:creationId xmlns:a16="http://schemas.microsoft.com/office/drawing/2014/main" id="{8F5BAA1B-769B-4F52-80F3-6F076A6837A0}"/>
              </a:ext>
            </a:extLst>
          </p:cNvPr>
          <p:cNvSpPr/>
          <p:nvPr/>
        </p:nvSpPr>
        <p:spPr>
          <a:xfrm>
            <a:off x="906908" y="5227005"/>
            <a:ext cx="3259649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Tx/>
              <a:buNone/>
              <a:tabLst/>
              <a:defRPr/>
            </a:pPr>
            <a:r>
              <a:rPr kumimoji="0" lang="ru-RU" sz="140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Длинный список совместимых систем, ПО и торгового оборудования</a:t>
            </a:r>
          </a:p>
        </p:txBody>
      </p:sp>
      <p:pic>
        <p:nvPicPr>
          <p:cNvPr id="107" name="Рисунок 106">
            <a:extLst>
              <a:ext uri="{FF2B5EF4-FFF2-40B4-BE49-F238E27FC236}">
                <a16:creationId xmlns:a16="http://schemas.microsoft.com/office/drawing/2014/main" id="{39A4F565-13C3-4331-856E-BEF9F3F95A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1718" y="2961455"/>
            <a:ext cx="1370063" cy="914517"/>
          </a:xfrm>
          <a:prstGeom prst="rect">
            <a:avLst/>
          </a:prstGeom>
        </p:spPr>
      </p:pic>
      <p:pic>
        <p:nvPicPr>
          <p:cNvPr id="108" name="Picture 4" descr="https://www.atol.ru/upload/iblock/a55/sb_330.png">
            <a:extLst>
              <a:ext uri="{FF2B5EF4-FFF2-40B4-BE49-F238E27FC236}">
                <a16:creationId xmlns:a16="http://schemas.microsoft.com/office/drawing/2014/main" id="{38CB7209-4A24-490A-A2B3-5AE6EDD081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44" t="21717" r="9658" b="18629"/>
          <a:stretch/>
        </p:blipFill>
        <p:spPr bwMode="auto">
          <a:xfrm>
            <a:off x="10478879" y="5431324"/>
            <a:ext cx="1141078" cy="560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" name="Picture 6" descr="https://www.atol.ru/upload/resize_cache/iblock/d2a/1200_900_1/marta_3_4.jpg">
            <a:extLst>
              <a:ext uri="{FF2B5EF4-FFF2-40B4-BE49-F238E27FC236}">
                <a16:creationId xmlns:a16="http://schemas.microsoft.com/office/drawing/2014/main" id="{B65972A0-B9A0-4590-89E4-54598845EB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55" t="7058" r="23785" b="8660"/>
          <a:stretch/>
        </p:blipFill>
        <p:spPr bwMode="auto">
          <a:xfrm>
            <a:off x="9275301" y="5193832"/>
            <a:ext cx="798549" cy="813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0" name="Прямоугольник 109">
            <a:extLst>
              <a:ext uri="{FF2B5EF4-FFF2-40B4-BE49-F238E27FC236}">
                <a16:creationId xmlns:a16="http://schemas.microsoft.com/office/drawing/2014/main" id="{3AE82A56-1A85-441D-9EF8-4822108480AA}"/>
              </a:ext>
            </a:extLst>
          </p:cNvPr>
          <p:cNvSpPr/>
          <p:nvPr/>
        </p:nvSpPr>
        <p:spPr>
          <a:xfrm>
            <a:off x="8740746" y="5170538"/>
            <a:ext cx="1194634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Электронные весы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76A7E107-DC21-4B10-AF52-31EFCD819CB8}"/>
              </a:ext>
            </a:extLst>
          </p:cNvPr>
          <p:cNvSpPr txBox="1"/>
          <p:nvPr/>
        </p:nvSpPr>
        <p:spPr>
          <a:xfrm>
            <a:off x="721895" y="993351"/>
            <a:ext cx="2033337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600" b="1" dirty="0">
                <a:solidFill>
                  <a:srgbClr val="333333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ПРИМЕРЫ СОВМЕСТИМЫХ СИСТЕМ И ПО</a:t>
            </a:r>
            <a:endParaRPr lang="en-RU" sz="1600" b="1" dirty="0"/>
          </a:p>
        </p:txBody>
      </p:sp>
    </p:spTree>
    <p:extLst>
      <p:ext uri="{BB962C8B-B14F-4D97-AF65-F5344CB8AC3E}">
        <p14:creationId xmlns:p14="http://schemas.microsoft.com/office/powerpoint/2010/main" val="13943715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01;p5">
            <a:extLst>
              <a:ext uri="{FF2B5EF4-FFF2-40B4-BE49-F238E27FC236}">
                <a16:creationId xmlns:a16="http://schemas.microsoft.com/office/drawing/2014/main" id="{FC46A7F4-F15A-53B1-F398-E8C3E3094565}"/>
              </a:ext>
            </a:extLst>
          </p:cNvPr>
          <p:cNvSpPr/>
          <p:nvPr/>
        </p:nvSpPr>
        <p:spPr bwMode="auto">
          <a:xfrm>
            <a:off x="5218981" y="1745483"/>
            <a:ext cx="6522035" cy="4259483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Google Shape;101;p5">
            <a:extLst>
              <a:ext uri="{FF2B5EF4-FFF2-40B4-BE49-F238E27FC236}">
                <a16:creationId xmlns:a16="http://schemas.microsoft.com/office/drawing/2014/main" id="{4CBDB483-5C37-BF42-05C3-BFD3EF4CE700}"/>
              </a:ext>
            </a:extLst>
          </p:cNvPr>
          <p:cNvSpPr/>
          <p:nvPr/>
        </p:nvSpPr>
        <p:spPr bwMode="auto">
          <a:xfrm>
            <a:off x="539929" y="1745484"/>
            <a:ext cx="4463391" cy="4300781"/>
          </a:xfrm>
          <a:prstGeom prst="roundRect">
            <a:avLst>
              <a:gd name="adj" fmla="val 1522"/>
            </a:avLst>
          </a:prstGeom>
          <a:gradFill flip="none" rotWithShape="1">
            <a:gsLst>
              <a:gs pos="100000">
                <a:srgbClr val="DF192C"/>
              </a:gs>
              <a:gs pos="21000">
                <a:srgbClr val="222332"/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F6A6D99-86A3-4A0F-919D-8DFABCA6B222}"/>
              </a:ext>
            </a:extLst>
          </p:cNvPr>
          <p:cNvSpPr txBox="1"/>
          <p:nvPr/>
        </p:nvSpPr>
        <p:spPr>
          <a:xfrm>
            <a:off x="540000" y="720000"/>
            <a:ext cx="9208418" cy="4985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Централизованное управление кассами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4F70F55-4EB4-4973-BFF1-2D39B46D8FEC}"/>
              </a:ext>
            </a:extLst>
          </p:cNvPr>
          <p:cNvSpPr/>
          <p:nvPr/>
        </p:nvSpPr>
        <p:spPr>
          <a:xfrm>
            <a:off x="794746" y="1937315"/>
            <a:ext cx="3962012" cy="37056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2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Кассовый сервер</a:t>
            </a:r>
            <a:r>
              <a:rPr lang="en-US" sz="22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 </a:t>
            </a:r>
            <a:r>
              <a:rPr lang="en-US" sz="2200" b="1" dirty="0" err="1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Frontol</a:t>
            </a:r>
            <a:r>
              <a:rPr lang="en-US" sz="22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 </a:t>
            </a:r>
            <a: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—</a:t>
            </a:r>
            <a:b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</a:b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единый центр управления парком касс:</a:t>
            </a:r>
            <a:endParaRPr lang="ru-RU" dirty="0">
              <a:solidFill>
                <a:schemeClr val="bg1"/>
              </a:solidFill>
              <a:latin typeface="Arial" panose="020B0604020202020204" pitchFamily="34" charset="0"/>
              <a:ea typeface="CoFo Sans Regular" panose="020B0503030202060203" pitchFamily="34" charset="-52"/>
            </a:endParaRPr>
          </a:p>
          <a:p>
            <a:pPr marL="180000" indent="-180000">
              <a:lnSpc>
                <a:spcPct val="110000"/>
              </a:lnSpc>
              <a:spcAft>
                <a:spcPts val="1200"/>
              </a:spcAft>
              <a:buClr>
                <a:srgbClr val="DF192C"/>
              </a:buClr>
              <a:buFont typeface="Arial" panose="020B0604020202020204" pitchFamily="34" charset="0"/>
              <a:buChar char="•"/>
            </a:pP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Оперативная настройка и удаленный мониторинг состояния касс.</a:t>
            </a:r>
            <a:endParaRPr lang="en-US" sz="1400" spc="20" dirty="0">
              <a:solidFill>
                <a:schemeClr val="bg1"/>
              </a:solidFill>
              <a:latin typeface="Arial" panose="020B0604020202020204" pitchFamily="34" charset="0"/>
              <a:ea typeface="CoFo Sans Regular" panose="020B0503030202060203" pitchFamily="34" charset="-52"/>
            </a:endParaRPr>
          </a:p>
          <a:p>
            <a:pPr marL="180000" indent="-180000">
              <a:lnSpc>
                <a:spcPct val="110000"/>
              </a:lnSpc>
              <a:spcAft>
                <a:spcPts val="1200"/>
              </a:spcAft>
              <a:buClr>
                <a:srgbClr val="DF192C"/>
              </a:buClr>
              <a:buFont typeface="Arial" panose="020B0604020202020204" pitchFamily="34" charset="0"/>
              <a:buChar char="•"/>
            </a:pP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Сокращение затрат на обслуживание </a:t>
            </a:r>
            <a:b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и поддержку оборудования.</a:t>
            </a:r>
          </a:p>
          <a:p>
            <a:pPr marL="180000" indent="-180000">
              <a:lnSpc>
                <a:spcPct val="110000"/>
              </a:lnSpc>
              <a:spcAft>
                <a:spcPts val="1200"/>
              </a:spcAft>
              <a:buClr>
                <a:srgbClr val="DF192C"/>
              </a:buClr>
              <a:buFont typeface="Arial" panose="020B0604020202020204" pitchFamily="34" charset="0"/>
              <a:buChar char="•"/>
            </a:pP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Снижение человеческого фактора </a:t>
            </a:r>
            <a:b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и объема ручной работы.</a:t>
            </a:r>
          </a:p>
          <a:p>
            <a:pPr marL="180000" indent="-180000">
              <a:lnSpc>
                <a:spcPct val="110000"/>
              </a:lnSpc>
              <a:spcAft>
                <a:spcPts val="1200"/>
              </a:spcAft>
              <a:buClr>
                <a:srgbClr val="DF192C"/>
              </a:buClr>
              <a:buFont typeface="Arial" panose="020B0604020202020204" pitchFamily="34" charset="0"/>
              <a:buChar char="•"/>
            </a:pP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Снижение нагрузки на систему, </a:t>
            </a:r>
            <a:b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увеличение ее производительности.</a:t>
            </a:r>
          </a:p>
          <a:p>
            <a:pPr marL="180000" indent="-180000">
              <a:lnSpc>
                <a:spcPct val="110000"/>
              </a:lnSpc>
              <a:spcAft>
                <a:spcPts val="1200"/>
              </a:spcAft>
              <a:buClr>
                <a:srgbClr val="DF192C"/>
              </a:buClr>
              <a:buFont typeface="Arial" panose="020B0604020202020204" pitchFamily="34" charset="0"/>
              <a:buChar char="•"/>
            </a:pP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Формирование управленческих </a:t>
            </a:r>
            <a:b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отчетов для руководителя.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2ECED083-9E9D-480C-B83A-5BB2911E8FC7}"/>
              </a:ext>
            </a:extLst>
          </p:cNvPr>
          <p:cNvSpPr/>
          <p:nvPr/>
        </p:nvSpPr>
        <p:spPr>
          <a:xfrm>
            <a:off x="6979353" y="2021318"/>
            <a:ext cx="1143000" cy="4011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CE4B801F-D5C4-437F-B4C7-766922F91E9F}"/>
              </a:ext>
            </a:extLst>
          </p:cNvPr>
          <p:cNvSpPr/>
          <p:nvPr/>
        </p:nvSpPr>
        <p:spPr>
          <a:xfrm>
            <a:off x="540000" y="1260000"/>
            <a:ext cx="8234868" cy="2215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1600" b="1" spc="20" dirty="0">
                <a:solidFill>
                  <a:schemeClr val="bg1"/>
                </a:solidFill>
                <a:latin typeface="Arial" panose="020B0604020202020204" pitchFamily="34" charset="0"/>
                <a:ea typeface="CoFo Sans Medium" panose="020B0603030202060203" pitchFamily="34" charset="-52"/>
              </a:rPr>
              <a:t>Управляйте работой касс легко, даже если их очень много</a:t>
            </a:r>
            <a:endParaRPr lang="ru-RU" sz="1600" b="1" spc="20" dirty="0">
              <a:latin typeface="Arial" panose="020B0604020202020204" pitchFamily="34" charset="0"/>
              <a:ea typeface="CoFo Sans Medium" panose="020B0603030202060203" pitchFamily="34" charset="-52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3337CC2-D899-45A2-9B98-20ED23BC3449}"/>
              </a:ext>
            </a:extLst>
          </p:cNvPr>
          <p:cNvSpPr/>
          <p:nvPr/>
        </p:nvSpPr>
        <p:spPr>
          <a:xfrm>
            <a:off x="6934880" y="2012328"/>
            <a:ext cx="1143000" cy="4011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Google Shape;147;p3">
            <a:extLst>
              <a:ext uri="{FF2B5EF4-FFF2-40B4-BE49-F238E27FC236}">
                <a16:creationId xmlns:a16="http://schemas.microsoft.com/office/drawing/2014/main" id="{A12989A8-BE15-4370-ACE0-71C02F6FD74B}"/>
              </a:ext>
            </a:extLst>
          </p:cNvPr>
          <p:cNvSpPr/>
          <p:nvPr/>
        </p:nvSpPr>
        <p:spPr>
          <a:xfrm>
            <a:off x="5297245" y="1889621"/>
            <a:ext cx="6310354" cy="2301258"/>
          </a:xfrm>
          <a:prstGeom prst="roundRect">
            <a:avLst>
              <a:gd name="adj" fmla="val 2000"/>
            </a:avLst>
          </a:prstGeom>
          <a:solidFill>
            <a:srgbClr val="EDF0F6"/>
          </a:solidFill>
          <a:ln>
            <a:noFill/>
          </a:ln>
        </p:spPr>
        <p:txBody>
          <a:bodyPr spcFirstLastPara="1" wrap="square" lIns="91410" tIns="45693" rIns="91410" bIns="45693" anchor="ctr" anchorCtr="0">
            <a:noAutofit/>
          </a:bodyPr>
          <a:lstStyle/>
          <a:p>
            <a:pPr marL="311079" indent="-311079">
              <a:lnSpc>
                <a:spcPct val="150000"/>
              </a:lnSpc>
              <a:buFont typeface="+mj-lt"/>
              <a:buAutoNum type="arabicPeriod"/>
            </a:pPr>
            <a:endParaRPr lang="ru-RU" sz="1801" dirty="0">
              <a:solidFill>
                <a:schemeClr val="bg1"/>
              </a:solidFill>
              <a:ea typeface="Calibri" panose="020F0502020204030204" pitchFamily="34" charset="0"/>
            </a:endParaRPr>
          </a:p>
        </p:txBody>
      </p:sp>
      <p:sp>
        <p:nvSpPr>
          <p:cNvPr id="12" name="Google Shape;147;p3">
            <a:extLst>
              <a:ext uri="{FF2B5EF4-FFF2-40B4-BE49-F238E27FC236}">
                <a16:creationId xmlns:a16="http://schemas.microsoft.com/office/drawing/2014/main" id="{A78E03C6-561E-4CE6-B9E1-241652F3FE24}"/>
              </a:ext>
            </a:extLst>
          </p:cNvPr>
          <p:cNvSpPr/>
          <p:nvPr/>
        </p:nvSpPr>
        <p:spPr>
          <a:xfrm>
            <a:off x="5537661" y="2178039"/>
            <a:ext cx="1749564" cy="1675024"/>
          </a:xfrm>
          <a:prstGeom prst="roundRect">
            <a:avLst>
              <a:gd name="adj" fmla="val 3606"/>
            </a:avLst>
          </a:prstGeom>
          <a:solidFill>
            <a:srgbClr val="AAB0C4"/>
          </a:solidFill>
          <a:ln>
            <a:noFill/>
          </a:ln>
        </p:spPr>
        <p:txBody>
          <a:bodyPr spcFirstLastPara="1" wrap="square" lIns="91410" tIns="45693" rIns="91410" bIns="45693" anchor="ctr" anchorCtr="0">
            <a:noAutofit/>
          </a:bodyPr>
          <a:lstStyle/>
          <a:p>
            <a:pPr marL="311079" indent="-311079">
              <a:lnSpc>
                <a:spcPct val="150000"/>
              </a:lnSpc>
              <a:buFont typeface="+mj-lt"/>
              <a:buAutoNum type="arabicPeriod"/>
            </a:pPr>
            <a:endParaRPr lang="ru-RU" sz="1801" dirty="0">
              <a:solidFill>
                <a:schemeClr val="bg1"/>
              </a:solidFill>
              <a:ea typeface="Calibri" panose="020F0502020204030204" pitchFamily="34" charset="0"/>
            </a:endParaRPr>
          </a:p>
        </p:txBody>
      </p:sp>
      <p:sp>
        <p:nvSpPr>
          <p:cNvPr id="13" name="Google Shape;147;p3">
            <a:extLst>
              <a:ext uri="{FF2B5EF4-FFF2-40B4-BE49-F238E27FC236}">
                <a16:creationId xmlns:a16="http://schemas.microsoft.com/office/drawing/2014/main" id="{4091C157-C392-4844-9DD6-A26F5E268BAA}"/>
              </a:ext>
            </a:extLst>
          </p:cNvPr>
          <p:cNvSpPr/>
          <p:nvPr/>
        </p:nvSpPr>
        <p:spPr>
          <a:xfrm>
            <a:off x="7996246" y="2183974"/>
            <a:ext cx="1800887" cy="721205"/>
          </a:xfrm>
          <a:prstGeom prst="roundRect">
            <a:avLst>
              <a:gd name="adj" fmla="val 6661"/>
            </a:avLst>
          </a:prstGeom>
          <a:solidFill>
            <a:srgbClr val="AAB0C4"/>
          </a:solidFill>
          <a:ln>
            <a:noFill/>
          </a:ln>
        </p:spPr>
        <p:txBody>
          <a:bodyPr spcFirstLastPara="1" wrap="square" lIns="91410" tIns="45693" rIns="91410" bIns="45693" anchor="ctr" anchorCtr="0">
            <a:noAutofit/>
          </a:bodyPr>
          <a:lstStyle/>
          <a:p>
            <a:pPr marL="311079" indent="-311079">
              <a:lnSpc>
                <a:spcPct val="150000"/>
              </a:lnSpc>
              <a:buFont typeface="+mj-lt"/>
              <a:buAutoNum type="arabicPeriod"/>
            </a:pPr>
            <a:endParaRPr lang="ru-RU" sz="1801" dirty="0">
              <a:solidFill>
                <a:schemeClr val="bg1"/>
              </a:solidFill>
              <a:ea typeface="Calibri" panose="020F0502020204030204" pitchFamily="34" charset="0"/>
            </a:endParaRPr>
          </a:p>
        </p:txBody>
      </p:sp>
      <p:sp>
        <p:nvSpPr>
          <p:cNvPr id="14" name="Google Shape;147;p3">
            <a:extLst>
              <a:ext uri="{FF2B5EF4-FFF2-40B4-BE49-F238E27FC236}">
                <a16:creationId xmlns:a16="http://schemas.microsoft.com/office/drawing/2014/main" id="{998B6D63-4F62-47A0-95A6-594E1946380B}"/>
              </a:ext>
            </a:extLst>
          </p:cNvPr>
          <p:cNvSpPr/>
          <p:nvPr/>
        </p:nvSpPr>
        <p:spPr>
          <a:xfrm>
            <a:off x="7996246" y="3051080"/>
            <a:ext cx="1800887" cy="721205"/>
          </a:xfrm>
          <a:prstGeom prst="roundRect">
            <a:avLst>
              <a:gd name="adj" fmla="val 6661"/>
            </a:avLst>
          </a:prstGeom>
          <a:solidFill>
            <a:srgbClr val="AAB0C4"/>
          </a:solidFill>
          <a:ln>
            <a:noFill/>
          </a:ln>
        </p:spPr>
        <p:txBody>
          <a:bodyPr spcFirstLastPara="1" wrap="square" lIns="91410" tIns="45693" rIns="91410" bIns="45693" anchor="ctr" anchorCtr="0">
            <a:noAutofit/>
          </a:bodyPr>
          <a:lstStyle/>
          <a:p>
            <a:pPr marL="311079" indent="-311079">
              <a:lnSpc>
                <a:spcPct val="150000"/>
              </a:lnSpc>
              <a:buFont typeface="+mj-lt"/>
              <a:buAutoNum type="arabicPeriod"/>
            </a:pPr>
            <a:endParaRPr lang="ru-RU" sz="1801" b="1" dirty="0">
              <a:solidFill>
                <a:schemeClr val="bg1"/>
              </a:solidFill>
              <a:ea typeface="Calibri" panose="020F0502020204030204" pitchFamily="34" charset="0"/>
            </a:endParaRPr>
          </a:p>
        </p:txBody>
      </p:sp>
      <p:sp>
        <p:nvSpPr>
          <p:cNvPr id="16" name="Прямоугольник 19">
            <a:extLst>
              <a:ext uri="{FF2B5EF4-FFF2-40B4-BE49-F238E27FC236}">
                <a16:creationId xmlns:a16="http://schemas.microsoft.com/office/drawing/2014/main" id="{077C8322-E74F-403E-8314-899D8C1CF24A}"/>
              </a:ext>
            </a:extLst>
          </p:cNvPr>
          <p:cNvSpPr/>
          <p:nvPr/>
        </p:nvSpPr>
        <p:spPr>
          <a:xfrm>
            <a:off x="10410211" y="2042304"/>
            <a:ext cx="1197388" cy="437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Aft>
                <a:spcPts val="600"/>
              </a:spcAft>
              <a:buClr>
                <a:srgbClr val="EC1B2F"/>
              </a:buClr>
            </a:pPr>
            <a:r>
              <a:rPr lang="ru-RU" sz="1400" dirty="0"/>
              <a:t>Кассовый узел</a:t>
            </a:r>
          </a:p>
        </p:txBody>
      </p:sp>
      <p:sp>
        <p:nvSpPr>
          <p:cNvPr id="17" name="Прямоугольник 19">
            <a:extLst>
              <a:ext uri="{FF2B5EF4-FFF2-40B4-BE49-F238E27FC236}">
                <a16:creationId xmlns:a16="http://schemas.microsoft.com/office/drawing/2014/main" id="{F8BD6BE4-88E9-420A-881D-501161B361E0}"/>
              </a:ext>
            </a:extLst>
          </p:cNvPr>
          <p:cNvSpPr/>
          <p:nvPr/>
        </p:nvSpPr>
        <p:spPr>
          <a:xfrm>
            <a:off x="5612061" y="2792730"/>
            <a:ext cx="1542119" cy="437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spcAft>
                <a:spcPts val="600"/>
              </a:spcAft>
              <a:buClr>
                <a:srgbClr val="EC1B2F"/>
              </a:buClr>
            </a:pPr>
            <a:r>
              <a:rPr lang="ru-RU" sz="1400" b="1" dirty="0">
                <a:solidFill>
                  <a:schemeClr val="bg1"/>
                </a:solidFill>
              </a:rPr>
              <a:t>Модуль платформы</a:t>
            </a:r>
          </a:p>
        </p:txBody>
      </p:sp>
      <p:sp>
        <p:nvSpPr>
          <p:cNvPr id="18" name="Прямоугольник 19">
            <a:extLst>
              <a:ext uri="{FF2B5EF4-FFF2-40B4-BE49-F238E27FC236}">
                <a16:creationId xmlns:a16="http://schemas.microsoft.com/office/drawing/2014/main" id="{3D4FDF06-474A-4D68-861F-5EB3F1FB6AE0}"/>
              </a:ext>
            </a:extLst>
          </p:cNvPr>
          <p:cNvSpPr/>
          <p:nvPr/>
        </p:nvSpPr>
        <p:spPr>
          <a:xfrm>
            <a:off x="8136419" y="2418346"/>
            <a:ext cx="1542119" cy="2646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spcAft>
                <a:spcPts val="600"/>
              </a:spcAft>
              <a:buClr>
                <a:srgbClr val="EC1B2F"/>
              </a:buClr>
            </a:pPr>
            <a:r>
              <a:rPr lang="en-US" sz="1400" b="1" dirty="0">
                <a:solidFill>
                  <a:schemeClr val="bg1"/>
                </a:solidFill>
              </a:rPr>
              <a:t>Frontol</a:t>
            </a:r>
          </a:p>
        </p:txBody>
      </p:sp>
      <p:sp>
        <p:nvSpPr>
          <p:cNvPr id="19" name="Прямоугольник 19">
            <a:extLst>
              <a:ext uri="{FF2B5EF4-FFF2-40B4-BE49-F238E27FC236}">
                <a16:creationId xmlns:a16="http://schemas.microsoft.com/office/drawing/2014/main" id="{2E641C0B-E2A1-41F5-AD8B-A77B1EC030BE}"/>
              </a:ext>
            </a:extLst>
          </p:cNvPr>
          <p:cNvSpPr/>
          <p:nvPr/>
        </p:nvSpPr>
        <p:spPr>
          <a:xfrm>
            <a:off x="8136418" y="3273874"/>
            <a:ext cx="1542119" cy="2646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spcAft>
                <a:spcPts val="600"/>
              </a:spcAft>
              <a:buClr>
                <a:srgbClr val="EC1B2F"/>
              </a:buClr>
            </a:pPr>
            <a:r>
              <a:rPr lang="ru-RU" sz="1400" b="1" dirty="0">
                <a:solidFill>
                  <a:schemeClr val="bg1"/>
                </a:solidFill>
              </a:rPr>
              <a:t>ККТ</a:t>
            </a:r>
          </a:p>
        </p:txBody>
      </p:sp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id="{CCBDE8D9-D2F2-46FA-9C02-75C38823FC9E}"/>
              </a:ext>
            </a:extLst>
          </p:cNvPr>
          <p:cNvCxnSpPr>
            <a:cxnSpLocks/>
            <a:endCxn id="13" idx="1"/>
          </p:cNvCxnSpPr>
          <p:nvPr/>
        </p:nvCxnSpPr>
        <p:spPr>
          <a:xfrm flipV="1">
            <a:off x="7287225" y="2544577"/>
            <a:ext cx="709021" cy="491296"/>
          </a:xfrm>
          <a:prstGeom prst="line">
            <a:avLst/>
          </a:prstGeom>
          <a:ln>
            <a:solidFill>
              <a:srgbClr val="AAB0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8CE49510-19A0-4AFF-B182-85222E53185E}"/>
              </a:ext>
            </a:extLst>
          </p:cNvPr>
          <p:cNvCxnSpPr>
            <a:cxnSpLocks/>
            <a:endCxn id="14" idx="1"/>
          </p:cNvCxnSpPr>
          <p:nvPr/>
        </p:nvCxnSpPr>
        <p:spPr>
          <a:xfrm>
            <a:off x="7287225" y="3051080"/>
            <a:ext cx="709021" cy="360603"/>
          </a:xfrm>
          <a:prstGeom prst="line">
            <a:avLst/>
          </a:prstGeom>
          <a:ln>
            <a:solidFill>
              <a:srgbClr val="AAB0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id="{8D0EC841-B11C-4D41-AA0D-F83D1997F681}"/>
              </a:ext>
            </a:extLst>
          </p:cNvPr>
          <p:cNvCxnSpPr>
            <a:cxnSpLocks/>
          </p:cNvCxnSpPr>
          <p:nvPr/>
        </p:nvCxnSpPr>
        <p:spPr>
          <a:xfrm flipH="1">
            <a:off x="7287225" y="5035430"/>
            <a:ext cx="1066312" cy="0"/>
          </a:xfrm>
          <a:prstGeom prst="line">
            <a:avLst/>
          </a:prstGeom>
          <a:ln>
            <a:solidFill>
              <a:srgbClr val="AAB0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Дуга 22">
            <a:extLst>
              <a:ext uri="{FF2B5EF4-FFF2-40B4-BE49-F238E27FC236}">
                <a16:creationId xmlns:a16="http://schemas.microsoft.com/office/drawing/2014/main" id="{094E5A9B-789E-4E2A-9E7B-62BB92A5681C}"/>
              </a:ext>
            </a:extLst>
          </p:cNvPr>
          <p:cNvSpPr/>
          <p:nvPr/>
        </p:nvSpPr>
        <p:spPr>
          <a:xfrm>
            <a:off x="8039370" y="2427409"/>
            <a:ext cx="2701006" cy="2675346"/>
          </a:xfrm>
          <a:prstGeom prst="arc">
            <a:avLst>
              <a:gd name="adj1" fmla="val 17283230"/>
              <a:gd name="adj2" fmla="val 4738490"/>
            </a:avLst>
          </a:prstGeom>
          <a:ln>
            <a:solidFill>
              <a:srgbClr val="D819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блако 23">
            <a:extLst>
              <a:ext uri="{FF2B5EF4-FFF2-40B4-BE49-F238E27FC236}">
                <a16:creationId xmlns:a16="http://schemas.microsoft.com/office/drawing/2014/main" id="{2424BFC6-4D86-4250-BAE4-3DD1931537F5}"/>
              </a:ext>
            </a:extLst>
          </p:cNvPr>
          <p:cNvSpPr/>
          <p:nvPr/>
        </p:nvSpPr>
        <p:spPr>
          <a:xfrm>
            <a:off x="5537661" y="4454763"/>
            <a:ext cx="1731150" cy="1207702"/>
          </a:xfrm>
          <a:prstGeom prst="cloud">
            <a:avLst/>
          </a:prstGeom>
          <a:solidFill>
            <a:srgbClr val="EDF0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19">
            <a:extLst>
              <a:ext uri="{FF2B5EF4-FFF2-40B4-BE49-F238E27FC236}">
                <a16:creationId xmlns:a16="http://schemas.microsoft.com/office/drawing/2014/main" id="{DDD7562E-CC7A-44FC-A80E-ADA981693859}"/>
              </a:ext>
            </a:extLst>
          </p:cNvPr>
          <p:cNvSpPr/>
          <p:nvPr/>
        </p:nvSpPr>
        <p:spPr>
          <a:xfrm>
            <a:off x="5627643" y="4913959"/>
            <a:ext cx="1542119" cy="2646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spcAft>
                <a:spcPts val="600"/>
              </a:spcAft>
              <a:buClr>
                <a:srgbClr val="EC1B2F"/>
              </a:buClr>
            </a:pPr>
            <a:r>
              <a:rPr lang="ru-RU" sz="1400" b="1" dirty="0"/>
              <a:t>Платформа</a:t>
            </a:r>
          </a:p>
        </p:txBody>
      </p:sp>
      <p:sp>
        <p:nvSpPr>
          <p:cNvPr id="26" name="Облако 25">
            <a:extLst>
              <a:ext uri="{FF2B5EF4-FFF2-40B4-BE49-F238E27FC236}">
                <a16:creationId xmlns:a16="http://schemas.microsoft.com/office/drawing/2014/main" id="{4914E616-7F96-4BCA-8FDA-F895929D8F3A}"/>
              </a:ext>
            </a:extLst>
          </p:cNvPr>
          <p:cNvSpPr/>
          <p:nvPr/>
        </p:nvSpPr>
        <p:spPr>
          <a:xfrm>
            <a:off x="8039371" y="4412612"/>
            <a:ext cx="1707664" cy="1166263"/>
          </a:xfrm>
          <a:prstGeom prst="cloud">
            <a:avLst/>
          </a:prstGeom>
          <a:solidFill>
            <a:srgbClr val="D21A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19">
            <a:extLst>
              <a:ext uri="{FF2B5EF4-FFF2-40B4-BE49-F238E27FC236}">
                <a16:creationId xmlns:a16="http://schemas.microsoft.com/office/drawing/2014/main" id="{1A806EBF-960D-40C7-A9DE-28F6992E55A2}"/>
              </a:ext>
            </a:extLst>
          </p:cNvPr>
          <p:cNvSpPr/>
          <p:nvPr/>
        </p:nvSpPr>
        <p:spPr>
          <a:xfrm>
            <a:off x="8346334" y="4752600"/>
            <a:ext cx="1080313" cy="437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spcAft>
                <a:spcPts val="600"/>
              </a:spcAft>
              <a:buClr>
                <a:srgbClr val="EC1B2F"/>
              </a:buClr>
            </a:pPr>
            <a:r>
              <a:rPr lang="en-US" sz="1400" b="1" dirty="0">
                <a:solidFill>
                  <a:schemeClr val="bg1"/>
                </a:solidFill>
              </a:rPr>
              <a:t>Frontol Cloud</a:t>
            </a:r>
          </a:p>
        </p:txBody>
      </p:sp>
      <p:cxnSp>
        <p:nvCxnSpPr>
          <p:cNvPr id="28" name="Прямая соединительная линия 27">
            <a:extLst>
              <a:ext uri="{FF2B5EF4-FFF2-40B4-BE49-F238E27FC236}">
                <a16:creationId xmlns:a16="http://schemas.microsoft.com/office/drawing/2014/main" id="{3FE481D7-277A-4C43-9722-C13BBCDF8461}"/>
              </a:ext>
            </a:extLst>
          </p:cNvPr>
          <p:cNvCxnSpPr>
            <a:cxnSpLocks/>
          </p:cNvCxnSpPr>
          <p:nvPr/>
        </p:nvCxnSpPr>
        <p:spPr>
          <a:xfrm flipV="1">
            <a:off x="6426722" y="3853063"/>
            <a:ext cx="0" cy="709947"/>
          </a:xfrm>
          <a:prstGeom prst="line">
            <a:avLst/>
          </a:prstGeom>
          <a:ln>
            <a:solidFill>
              <a:srgbClr val="AAB0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87895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101;p5">
            <a:extLst>
              <a:ext uri="{FF2B5EF4-FFF2-40B4-BE49-F238E27FC236}">
                <a16:creationId xmlns:a16="http://schemas.microsoft.com/office/drawing/2014/main" id="{4701DD28-97D4-B86C-6793-685216098498}"/>
              </a:ext>
            </a:extLst>
          </p:cNvPr>
          <p:cNvSpPr/>
          <p:nvPr/>
        </p:nvSpPr>
        <p:spPr bwMode="auto">
          <a:xfrm>
            <a:off x="539931" y="1666375"/>
            <a:ext cx="5999766" cy="756000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Google Shape;101;p5">
            <a:extLst>
              <a:ext uri="{FF2B5EF4-FFF2-40B4-BE49-F238E27FC236}">
                <a16:creationId xmlns:a16="http://schemas.microsoft.com/office/drawing/2014/main" id="{6E3F70DF-3CD7-4F30-FBAE-53C581099991}"/>
              </a:ext>
            </a:extLst>
          </p:cNvPr>
          <p:cNvSpPr/>
          <p:nvPr/>
        </p:nvSpPr>
        <p:spPr bwMode="auto">
          <a:xfrm>
            <a:off x="539931" y="2576444"/>
            <a:ext cx="5999766" cy="756000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Google Shape;101;p5">
            <a:extLst>
              <a:ext uri="{FF2B5EF4-FFF2-40B4-BE49-F238E27FC236}">
                <a16:creationId xmlns:a16="http://schemas.microsoft.com/office/drawing/2014/main" id="{F1EE8793-45B5-96A1-1CEE-CB8203EB88CB}"/>
              </a:ext>
            </a:extLst>
          </p:cNvPr>
          <p:cNvSpPr/>
          <p:nvPr/>
        </p:nvSpPr>
        <p:spPr bwMode="auto">
          <a:xfrm>
            <a:off x="539931" y="3486513"/>
            <a:ext cx="5999766" cy="756000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Google Shape;101;p5">
            <a:extLst>
              <a:ext uri="{FF2B5EF4-FFF2-40B4-BE49-F238E27FC236}">
                <a16:creationId xmlns:a16="http://schemas.microsoft.com/office/drawing/2014/main" id="{C26F2BCD-77C2-B9CE-705B-54C11DD67DA9}"/>
              </a:ext>
            </a:extLst>
          </p:cNvPr>
          <p:cNvSpPr/>
          <p:nvPr/>
        </p:nvSpPr>
        <p:spPr bwMode="auto">
          <a:xfrm>
            <a:off x="539931" y="4377434"/>
            <a:ext cx="5999766" cy="914400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Google Shape;101;p5">
            <a:extLst>
              <a:ext uri="{FF2B5EF4-FFF2-40B4-BE49-F238E27FC236}">
                <a16:creationId xmlns:a16="http://schemas.microsoft.com/office/drawing/2014/main" id="{FD6CD11A-C1A0-1531-D9F1-7E167A2FEA74}"/>
              </a:ext>
            </a:extLst>
          </p:cNvPr>
          <p:cNvSpPr/>
          <p:nvPr/>
        </p:nvSpPr>
        <p:spPr bwMode="auto">
          <a:xfrm>
            <a:off x="6089301" y="1660789"/>
            <a:ext cx="6102699" cy="3646025"/>
          </a:xfrm>
          <a:prstGeom prst="roundRect">
            <a:avLst>
              <a:gd name="adj" fmla="val 1522"/>
            </a:avLst>
          </a:prstGeom>
          <a:gradFill flip="none" rotWithShape="1">
            <a:gsLst>
              <a:gs pos="0">
                <a:srgbClr val="DF192C"/>
              </a:gs>
              <a:gs pos="91000">
                <a:srgbClr val="222332"/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6" name="Google Shape;101;p5">
            <a:extLst>
              <a:ext uri="{FF2B5EF4-FFF2-40B4-BE49-F238E27FC236}">
                <a16:creationId xmlns:a16="http://schemas.microsoft.com/office/drawing/2014/main" id="{1A7A4005-42F5-796F-12AD-F167D43AE53D}"/>
              </a:ext>
            </a:extLst>
          </p:cNvPr>
          <p:cNvSpPr/>
          <p:nvPr/>
        </p:nvSpPr>
        <p:spPr bwMode="auto">
          <a:xfrm>
            <a:off x="6370655" y="2447868"/>
            <a:ext cx="4590573" cy="2338086"/>
          </a:xfrm>
          <a:prstGeom prst="roundRect">
            <a:avLst>
              <a:gd name="adj" fmla="val 1522"/>
            </a:avLst>
          </a:prstGeom>
          <a:gradFill>
            <a:gsLst>
              <a:gs pos="0">
                <a:srgbClr val="DF192C"/>
              </a:gs>
              <a:gs pos="91000">
                <a:srgbClr val="4F5168">
                  <a:alpha val="40209"/>
                </a:srgbClr>
              </a:gs>
            </a:gsLst>
            <a:lin ang="0" scaled="0"/>
          </a:gradFill>
          <a:ln w="19050">
            <a:solidFill>
              <a:srgbClr val="EDEFF5"/>
            </a:solidFill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Google Shape;101;p5">
            <a:extLst>
              <a:ext uri="{FF2B5EF4-FFF2-40B4-BE49-F238E27FC236}">
                <a16:creationId xmlns:a16="http://schemas.microsoft.com/office/drawing/2014/main" id="{D29FFC7A-AD55-C256-59B9-2E50CD383473}"/>
              </a:ext>
            </a:extLst>
          </p:cNvPr>
          <p:cNvSpPr/>
          <p:nvPr/>
        </p:nvSpPr>
        <p:spPr bwMode="auto">
          <a:xfrm>
            <a:off x="539930" y="5430232"/>
            <a:ext cx="11652070" cy="855299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111">
            <a:extLst>
              <a:ext uri="{FF2B5EF4-FFF2-40B4-BE49-F238E27FC236}">
                <a16:creationId xmlns:a16="http://schemas.microsoft.com/office/drawing/2014/main" id="{B7C24ED6-D32A-8AA5-C6E7-F33DD103FF25}"/>
              </a:ext>
            </a:extLst>
          </p:cNvPr>
          <p:cNvSpPr/>
          <p:nvPr/>
        </p:nvSpPr>
        <p:spPr>
          <a:xfrm>
            <a:off x="1312385" y="1839296"/>
            <a:ext cx="3921352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1200"/>
              </a:spcBef>
              <a:buClr>
                <a:srgbClr val="ED1B2F"/>
              </a:buClr>
              <a:buSzPts val="1200"/>
            </a:pP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</a:rPr>
              <a:t>Простая и гибкая настройка прав пользователей без программиста</a:t>
            </a:r>
          </a:p>
        </p:txBody>
      </p:sp>
      <p:sp>
        <p:nvSpPr>
          <p:cNvPr id="11" name="Прямоугольник 111">
            <a:extLst>
              <a:ext uri="{FF2B5EF4-FFF2-40B4-BE49-F238E27FC236}">
                <a16:creationId xmlns:a16="http://schemas.microsoft.com/office/drawing/2014/main" id="{9A3C4A7A-2B50-D03B-B069-5DF5811E2BAB}"/>
              </a:ext>
            </a:extLst>
          </p:cNvPr>
          <p:cNvSpPr/>
          <p:nvPr/>
        </p:nvSpPr>
        <p:spPr>
          <a:xfrm>
            <a:off x="1312386" y="2733729"/>
            <a:ext cx="3676303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spcAft>
                <a:spcPts val="400"/>
              </a:spcAft>
              <a:buClr>
                <a:srgbClr val="ED1B2F"/>
              </a:buClr>
              <a:buSzPts val="1200"/>
            </a:pP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Журнал всех произведенных пользователями операций</a:t>
            </a:r>
          </a:p>
        </p:txBody>
      </p:sp>
      <p:sp>
        <p:nvSpPr>
          <p:cNvPr id="12" name="Прямоугольник 111">
            <a:extLst>
              <a:ext uri="{FF2B5EF4-FFF2-40B4-BE49-F238E27FC236}">
                <a16:creationId xmlns:a16="http://schemas.microsoft.com/office/drawing/2014/main" id="{CE2E8FB2-8513-A44D-812B-8778CAE587FF}"/>
              </a:ext>
            </a:extLst>
          </p:cNvPr>
          <p:cNvSpPr/>
          <p:nvPr/>
        </p:nvSpPr>
        <p:spPr>
          <a:xfrm>
            <a:off x="1312385" y="3670696"/>
            <a:ext cx="4426677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1200"/>
              </a:spcBef>
              <a:buClr>
                <a:srgbClr val="ED1B2F"/>
              </a:buClr>
              <a:buSzPts val="1200"/>
            </a:pP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Детальная статистика продаж для оценки эффективности работы кассиров</a:t>
            </a:r>
          </a:p>
        </p:txBody>
      </p:sp>
      <p:sp>
        <p:nvSpPr>
          <p:cNvPr id="13" name="Прямоугольник 111">
            <a:extLst>
              <a:ext uri="{FF2B5EF4-FFF2-40B4-BE49-F238E27FC236}">
                <a16:creationId xmlns:a16="http://schemas.microsoft.com/office/drawing/2014/main" id="{3D3883D8-ADCF-845D-BD7B-1EDDCE321BAE}"/>
              </a:ext>
            </a:extLst>
          </p:cNvPr>
          <p:cNvSpPr/>
          <p:nvPr/>
        </p:nvSpPr>
        <p:spPr>
          <a:xfrm>
            <a:off x="1312385" y="4510784"/>
            <a:ext cx="4347634" cy="6001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spcBef>
                <a:spcPts val="1200"/>
              </a:spcBef>
              <a:buClr>
                <a:srgbClr val="ED1B2F"/>
              </a:buClr>
              <a:buSzPts val="1200"/>
            </a:pP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Интеграция с популярными сервисами видеонаблюдения: видеофиксация </a:t>
            </a:r>
            <a:b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</a:br>
            <a:r>
              <a:rPr lang="ru-RU" sz="1300" b="1" dirty="0">
                <a:solidFill>
                  <a:schemeClr val="dk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и привязка чека к видеофрагменту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53243AD-D1A0-7779-F862-897F34AA70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4633" y="1786319"/>
            <a:ext cx="489656" cy="48965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BD8DFEC-0F88-331E-1149-8FAA61BE60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4633" y="2704824"/>
            <a:ext cx="489656" cy="48965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F89A852-FB60-A1AD-C519-C786BFA015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4633" y="4510784"/>
            <a:ext cx="489656" cy="48965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013D0A0-002A-C1BD-FA28-A358A27823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4633" y="3634140"/>
            <a:ext cx="489656" cy="489656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2F6A6D99-86A3-4A0F-919D-8DFABCA6B222}"/>
              </a:ext>
            </a:extLst>
          </p:cNvPr>
          <p:cNvSpPr txBox="1"/>
          <p:nvPr/>
        </p:nvSpPr>
        <p:spPr>
          <a:xfrm>
            <a:off x="540000" y="720000"/>
            <a:ext cx="7091300" cy="4985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  <a:sym typeface="Arial"/>
              </a:rPr>
              <a:t>Контроль работы сотрудников</a:t>
            </a:r>
            <a:endParaRPr lang="en-GB" sz="3600" b="1" dirty="0">
              <a:solidFill>
                <a:schemeClr val="bg1"/>
              </a:solidFill>
              <a:latin typeface="Arial" panose="020B0604020202020204" pitchFamily="34" charset="0"/>
              <a:ea typeface="CoFo Sans Bold" panose="020B0803030202060203" pitchFamily="34" charset="-52"/>
              <a:sym typeface="Arial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BA4CA69-1928-4167-A755-FB55E077DD8F}"/>
              </a:ext>
            </a:extLst>
          </p:cNvPr>
          <p:cNvSpPr/>
          <p:nvPr/>
        </p:nvSpPr>
        <p:spPr>
          <a:xfrm>
            <a:off x="540000" y="1260000"/>
            <a:ext cx="5363089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Непрерывное отслеживание действий на кассе</a:t>
            </a:r>
          </a:p>
        </p:txBody>
      </p:sp>
      <p:pic>
        <p:nvPicPr>
          <p:cNvPr id="13314" name="Picture 2" descr="Picture background">
            <a:extLst>
              <a:ext uri="{FF2B5EF4-FFF2-40B4-BE49-F238E27FC236}">
                <a16:creationId xmlns:a16="http://schemas.microsoft.com/office/drawing/2014/main" id="{1E9BD0DF-8426-4199-94AE-9C0BDD76C1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7" t="23800" r="7227" b="28967"/>
          <a:stretch/>
        </p:blipFill>
        <p:spPr bwMode="auto">
          <a:xfrm>
            <a:off x="888475" y="5607803"/>
            <a:ext cx="1469821" cy="500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Picture background">
            <a:extLst>
              <a:ext uri="{FF2B5EF4-FFF2-40B4-BE49-F238E27FC236}">
                <a16:creationId xmlns:a16="http://schemas.microsoft.com/office/drawing/2014/main" id="{6B5974E1-0C3D-4B86-90DA-636A0BDCB2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706" b="36626"/>
          <a:stretch/>
        </p:blipFill>
        <p:spPr bwMode="auto">
          <a:xfrm>
            <a:off x="3608635" y="5641720"/>
            <a:ext cx="1684304" cy="432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Picture background">
            <a:extLst>
              <a:ext uri="{FF2B5EF4-FFF2-40B4-BE49-F238E27FC236}">
                <a16:creationId xmlns:a16="http://schemas.microsoft.com/office/drawing/2014/main" id="{FCEE686D-5238-4E87-A01B-F8E8FE9456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278" y="5653734"/>
            <a:ext cx="1169603" cy="408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 descr="Picture background">
            <a:extLst>
              <a:ext uri="{FF2B5EF4-FFF2-40B4-BE49-F238E27FC236}">
                <a16:creationId xmlns:a16="http://schemas.microsoft.com/office/drawing/2014/main" id="{3A15DAA2-E3E1-4D20-BB10-7610E51C90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558" b="28925"/>
          <a:stretch/>
        </p:blipFill>
        <p:spPr bwMode="auto">
          <a:xfrm>
            <a:off x="8963219" y="5610826"/>
            <a:ext cx="1743196" cy="494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 descr="A close-up of a camera&#10;&#10;AI-generated content may be incorrect.">
            <a:extLst>
              <a:ext uri="{FF2B5EF4-FFF2-40B4-BE49-F238E27FC236}">
                <a16:creationId xmlns:a16="http://schemas.microsoft.com/office/drawing/2014/main" id="{1196217F-2DE7-0631-DEBE-BBC058A9E5A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6774" y="1683938"/>
            <a:ext cx="4865225" cy="3252493"/>
          </a:xfrm>
          <a:prstGeom prst="rect">
            <a:avLst/>
          </a:prstGeom>
        </p:spPr>
      </p:pic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99EC6CC3-6F27-433F-A769-C81E15C59417}"/>
              </a:ext>
            </a:extLst>
          </p:cNvPr>
          <p:cNvSpPr/>
          <p:nvPr/>
        </p:nvSpPr>
        <p:spPr>
          <a:xfrm>
            <a:off x="6870345" y="2685690"/>
            <a:ext cx="2040883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base"/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Разрешение спорных ситуаций на кассе</a:t>
            </a: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91AD8B77-F14C-4815-9945-906C5807B0AF}"/>
              </a:ext>
            </a:extLst>
          </p:cNvPr>
          <p:cNvSpPr/>
          <p:nvPr/>
        </p:nvSpPr>
        <p:spPr>
          <a:xfrm>
            <a:off x="6870344" y="3363938"/>
            <a:ext cx="2439413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base"/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Минимизация риска мошенничества и краж</a:t>
            </a: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3DE75435-0FAD-4538-8B0C-CBC28F701EAB}"/>
              </a:ext>
            </a:extLst>
          </p:cNvPr>
          <p:cNvSpPr/>
          <p:nvPr/>
        </p:nvSpPr>
        <p:spPr>
          <a:xfrm>
            <a:off x="6870345" y="4042187"/>
            <a:ext cx="2164708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Получение отчетов по сотрудникам</a:t>
            </a:r>
          </a:p>
        </p:txBody>
      </p:sp>
      <p:sp>
        <p:nvSpPr>
          <p:cNvPr id="2" name="5-point Star 1">
            <a:extLst>
              <a:ext uri="{FF2B5EF4-FFF2-40B4-BE49-F238E27FC236}">
                <a16:creationId xmlns:a16="http://schemas.microsoft.com/office/drawing/2014/main" id="{673EAA5C-1C03-1191-1504-20B844F7F9B3}"/>
              </a:ext>
            </a:extLst>
          </p:cNvPr>
          <p:cNvSpPr/>
          <p:nvPr/>
        </p:nvSpPr>
        <p:spPr>
          <a:xfrm>
            <a:off x="6515174" y="2621588"/>
            <a:ext cx="252941" cy="252941"/>
          </a:xfrm>
          <a:prstGeom prst="star5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4" name="5-point Star 3">
            <a:extLst>
              <a:ext uri="{FF2B5EF4-FFF2-40B4-BE49-F238E27FC236}">
                <a16:creationId xmlns:a16="http://schemas.microsoft.com/office/drawing/2014/main" id="{0F085D0A-54E8-3D97-249F-D9BDF2A2D5C0}"/>
              </a:ext>
            </a:extLst>
          </p:cNvPr>
          <p:cNvSpPr/>
          <p:nvPr/>
        </p:nvSpPr>
        <p:spPr>
          <a:xfrm>
            <a:off x="6515174" y="3303803"/>
            <a:ext cx="252941" cy="252941"/>
          </a:xfrm>
          <a:prstGeom prst="star5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19" name="5-point Star 18">
            <a:extLst>
              <a:ext uri="{FF2B5EF4-FFF2-40B4-BE49-F238E27FC236}">
                <a16:creationId xmlns:a16="http://schemas.microsoft.com/office/drawing/2014/main" id="{AE23B864-4741-47F1-4DCF-354F23441A5F}"/>
              </a:ext>
            </a:extLst>
          </p:cNvPr>
          <p:cNvSpPr/>
          <p:nvPr/>
        </p:nvSpPr>
        <p:spPr>
          <a:xfrm>
            <a:off x="6515174" y="3982608"/>
            <a:ext cx="252941" cy="252941"/>
          </a:xfrm>
          <a:prstGeom prst="star5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</p:spTree>
    <p:extLst>
      <p:ext uri="{BB962C8B-B14F-4D97-AF65-F5344CB8AC3E}">
        <p14:creationId xmlns:p14="http://schemas.microsoft.com/office/powerpoint/2010/main" val="8750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01;p5">
            <a:extLst>
              <a:ext uri="{FF2B5EF4-FFF2-40B4-BE49-F238E27FC236}">
                <a16:creationId xmlns:a16="http://schemas.microsoft.com/office/drawing/2014/main" id="{0459B37F-6089-4AFB-E956-33AE92330F5A}"/>
              </a:ext>
            </a:extLst>
          </p:cNvPr>
          <p:cNvSpPr/>
          <p:nvPr/>
        </p:nvSpPr>
        <p:spPr bwMode="auto">
          <a:xfrm>
            <a:off x="539930" y="4437112"/>
            <a:ext cx="10710662" cy="1720620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Google Shape;101;p5">
            <a:extLst>
              <a:ext uri="{FF2B5EF4-FFF2-40B4-BE49-F238E27FC236}">
                <a16:creationId xmlns:a16="http://schemas.microsoft.com/office/drawing/2014/main" id="{8ECC92D8-6A61-334B-4C69-F9AEF7DFD9DB}"/>
              </a:ext>
            </a:extLst>
          </p:cNvPr>
          <p:cNvSpPr/>
          <p:nvPr/>
        </p:nvSpPr>
        <p:spPr bwMode="auto">
          <a:xfrm>
            <a:off x="539930" y="1361244"/>
            <a:ext cx="10710662" cy="2886665"/>
          </a:xfrm>
          <a:prstGeom prst="roundRect">
            <a:avLst>
              <a:gd name="adj" fmla="val 1522"/>
            </a:avLst>
          </a:prstGeom>
          <a:gradFill>
            <a:gsLst>
              <a:gs pos="0">
                <a:srgbClr val="DF192C"/>
              </a:gs>
              <a:gs pos="90000">
                <a:srgbClr val="4F5168">
                  <a:alpha val="40209"/>
                </a:srgbClr>
              </a:gs>
            </a:gsLst>
            <a:lin ang="0" scaled="0"/>
          </a:gra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F6A6D99-86A3-4A0F-919D-8DFABCA6B222}"/>
              </a:ext>
            </a:extLst>
          </p:cNvPr>
          <p:cNvSpPr txBox="1"/>
          <p:nvPr/>
        </p:nvSpPr>
        <p:spPr>
          <a:xfrm>
            <a:off x="540000" y="720000"/>
            <a:ext cx="4821256" cy="4985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  <a:sym typeface="Arial"/>
              </a:rPr>
              <a:t>Учет товаров и услуг</a:t>
            </a:r>
            <a:endParaRPr lang="en-GB" sz="3600" b="1" dirty="0">
              <a:solidFill>
                <a:schemeClr val="bg1"/>
              </a:solidFill>
              <a:latin typeface="Arial" panose="020B0604020202020204" pitchFamily="34" charset="0"/>
              <a:ea typeface="CoFo Sans Bold" panose="020B0803030202060203" pitchFamily="34" charset="-52"/>
              <a:sym typeface="Arial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A436B69-085C-4A74-939F-DC5A784714C9}"/>
              </a:ext>
            </a:extLst>
          </p:cNvPr>
          <p:cNvSpPr/>
          <p:nvPr/>
        </p:nvSpPr>
        <p:spPr>
          <a:xfrm>
            <a:off x="707091" y="1619434"/>
            <a:ext cx="6779800" cy="224676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71450" lvl="0" indent="-171450">
              <a:spcAft>
                <a:spcPts val="1200"/>
              </a:spcAft>
              <a:buClr>
                <a:schemeClr val="bg1"/>
              </a:buClr>
              <a:buSzPct val="100000"/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Учет характеристик товара (цвет, размер, коллекции и др.)</a:t>
            </a:r>
          </a:p>
          <a:p>
            <a:pPr marL="171450" lvl="0" indent="-171450">
              <a:spcAft>
                <a:spcPts val="1200"/>
              </a:spcAft>
              <a:buClr>
                <a:schemeClr val="bg1"/>
              </a:buClr>
              <a:buSzPct val="100000"/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Проведение прихода / расхода и переоценок на кассе</a:t>
            </a:r>
          </a:p>
          <a:p>
            <a:pPr marL="171450" lvl="0" indent="-171450">
              <a:spcAft>
                <a:spcPts val="1200"/>
              </a:spcAft>
              <a:buClr>
                <a:schemeClr val="bg1"/>
              </a:buClr>
              <a:buSzPct val="100000"/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Инвентаризация и контроль остатков</a:t>
            </a:r>
          </a:p>
          <a:p>
            <a:pPr marL="171450" lvl="0" indent="-171450">
              <a:spcAft>
                <a:spcPts val="1200"/>
              </a:spcAft>
              <a:buClr>
                <a:schemeClr val="bg1"/>
              </a:buClr>
              <a:buSzPct val="100000"/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Приемка, списание и перемещение товара</a:t>
            </a:r>
          </a:p>
          <a:p>
            <a:pPr marL="171450" lvl="0" indent="-171450">
              <a:spcAft>
                <a:spcPts val="1200"/>
              </a:spcAft>
              <a:buClr>
                <a:schemeClr val="bg1"/>
              </a:buClr>
              <a:buSzPct val="100000"/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Централизованный автозаказ у поставщика</a:t>
            </a:r>
          </a:p>
          <a:p>
            <a:pPr marL="171450" lvl="0" indent="-171450">
              <a:spcAft>
                <a:spcPts val="1200"/>
              </a:spcAft>
              <a:buClr>
                <a:schemeClr val="bg1"/>
              </a:buClr>
              <a:buSzPct val="100000"/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Calibri"/>
              </a:rPr>
              <a:t>Готовая интеграция с </a:t>
            </a:r>
            <a:r>
              <a:rPr lang="ru-RU" sz="1600" b="1" dirty="0" err="1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Calibri"/>
              </a:rPr>
              <a:t>товароучетными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Calibri"/>
              </a:rPr>
              <a:t> системами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A5A0826-6AE4-4A59-8C19-E2B0699E6F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1162" y="4618040"/>
            <a:ext cx="1686376" cy="482771"/>
          </a:xfrm>
          <a:prstGeom prst="rect">
            <a:avLst/>
          </a:prstGeom>
        </p:spPr>
      </p:pic>
      <p:pic>
        <p:nvPicPr>
          <p:cNvPr id="5124" name="Picture 4" descr="https://dalion.ru/local/templates/dalion/images/dalion_logo_old.png">
            <a:extLst>
              <a:ext uri="{FF2B5EF4-FFF2-40B4-BE49-F238E27FC236}">
                <a16:creationId xmlns:a16="http://schemas.microsoft.com/office/drawing/2014/main" id="{7AD33CF1-E5EC-436A-AB13-14F9E861D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0195" y="5507918"/>
            <a:ext cx="1437666" cy="351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Picture background">
            <a:extLst>
              <a:ext uri="{FF2B5EF4-FFF2-40B4-BE49-F238E27FC236}">
                <a16:creationId xmlns:a16="http://schemas.microsoft.com/office/drawing/2014/main" id="{D87DB82F-F0D8-4E0C-826F-571C54ED1F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2192" y="4699857"/>
            <a:ext cx="1583252" cy="379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Picture background">
            <a:extLst>
              <a:ext uri="{FF2B5EF4-FFF2-40B4-BE49-F238E27FC236}">
                <a16:creationId xmlns:a16="http://schemas.microsoft.com/office/drawing/2014/main" id="{DDB13A03-6DA9-402C-A9F2-B0F95F3BD9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975" y="4548857"/>
            <a:ext cx="1306638" cy="653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Picture background">
            <a:extLst>
              <a:ext uri="{FF2B5EF4-FFF2-40B4-BE49-F238E27FC236}">
                <a16:creationId xmlns:a16="http://schemas.microsoft.com/office/drawing/2014/main" id="{F6954951-E2BB-4D99-8BEF-5DF00351E1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1885" y="5296829"/>
            <a:ext cx="2016489" cy="916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Picture background">
            <a:extLst>
              <a:ext uri="{FF2B5EF4-FFF2-40B4-BE49-F238E27FC236}">
                <a16:creationId xmlns:a16="http://schemas.microsoft.com/office/drawing/2014/main" id="{9270D336-E7A5-45A4-8591-98D7C73186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000" b="33655"/>
          <a:stretch/>
        </p:blipFill>
        <p:spPr bwMode="auto">
          <a:xfrm>
            <a:off x="5979486" y="5497688"/>
            <a:ext cx="1383137" cy="475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https://s-market.ru/pix/smarket_logo2.gif">
            <a:extLst>
              <a:ext uri="{FF2B5EF4-FFF2-40B4-BE49-F238E27FC236}">
                <a16:creationId xmlns:a16="http://schemas.microsoft.com/office/drawing/2014/main" id="{0E77B2DD-C0A0-477E-807D-DB9ACF70DE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603"/>
          <a:stretch/>
        </p:blipFill>
        <p:spPr bwMode="auto">
          <a:xfrm>
            <a:off x="8145513" y="5287033"/>
            <a:ext cx="731135" cy="774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Домино">
            <a:extLst>
              <a:ext uri="{FF2B5EF4-FFF2-40B4-BE49-F238E27FC236}">
                <a16:creationId xmlns:a16="http://schemas.microsoft.com/office/drawing/2014/main" id="{17BE9751-57F7-4A58-AC69-C55C1341C0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2856" y="4692175"/>
            <a:ext cx="1455418" cy="362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Google Shape;101;p5">
            <a:extLst>
              <a:ext uri="{FF2B5EF4-FFF2-40B4-BE49-F238E27FC236}">
                <a16:creationId xmlns:a16="http://schemas.microsoft.com/office/drawing/2014/main" id="{7702E651-D97D-6533-8797-985082F7FB4E}"/>
              </a:ext>
            </a:extLst>
          </p:cNvPr>
          <p:cNvSpPr/>
          <p:nvPr/>
        </p:nvSpPr>
        <p:spPr bwMode="auto">
          <a:xfrm>
            <a:off x="7748833" y="1059790"/>
            <a:ext cx="3506771" cy="3191699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Прямоугольник 34">
            <a:extLst>
              <a:ext uri="{FF2B5EF4-FFF2-40B4-BE49-F238E27FC236}">
                <a16:creationId xmlns:a16="http://schemas.microsoft.com/office/drawing/2014/main" id="{45011E4F-884E-6A27-960C-03F6EFE954D1}"/>
              </a:ext>
            </a:extLst>
          </p:cNvPr>
          <p:cNvSpPr/>
          <p:nvPr/>
        </p:nvSpPr>
        <p:spPr>
          <a:xfrm>
            <a:off x="8012356" y="1183847"/>
            <a:ext cx="2535399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600" b="1" dirty="0">
                <a:solidFill>
                  <a:srgbClr val="82869F"/>
                </a:solidFill>
                <a:latin typeface="Arial" panose="020B0604020202020204" pitchFamily="34" charset="0"/>
                <a:ea typeface="CoFo Sans Black" panose="020B0A03030202060203" pitchFamily="34" charset="-52"/>
              </a:rPr>
              <a:t>ВЕДИТЕ УЧЕТ ЛЮБЫХ ХАРАКТЕРИСТИК</a:t>
            </a:r>
            <a:endParaRPr lang="ru-RU" sz="1600" b="1" dirty="0">
              <a:solidFill>
                <a:srgbClr val="82869F"/>
              </a:solidFill>
              <a:latin typeface="Arial" panose="020B0604020202020204" pitchFamily="34" charset="0"/>
              <a:ea typeface="CoFo Sans Regular" panose="020B0503030202060203" pitchFamily="34" charset="-52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CA27269-A6FC-F626-087A-34971AB4F6A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9655" y="1531376"/>
            <a:ext cx="3130292" cy="3130292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D6C6405F-19ED-86C5-A35E-F5B06A983038}"/>
              </a:ext>
            </a:extLst>
          </p:cNvPr>
          <p:cNvSpPr/>
          <p:nvPr/>
        </p:nvSpPr>
        <p:spPr>
          <a:xfrm>
            <a:off x="9401627" y="1824316"/>
            <a:ext cx="434898" cy="434898"/>
          </a:xfrm>
          <a:prstGeom prst="ellipse">
            <a:avLst/>
          </a:prstGeom>
          <a:solidFill>
            <a:srgbClr val="DF192C">
              <a:alpha val="6811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15" name="Прямоугольник 34">
            <a:extLst>
              <a:ext uri="{FF2B5EF4-FFF2-40B4-BE49-F238E27FC236}">
                <a16:creationId xmlns:a16="http://schemas.microsoft.com/office/drawing/2014/main" id="{99F57E49-6A9C-69C7-C10E-7B793B16BFF2}"/>
              </a:ext>
            </a:extLst>
          </p:cNvPr>
          <p:cNvSpPr/>
          <p:nvPr/>
        </p:nvSpPr>
        <p:spPr>
          <a:xfrm>
            <a:off x="9568485" y="1984357"/>
            <a:ext cx="959417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000" dirty="0">
                <a:latin typeface="Arial" panose="020B0604020202020204" pitchFamily="34" charset="0"/>
                <a:ea typeface="CoFo Sans Black" panose="020B0A03030202060203" pitchFamily="34" charset="-52"/>
              </a:rPr>
              <a:t>Цвет:</a:t>
            </a:r>
            <a:br>
              <a:rPr lang="ru-RU" sz="1400" dirty="0">
                <a:latin typeface="Arial" panose="020B0604020202020204" pitchFamily="34" charset="0"/>
                <a:ea typeface="CoFo Sans Black" panose="020B0A03030202060203" pitchFamily="34" charset="-52"/>
              </a:rPr>
            </a:br>
            <a:r>
              <a:rPr lang="ru-RU" sz="1400" dirty="0">
                <a:latin typeface="Arial" panose="020B0604020202020204" pitchFamily="34" charset="0"/>
                <a:ea typeface="CoFo Sans Black" panose="020B0A03030202060203" pitchFamily="34" charset="-52"/>
              </a:rPr>
              <a:t>Красный</a:t>
            </a:r>
            <a:endParaRPr lang="ru-RU" sz="1400" dirty="0">
              <a:latin typeface="Arial" panose="020B0604020202020204" pitchFamily="34" charset="0"/>
              <a:ea typeface="CoFo Sans Regular" panose="020B0503030202060203" pitchFamily="34" charset="-52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C04F574-4D9B-29CA-CEF3-35A5DCD73EB3}"/>
              </a:ext>
            </a:extLst>
          </p:cNvPr>
          <p:cNvSpPr/>
          <p:nvPr/>
        </p:nvSpPr>
        <p:spPr>
          <a:xfrm>
            <a:off x="10198222" y="2578460"/>
            <a:ext cx="434898" cy="434898"/>
          </a:xfrm>
          <a:prstGeom prst="ellipse">
            <a:avLst/>
          </a:prstGeom>
          <a:solidFill>
            <a:srgbClr val="C9CDDD">
              <a:alpha val="68116"/>
            </a:srgbClr>
          </a:solidFill>
          <a:ln w="25400">
            <a:noFill/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18" name="Прямоугольник 34">
            <a:extLst>
              <a:ext uri="{FF2B5EF4-FFF2-40B4-BE49-F238E27FC236}">
                <a16:creationId xmlns:a16="http://schemas.microsoft.com/office/drawing/2014/main" id="{77D25DA3-13AA-A008-B3A5-58977A5BEA01}"/>
              </a:ext>
            </a:extLst>
          </p:cNvPr>
          <p:cNvSpPr/>
          <p:nvPr/>
        </p:nvSpPr>
        <p:spPr>
          <a:xfrm>
            <a:off x="10365080" y="2738501"/>
            <a:ext cx="959417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000" dirty="0">
                <a:latin typeface="Arial" panose="020B0604020202020204" pitchFamily="34" charset="0"/>
                <a:ea typeface="CoFo Sans Black" panose="020B0A03030202060203" pitchFamily="34" charset="-52"/>
              </a:rPr>
              <a:t>Размеры: </a:t>
            </a:r>
            <a:br>
              <a:rPr lang="ru-RU" sz="1000" dirty="0">
                <a:latin typeface="Arial" panose="020B0604020202020204" pitchFamily="34" charset="0"/>
                <a:ea typeface="CoFo Sans Black" panose="020B0A03030202060203" pitchFamily="34" charset="-52"/>
              </a:rPr>
            </a:br>
            <a:r>
              <a:rPr lang="ru-RU" sz="1400" dirty="0">
                <a:latin typeface="Arial" panose="020B0604020202020204" pitchFamily="34" charset="0"/>
                <a:ea typeface="CoFo Sans Black" panose="020B0A03030202060203" pitchFamily="34" charset="-52"/>
              </a:rPr>
              <a:t>40-46</a:t>
            </a:r>
            <a:endParaRPr lang="ru-RU" sz="1400" dirty="0">
              <a:latin typeface="Arial" panose="020B0604020202020204" pitchFamily="34" charset="0"/>
              <a:ea typeface="CoFo Sans Regular" panose="020B0503030202060203" pitchFamily="34" charset="-52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23E52CF-918F-4E63-E88A-DDB50322CE00}"/>
              </a:ext>
            </a:extLst>
          </p:cNvPr>
          <p:cNvSpPr/>
          <p:nvPr/>
        </p:nvSpPr>
        <p:spPr>
          <a:xfrm>
            <a:off x="9401627" y="3356992"/>
            <a:ext cx="434898" cy="434898"/>
          </a:xfrm>
          <a:prstGeom prst="ellipse">
            <a:avLst/>
          </a:prstGeom>
          <a:solidFill>
            <a:srgbClr val="B0F3A0">
              <a:alpha val="67843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8" name="Прямоугольник 34">
            <a:extLst>
              <a:ext uri="{FF2B5EF4-FFF2-40B4-BE49-F238E27FC236}">
                <a16:creationId xmlns:a16="http://schemas.microsoft.com/office/drawing/2014/main" id="{CB21E462-90E1-C354-A6AA-D02F4295FBAF}"/>
              </a:ext>
            </a:extLst>
          </p:cNvPr>
          <p:cNvSpPr/>
          <p:nvPr/>
        </p:nvSpPr>
        <p:spPr>
          <a:xfrm>
            <a:off x="9568485" y="3517033"/>
            <a:ext cx="959417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000" dirty="0">
                <a:latin typeface="Arial" panose="020B0604020202020204" pitchFamily="34" charset="0"/>
                <a:ea typeface="CoFo Sans Black" panose="020B0A03030202060203" pitchFamily="34" charset="-52"/>
              </a:rPr>
              <a:t>Осталось:</a:t>
            </a:r>
            <a:br>
              <a:rPr lang="ru-RU" sz="1400" dirty="0">
                <a:latin typeface="Arial" panose="020B0604020202020204" pitchFamily="34" charset="0"/>
                <a:ea typeface="CoFo Sans Black" panose="020B0A03030202060203" pitchFamily="34" charset="-52"/>
              </a:rPr>
            </a:br>
            <a:r>
              <a:rPr lang="ru-RU" sz="1400" dirty="0">
                <a:latin typeface="Arial" panose="020B0604020202020204" pitchFamily="34" charset="0"/>
                <a:ea typeface="CoFo Sans Black" panose="020B0A03030202060203" pitchFamily="34" charset="-52"/>
              </a:rPr>
              <a:t>27 пар</a:t>
            </a:r>
            <a:endParaRPr lang="ru-RU" sz="1400" dirty="0">
              <a:latin typeface="Arial" panose="020B0604020202020204" pitchFamily="34" charset="0"/>
              <a:ea typeface="CoFo Sans Regular" panose="020B0503030202060203" pitchFamily="34" charset="-52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ED32D4-E9BE-1AF3-0490-18EE113DEB6F}"/>
              </a:ext>
            </a:extLst>
          </p:cNvPr>
          <p:cNvSpPr txBox="1"/>
          <p:nvPr/>
        </p:nvSpPr>
        <p:spPr>
          <a:xfrm>
            <a:off x="822805" y="4668583"/>
            <a:ext cx="1976956" cy="12464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4800" b="1" dirty="0">
                <a:solidFill>
                  <a:srgbClr val="DF192C"/>
                </a:solidFill>
                <a:latin typeface="Arial" panose="020B0604020202020204" pitchFamily="34" charset="0"/>
                <a:ea typeface="CoFo Sans Bold" panose="020B0803030202060203" pitchFamily="34" charset="-52"/>
                <a:sym typeface="Arial"/>
              </a:rPr>
              <a:t>15 +</a:t>
            </a:r>
          </a:p>
          <a:p>
            <a:pPr>
              <a:lnSpc>
                <a:spcPct val="90000"/>
              </a:lnSpc>
            </a:pPr>
            <a:r>
              <a:rPr lang="ru-RU" sz="2100" b="1" dirty="0">
                <a:solidFill>
                  <a:srgbClr val="DF192C"/>
                </a:solidFill>
                <a:latin typeface="Arial" panose="020B0604020202020204" pitchFamily="34" charset="0"/>
                <a:ea typeface="CoFo Sans Bold" panose="020B0803030202060203" pitchFamily="34" charset="-52"/>
                <a:sym typeface="Arial"/>
              </a:rPr>
              <a:t>совместимых систем</a:t>
            </a:r>
            <a:endParaRPr lang="en-GB" sz="2100" b="1" dirty="0">
              <a:solidFill>
                <a:srgbClr val="DF192C"/>
              </a:solidFill>
              <a:latin typeface="Arial" panose="020B0604020202020204" pitchFamily="34" charset="0"/>
              <a:ea typeface="CoFo Sans Bold" panose="020B0803030202060203" pitchFamily="34" charset="-52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043354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01;p5">
            <a:extLst>
              <a:ext uri="{FF2B5EF4-FFF2-40B4-BE49-F238E27FC236}">
                <a16:creationId xmlns:a16="http://schemas.microsoft.com/office/drawing/2014/main" id="{74A1815C-00A1-60F3-DBBE-085C858D5634}"/>
              </a:ext>
            </a:extLst>
          </p:cNvPr>
          <p:cNvSpPr/>
          <p:nvPr/>
        </p:nvSpPr>
        <p:spPr bwMode="auto">
          <a:xfrm>
            <a:off x="539930" y="1731633"/>
            <a:ext cx="9425873" cy="3720043"/>
          </a:xfrm>
          <a:prstGeom prst="roundRect">
            <a:avLst>
              <a:gd name="adj" fmla="val 1522"/>
            </a:avLst>
          </a:prstGeom>
          <a:gradFill>
            <a:gsLst>
              <a:gs pos="0">
                <a:srgbClr val="DF192C"/>
              </a:gs>
              <a:gs pos="90000">
                <a:srgbClr val="4F5168">
                  <a:alpha val="40209"/>
                </a:srgbClr>
              </a:gs>
            </a:gsLst>
            <a:lin ang="0" scaled="0"/>
          </a:gra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Google Shape;101;p5">
            <a:extLst>
              <a:ext uri="{FF2B5EF4-FFF2-40B4-BE49-F238E27FC236}">
                <a16:creationId xmlns:a16="http://schemas.microsoft.com/office/drawing/2014/main" id="{216B4000-6996-ABA6-8D37-4CF4566F10C8}"/>
              </a:ext>
            </a:extLst>
          </p:cNvPr>
          <p:cNvSpPr/>
          <p:nvPr/>
        </p:nvSpPr>
        <p:spPr bwMode="auto">
          <a:xfrm>
            <a:off x="4010327" y="1916832"/>
            <a:ext cx="3246999" cy="942115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Прямоугольник 16">
            <a:extLst>
              <a:ext uri="{FF2B5EF4-FFF2-40B4-BE49-F238E27FC236}">
                <a16:creationId xmlns:a16="http://schemas.microsoft.com/office/drawing/2014/main" id="{6EBEAAB2-209A-23B2-5527-D3F33E721720}"/>
              </a:ext>
            </a:extLst>
          </p:cNvPr>
          <p:cNvSpPr/>
          <p:nvPr/>
        </p:nvSpPr>
        <p:spPr>
          <a:xfrm>
            <a:off x="4836550" y="2067385"/>
            <a:ext cx="2117183" cy="6001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buClr>
                <a:srgbClr val="ED1B2F"/>
              </a:buClr>
              <a:buSzPts val="1200"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Сокращает среднее время обслуживания покупателя </a:t>
            </a:r>
            <a:b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до 20–50 секунд*</a:t>
            </a:r>
            <a:endParaRPr lang="ru-RU" sz="1300" dirty="0">
              <a:latin typeface="Arial" panose="020B0604020202020204" pitchFamily="34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30" name="Google Shape;101;p5">
            <a:extLst>
              <a:ext uri="{FF2B5EF4-FFF2-40B4-BE49-F238E27FC236}">
                <a16:creationId xmlns:a16="http://schemas.microsoft.com/office/drawing/2014/main" id="{959A5C44-FD7E-EB6F-B954-DA962B0DFBD1}"/>
              </a:ext>
            </a:extLst>
          </p:cNvPr>
          <p:cNvSpPr/>
          <p:nvPr/>
        </p:nvSpPr>
        <p:spPr bwMode="auto">
          <a:xfrm>
            <a:off x="4010327" y="3003342"/>
            <a:ext cx="3246999" cy="1114841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1" name="Прямоугольник 16">
            <a:extLst>
              <a:ext uri="{FF2B5EF4-FFF2-40B4-BE49-F238E27FC236}">
                <a16:creationId xmlns:a16="http://schemas.microsoft.com/office/drawing/2014/main" id="{B81EB515-FB5E-2574-050F-270DC103D2AD}"/>
              </a:ext>
            </a:extLst>
          </p:cNvPr>
          <p:cNvSpPr/>
          <p:nvPr/>
        </p:nvSpPr>
        <p:spPr>
          <a:xfrm>
            <a:off x="4836550" y="3153895"/>
            <a:ext cx="2117183" cy="800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buClr>
                <a:srgbClr val="ED1B2F"/>
              </a:buClr>
              <a:buSzPts val="1200"/>
            </a:pPr>
            <a:r>
              <a:rPr lang="ru-RU" sz="1300" b="1" dirty="0"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Модуль консультанта </a:t>
            </a: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подтверждает операции </a:t>
            </a:r>
            <a:br>
              <a:rPr lang="ru-RU" sz="1300" dirty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</a:b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и мониторит</a:t>
            </a:r>
            <a:r>
              <a:rPr lang="ru-RU" sz="1300" dirty="0"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 состояние КСО </a:t>
            </a: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удаленно</a:t>
            </a:r>
            <a:endParaRPr lang="ru-RU" sz="1300" dirty="0"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4" name="Google Shape;101;p5">
            <a:extLst>
              <a:ext uri="{FF2B5EF4-FFF2-40B4-BE49-F238E27FC236}">
                <a16:creationId xmlns:a16="http://schemas.microsoft.com/office/drawing/2014/main" id="{2576531C-9C44-0081-DEAD-C415ABF3DC5B}"/>
              </a:ext>
            </a:extLst>
          </p:cNvPr>
          <p:cNvSpPr/>
          <p:nvPr/>
        </p:nvSpPr>
        <p:spPr bwMode="auto">
          <a:xfrm>
            <a:off x="695400" y="1916832"/>
            <a:ext cx="3112671" cy="942115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F6A6D99-86A3-4A0F-919D-8DFABCA6B222}"/>
              </a:ext>
            </a:extLst>
          </p:cNvPr>
          <p:cNvSpPr txBox="1"/>
          <p:nvPr/>
        </p:nvSpPr>
        <p:spPr>
          <a:xfrm>
            <a:off x="540000" y="720000"/>
            <a:ext cx="3847207" cy="4985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3600" b="1" dirty="0" err="1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Frontol</a:t>
            </a:r>
            <a:r>
              <a:rPr lang="en-US" sz="36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 Selfie Pro</a:t>
            </a:r>
            <a:endParaRPr lang="en-GB" sz="3600" b="1" dirty="0">
              <a:solidFill>
                <a:schemeClr val="bg1"/>
              </a:solidFill>
              <a:latin typeface="Arial" panose="020B0604020202020204" pitchFamily="34" charset="0"/>
              <a:ea typeface="CoFo Sans Bold" panose="020B0803030202060203" pitchFamily="34" charset="-52"/>
              <a:sym typeface="Arial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BA4CA69-1928-4167-A755-FB55E077DD8F}"/>
              </a:ext>
            </a:extLst>
          </p:cNvPr>
          <p:cNvSpPr/>
          <p:nvPr/>
        </p:nvSpPr>
        <p:spPr>
          <a:xfrm>
            <a:off x="540000" y="1260000"/>
            <a:ext cx="687505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Флагманское ПО для автоматизации касс самообслуживания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0719C75-4723-4A92-9560-C4475B4DF9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0880" y="628243"/>
            <a:ext cx="3594436" cy="5550901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DCBF573C-7287-4763-A659-7B79D258C3F9}"/>
              </a:ext>
            </a:extLst>
          </p:cNvPr>
          <p:cNvSpPr/>
          <p:nvPr/>
        </p:nvSpPr>
        <p:spPr>
          <a:xfrm>
            <a:off x="1445719" y="2067385"/>
            <a:ext cx="2117183" cy="6001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buClr>
                <a:srgbClr val="ED1B2F"/>
              </a:buClr>
              <a:buSzPts val="1200"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Увеличивает пропускную способность магазина</a:t>
            </a:r>
            <a:b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на 30–40%*</a:t>
            </a:r>
            <a:endParaRPr lang="ru-RU" sz="1300" dirty="0">
              <a:latin typeface="Arial" panose="020B0604020202020204" pitchFamily="34" charset="0"/>
              <a:cs typeface="Arial" panose="020B0604020202020204" pitchFamily="34" charset="0"/>
              <a:sym typeface="Arial"/>
            </a:endParaRPr>
          </a:p>
        </p:txBody>
      </p:sp>
      <p:pic>
        <p:nvPicPr>
          <p:cNvPr id="1026" name="Picture 2" descr="https://frontol.ru/local/templates/company/components/bitrix/catalog.element/detail/images/icon_clock.png">
            <a:extLst>
              <a:ext uri="{FF2B5EF4-FFF2-40B4-BE49-F238E27FC236}">
                <a16:creationId xmlns:a16="http://schemas.microsoft.com/office/drawing/2014/main" id="{5E5CDF93-ED9E-457C-BCFF-96BDE53FAF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649" y="2041887"/>
            <a:ext cx="402014" cy="402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frontol.ru/local/templates/company/components/bitrix/catalog.element/detail/images/icon_chart.png">
            <a:extLst>
              <a:ext uri="{FF2B5EF4-FFF2-40B4-BE49-F238E27FC236}">
                <a16:creationId xmlns:a16="http://schemas.microsoft.com/office/drawing/2014/main" id="{0D3A014A-CDCA-4953-998A-71C0C6FF36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4" y="2045932"/>
            <a:ext cx="411441" cy="411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frontol.ru/local/templates/company/components/bitrix/catalog.element/detail/images/icon_input.png">
            <a:extLst>
              <a:ext uri="{FF2B5EF4-FFF2-40B4-BE49-F238E27FC236}">
                <a16:creationId xmlns:a16="http://schemas.microsoft.com/office/drawing/2014/main" id="{57A2D8FA-F953-4746-8A24-E82CE1B053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8025" y="3110750"/>
            <a:ext cx="467348" cy="467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1AD8AAEE-B63D-4E7D-AE81-4F2CC96D3FDA}"/>
              </a:ext>
            </a:extLst>
          </p:cNvPr>
          <p:cNvSpPr/>
          <p:nvPr/>
        </p:nvSpPr>
        <p:spPr>
          <a:xfrm>
            <a:off x="540000" y="5706000"/>
            <a:ext cx="318704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400" i="1" dirty="0">
                <a:solidFill>
                  <a:srgbClr val="E6E6E6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* По оценке экспертов АТОЛ</a:t>
            </a:r>
          </a:p>
        </p:txBody>
      </p:sp>
      <p:sp>
        <p:nvSpPr>
          <p:cNvPr id="9" name="Google Shape;101;p5">
            <a:extLst>
              <a:ext uri="{FF2B5EF4-FFF2-40B4-BE49-F238E27FC236}">
                <a16:creationId xmlns:a16="http://schemas.microsoft.com/office/drawing/2014/main" id="{615B009A-BBD3-5DD3-AEE6-C69838AFBC58}"/>
              </a:ext>
            </a:extLst>
          </p:cNvPr>
          <p:cNvSpPr/>
          <p:nvPr/>
        </p:nvSpPr>
        <p:spPr bwMode="auto">
          <a:xfrm>
            <a:off x="695400" y="3003342"/>
            <a:ext cx="3112671" cy="1114841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16">
            <a:extLst>
              <a:ext uri="{FF2B5EF4-FFF2-40B4-BE49-F238E27FC236}">
                <a16:creationId xmlns:a16="http://schemas.microsoft.com/office/drawing/2014/main" id="{34395538-5ADD-0089-4CA8-8AD37BDB4B80}"/>
              </a:ext>
            </a:extLst>
          </p:cNvPr>
          <p:cNvSpPr/>
          <p:nvPr/>
        </p:nvSpPr>
        <p:spPr>
          <a:xfrm>
            <a:off x="1445719" y="3153895"/>
            <a:ext cx="2117183" cy="800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buClr>
                <a:srgbClr val="ED1B2F"/>
              </a:buClr>
              <a:buSzPts val="1200"/>
            </a:pPr>
            <a:r>
              <a:rPr lang="ru-RU" sz="1300" b="1" dirty="0"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Полная кастомизация: </a:t>
            </a:r>
            <a:r>
              <a:rPr lang="ru-RU" sz="1300" dirty="0"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замена логотипа, шрифта, цветов и даже логики работы ПО</a:t>
            </a:r>
          </a:p>
        </p:txBody>
      </p:sp>
      <p:pic>
        <p:nvPicPr>
          <p:cNvPr id="1034" name="Picture 10" descr="https://frontol.ru/local/templates/company/components/bitrix/catalog.element/detail/images/icon_media.png">
            <a:extLst>
              <a:ext uri="{FF2B5EF4-FFF2-40B4-BE49-F238E27FC236}">
                <a16:creationId xmlns:a16="http://schemas.microsoft.com/office/drawing/2014/main" id="{6B5D1266-195F-412A-8B89-C067782FF3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01" y="3133901"/>
            <a:ext cx="447938" cy="44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Google Shape;101;p5">
            <a:extLst>
              <a:ext uri="{FF2B5EF4-FFF2-40B4-BE49-F238E27FC236}">
                <a16:creationId xmlns:a16="http://schemas.microsoft.com/office/drawing/2014/main" id="{0FD7FAE9-EFDF-4B37-9EFB-F5DA50FC53E4}"/>
              </a:ext>
            </a:extLst>
          </p:cNvPr>
          <p:cNvSpPr/>
          <p:nvPr/>
        </p:nvSpPr>
        <p:spPr bwMode="auto">
          <a:xfrm>
            <a:off x="4010327" y="4235708"/>
            <a:ext cx="3246999" cy="985865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3" name="Прямоугольник 16">
            <a:extLst>
              <a:ext uri="{FF2B5EF4-FFF2-40B4-BE49-F238E27FC236}">
                <a16:creationId xmlns:a16="http://schemas.microsoft.com/office/drawing/2014/main" id="{4784D321-D4BB-4D71-A436-DD5F036C8557}"/>
              </a:ext>
            </a:extLst>
          </p:cNvPr>
          <p:cNvSpPr/>
          <p:nvPr/>
        </p:nvSpPr>
        <p:spPr>
          <a:xfrm>
            <a:off x="4836550" y="4386261"/>
            <a:ext cx="2117183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buClr>
                <a:srgbClr val="ED1B2F"/>
              </a:buClr>
              <a:buSzPts val="1200"/>
            </a:pPr>
            <a:r>
              <a:rPr lang="ru-RU" sz="1300" b="1" dirty="0" err="1">
                <a:latin typeface="Arial" panose="020B0604020202020204" pitchFamily="34" charset="0"/>
                <a:cs typeface="Arial" panose="020B0604020202020204" pitchFamily="34" charset="0"/>
              </a:rPr>
              <a:t>Видеораспознавание</a:t>
            </a: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 весовых товаров. </a:t>
            </a:r>
            <a:b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Точность — до 99%</a:t>
            </a:r>
            <a:endParaRPr lang="ru-RU" sz="1300" dirty="0">
              <a:latin typeface="Arial" panose="020B0604020202020204" pitchFamily="34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36" name="Google Shape;101;p5">
            <a:extLst>
              <a:ext uri="{FF2B5EF4-FFF2-40B4-BE49-F238E27FC236}">
                <a16:creationId xmlns:a16="http://schemas.microsoft.com/office/drawing/2014/main" id="{211B4CE8-93AC-4939-AF53-1C0B5E78ACF3}"/>
              </a:ext>
            </a:extLst>
          </p:cNvPr>
          <p:cNvSpPr/>
          <p:nvPr/>
        </p:nvSpPr>
        <p:spPr bwMode="auto">
          <a:xfrm>
            <a:off x="695400" y="4235708"/>
            <a:ext cx="3112671" cy="942911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0" name="Прямоугольник 16">
            <a:extLst>
              <a:ext uri="{FF2B5EF4-FFF2-40B4-BE49-F238E27FC236}">
                <a16:creationId xmlns:a16="http://schemas.microsoft.com/office/drawing/2014/main" id="{C59B0287-1B7B-4761-BE11-EC414325F0E4}"/>
              </a:ext>
            </a:extLst>
          </p:cNvPr>
          <p:cNvSpPr/>
          <p:nvPr/>
        </p:nvSpPr>
        <p:spPr>
          <a:xfrm>
            <a:off x="1412722" y="4364101"/>
            <a:ext cx="2294012" cy="6001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buClr>
                <a:srgbClr val="ED1B2F"/>
              </a:buClr>
              <a:buSzPts val="1200"/>
            </a:pPr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Подтверждение возраста </a:t>
            </a: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через цифровой 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ID </a:t>
            </a:r>
            <a:b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в мессенджере 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MAX</a:t>
            </a:r>
            <a:endParaRPr lang="ru-RU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" name="Picture 17">
            <a:extLst>
              <a:ext uri="{FF2B5EF4-FFF2-40B4-BE49-F238E27FC236}">
                <a16:creationId xmlns:a16="http://schemas.microsoft.com/office/drawing/2014/main" id="{7162DA00-3AE2-4B5D-B518-84F13B45ADEE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823216" y="4335003"/>
            <a:ext cx="475462" cy="475462"/>
          </a:xfrm>
          <a:prstGeom prst="rect">
            <a:avLst/>
          </a:prstGeom>
        </p:spPr>
      </p:pic>
      <p:pic>
        <p:nvPicPr>
          <p:cNvPr id="6" name="Picture 8">
            <a:extLst>
              <a:ext uri="{FF2B5EF4-FFF2-40B4-BE49-F238E27FC236}">
                <a16:creationId xmlns:a16="http://schemas.microsoft.com/office/drawing/2014/main" id="{F850B6CB-23B2-D17B-DC10-DE471E2F3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25164" y="4354829"/>
            <a:ext cx="458265" cy="458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35171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101;p5">
            <a:extLst>
              <a:ext uri="{FF2B5EF4-FFF2-40B4-BE49-F238E27FC236}">
                <a16:creationId xmlns:a16="http://schemas.microsoft.com/office/drawing/2014/main" id="{09B33D5C-C180-4611-927F-6637A2D03512}"/>
              </a:ext>
            </a:extLst>
          </p:cNvPr>
          <p:cNvSpPr/>
          <p:nvPr/>
        </p:nvSpPr>
        <p:spPr bwMode="auto">
          <a:xfrm>
            <a:off x="4354206" y="3923210"/>
            <a:ext cx="3603736" cy="1953338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/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4" name="Google Shape;101;p5">
            <a:extLst>
              <a:ext uri="{FF2B5EF4-FFF2-40B4-BE49-F238E27FC236}">
                <a16:creationId xmlns:a16="http://schemas.microsoft.com/office/drawing/2014/main" id="{8286BC81-BE48-45AF-9491-E3237BD97582}"/>
              </a:ext>
            </a:extLst>
          </p:cNvPr>
          <p:cNvSpPr/>
          <p:nvPr/>
        </p:nvSpPr>
        <p:spPr bwMode="auto">
          <a:xfrm>
            <a:off x="548744" y="3923210"/>
            <a:ext cx="3603737" cy="1953338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/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5" name="Google Shape;101;p5">
            <a:extLst>
              <a:ext uri="{FF2B5EF4-FFF2-40B4-BE49-F238E27FC236}">
                <a16:creationId xmlns:a16="http://schemas.microsoft.com/office/drawing/2014/main" id="{1BA11313-042A-4749-8BC9-D26BF9897756}"/>
              </a:ext>
            </a:extLst>
          </p:cNvPr>
          <p:cNvSpPr/>
          <p:nvPr/>
        </p:nvSpPr>
        <p:spPr bwMode="auto">
          <a:xfrm>
            <a:off x="8184851" y="3923210"/>
            <a:ext cx="3467218" cy="1949743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/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8" name="Google Shape;101;p5">
            <a:extLst>
              <a:ext uri="{FF2B5EF4-FFF2-40B4-BE49-F238E27FC236}">
                <a16:creationId xmlns:a16="http://schemas.microsoft.com/office/drawing/2014/main" id="{945ACDC0-FC57-42FC-BB99-49066479CEE4}"/>
              </a:ext>
            </a:extLst>
          </p:cNvPr>
          <p:cNvSpPr/>
          <p:nvPr/>
        </p:nvSpPr>
        <p:spPr bwMode="auto">
          <a:xfrm>
            <a:off x="4354207" y="1913236"/>
            <a:ext cx="3603736" cy="1833365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/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9" name="Google Shape;101;p5">
            <a:extLst>
              <a:ext uri="{FF2B5EF4-FFF2-40B4-BE49-F238E27FC236}">
                <a16:creationId xmlns:a16="http://schemas.microsoft.com/office/drawing/2014/main" id="{D9F89A95-25A5-4002-B33F-9DBCCAB247CE}"/>
              </a:ext>
            </a:extLst>
          </p:cNvPr>
          <p:cNvSpPr/>
          <p:nvPr/>
        </p:nvSpPr>
        <p:spPr bwMode="auto">
          <a:xfrm>
            <a:off x="540000" y="1913236"/>
            <a:ext cx="3603737" cy="1833365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/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" name="Text 1">
            <a:extLst>
              <a:ext uri="{FF2B5EF4-FFF2-40B4-BE49-F238E27FC236}">
                <a16:creationId xmlns:a16="http://schemas.microsoft.com/office/drawing/2014/main" id="{E8103C12-2E3F-4617-A69F-5F836ED6D98A}"/>
              </a:ext>
            </a:extLst>
          </p:cNvPr>
          <p:cNvSpPr/>
          <p:nvPr/>
        </p:nvSpPr>
        <p:spPr>
          <a:xfrm>
            <a:off x="1052641" y="2097961"/>
            <a:ext cx="19685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800"/>
              </a:lnSpc>
            </a:pPr>
            <a:r>
              <a:rPr lang="en-US" sz="1500" b="1" dirty="0" err="1"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Гибкая</a:t>
            </a:r>
            <a:r>
              <a:rPr lang="en-US" sz="1500" b="1" dirty="0"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 </a:t>
            </a:r>
            <a:r>
              <a:rPr lang="en-US" sz="1500" b="1" dirty="0" err="1"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настройка</a:t>
            </a:r>
            <a:r>
              <a:rPr lang="en-US" sz="1500" b="1" dirty="0"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 </a:t>
            </a:r>
            <a:r>
              <a:rPr lang="en-US" sz="1500" b="1" dirty="0" err="1"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округления</a:t>
            </a:r>
            <a:endParaRPr lang="en-US" sz="1500" b="1" dirty="0">
              <a:latin typeface="Arial" panose="020B0604020202020204" pitchFamily="34" charset="0"/>
              <a:ea typeface="TT Firs Neue Bold" pitchFamily="34" charset="-122"/>
              <a:cs typeface="Arial" panose="020B0604020202020204" pitchFamily="34" charset="0"/>
            </a:endParaRPr>
          </a:p>
        </p:txBody>
      </p:sp>
      <p:sp>
        <p:nvSpPr>
          <p:cNvPr id="42" name="Text 6">
            <a:extLst>
              <a:ext uri="{FF2B5EF4-FFF2-40B4-BE49-F238E27FC236}">
                <a16:creationId xmlns:a16="http://schemas.microsoft.com/office/drawing/2014/main" id="{E3C8E41F-D650-4895-A811-D5F579ACB094}"/>
              </a:ext>
            </a:extLst>
          </p:cNvPr>
          <p:cNvSpPr/>
          <p:nvPr/>
        </p:nvSpPr>
        <p:spPr>
          <a:xfrm>
            <a:off x="750747" y="2736234"/>
            <a:ext cx="3149921" cy="6021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560"/>
              </a:lnSpc>
            </a:pP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Настройте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округлени</a:t>
            </a: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таким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образом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чтобы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кассиры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тратили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меньше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времени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расчет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 с </a:t>
            </a:r>
            <a:r>
              <a:rPr lang="en-US" sz="1300" dirty="0" err="1">
                <a:latin typeface="Arial" panose="020B0604020202020204" pitchFamily="34" charset="0"/>
                <a:cs typeface="Arial" panose="020B0604020202020204" pitchFamily="34" charset="0"/>
              </a:rPr>
              <a:t>покупателями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3" name="Text 1">
            <a:extLst>
              <a:ext uri="{FF2B5EF4-FFF2-40B4-BE49-F238E27FC236}">
                <a16:creationId xmlns:a16="http://schemas.microsoft.com/office/drawing/2014/main" id="{A30E22C2-3FD7-4447-A084-CDB17454450A}"/>
              </a:ext>
            </a:extLst>
          </p:cNvPr>
          <p:cNvSpPr/>
          <p:nvPr/>
        </p:nvSpPr>
        <p:spPr>
          <a:xfrm>
            <a:off x="1052641" y="4151044"/>
            <a:ext cx="1968500" cy="46166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800"/>
              </a:lnSpc>
            </a:pPr>
            <a:r>
              <a:rPr lang="ru-RU" sz="1500" b="1" dirty="0"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Экономия </a:t>
            </a:r>
            <a:br>
              <a:rPr lang="ru-RU" sz="1500" b="1" dirty="0"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</a:br>
            <a:r>
              <a:rPr lang="ru-RU" sz="1500" b="1" dirty="0"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на чеках</a:t>
            </a:r>
          </a:p>
        </p:txBody>
      </p:sp>
      <p:sp>
        <p:nvSpPr>
          <p:cNvPr id="44" name="Text 6">
            <a:extLst>
              <a:ext uri="{FF2B5EF4-FFF2-40B4-BE49-F238E27FC236}">
                <a16:creationId xmlns:a16="http://schemas.microsoft.com/office/drawing/2014/main" id="{878EEE2A-A40D-4766-B99F-2E634EE86DDB}"/>
              </a:ext>
            </a:extLst>
          </p:cNvPr>
          <p:cNvSpPr/>
          <p:nvPr/>
        </p:nvSpPr>
        <p:spPr>
          <a:xfrm>
            <a:off x="750747" y="4815741"/>
            <a:ext cx="3149921" cy="6022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560"/>
              </a:lnSpc>
            </a:pPr>
            <a:r>
              <a:rPr lang="ru-RU" sz="1300" dirty="0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Компактные шаблоны чеков и отправка электронных чеков позволяют экономить ленту и ресурсы кассы.</a:t>
            </a:r>
          </a:p>
        </p:txBody>
      </p:sp>
      <p:sp>
        <p:nvSpPr>
          <p:cNvPr id="45" name="Text 1">
            <a:extLst>
              <a:ext uri="{FF2B5EF4-FFF2-40B4-BE49-F238E27FC236}">
                <a16:creationId xmlns:a16="http://schemas.microsoft.com/office/drawing/2014/main" id="{4D40C283-00BF-4C2B-9BF8-2FD025D0C898}"/>
              </a:ext>
            </a:extLst>
          </p:cNvPr>
          <p:cNvSpPr/>
          <p:nvPr/>
        </p:nvSpPr>
        <p:spPr>
          <a:xfrm>
            <a:off x="4964432" y="2097961"/>
            <a:ext cx="3127624" cy="46166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800"/>
              </a:lnSpc>
            </a:pPr>
            <a:r>
              <a:rPr lang="ru-RU" sz="1500" b="1" dirty="0"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Работа с внешними заказами</a:t>
            </a:r>
            <a:br>
              <a:rPr lang="ru-RU" sz="1500" b="1" dirty="0"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</a:br>
            <a:r>
              <a:rPr lang="ru-RU" sz="1500" b="1" dirty="0"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и юридическими лицами</a:t>
            </a:r>
          </a:p>
        </p:txBody>
      </p:sp>
      <p:sp>
        <p:nvSpPr>
          <p:cNvPr id="50" name="Text 6">
            <a:extLst>
              <a:ext uri="{FF2B5EF4-FFF2-40B4-BE49-F238E27FC236}">
                <a16:creationId xmlns:a16="http://schemas.microsoft.com/office/drawing/2014/main" id="{865302F7-884C-4496-B442-FDDFF18AC21B}"/>
              </a:ext>
            </a:extLst>
          </p:cNvPr>
          <p:cNvSpPr/>
          <p:nvPr/>
        </p:nvSpPr>
        <p:spPr>
          <a:xfrm>
            <a:off x="4581115" y="2736234"/>
            <a:ext cx="3149921" cy="80733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560"/>
              </a:lnSpc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Соответствие 192-ФЗ. Передача данных в ОФД. Разделение чеков по группам печати. Работа с заказами из внешних систем, сайтов и приложений.</a:t>
            </a:r>
          </a:p>
        </p:txBody>
      </p:sp>
      <p:sp>
        <p:nvSpPr>
          <p:cNvPr id="51" name="Text 1">
            <a:extLst>
              <a:ext uri="{FF2B5EF4-FFF2-40B4-BE49-F238E27FC236}">
                <a16:creationId xmlns:a16="http://schemas.microsoft.com/office/drawing/2014/main" id="{13AEED4A-A962-4CE2-97CE-8C847BEC7356}"/>
              </a:ext>
            </a:extLst>
          </p:cNvPr>
          <p:cNvSpPr/>
          <p:nvPr/>
        </p:nvSpPr>
        <p:spPr>
          <a:xfrm>
            <a:off x="4964432" y="4151043"/>
            <a:ext cx="2573830" cy="46166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800"/>
              </a:lnSpc>
            </a:pPr>
            <a:r>
              <a:rPr lang="ru-RU" sz="1500" b="1" dirty="0"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Продажи лотерейных билетов</a:t>
            </a:r>
          </a:p>
        </p:txBody>
      </p:sp>
      <p:sp>
        <p:nvSpPr>
          <p:cNvPr id="52" name="Text 6">
            <a:extLst>
              <a:ext uri="{FF2B5EF4-FFF2-40B4-BE49-F238E27FC236}">
                <a16:creationId xmlns:a16="http://schemas.microsoft.com/office/drawing/2014/main" id="{CCE551DD-7701-4AD9-A35D-B9D760D8214E}"/>
              </a:ext>
            </a:extLst>
          </p:cNvPr>
          <p:cNvSpPr/>
          <p:nvPr/>
        </p:nvSpPr>
        <p:spPr>
          <a:xfrm>
            <a:off x="4581115" y="4815741"/>
            <a:ext cx="3149921" cy="6021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560"/>
              </a:lnSpc>
            </a:pPr>
            <a:r>
              <a:rPr lang="ru-RU" sz="1300" dirty="0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Интеграция с сервисом продажи лотерейных билетов — новый источник доходов без больших вложений.</a:t>
            </a:r>
          </a:p>
        </p:txBody>
      </p:sp>
      <p:sp>
        <p:nvSpPr>
          <p:cNvPr id="53" name="Google Shape;101;p5">
            <a:extLst>
              <a:ext uri="{FF2B5EF4-FFF2-40B4-BE49-F238E27FC236}">
                <a16:creationId xmlns:a16="http://schemas.microsoft.com/office/drawing/2014/main" id="{7A7431C0-F588-47E8-8264-D685AEA0F747}"/>
              </a:ext>
            </a:extLst>
          </p:cNvPr>
          <p:cNvSpPr/>
          <p:nvPr/>
        </p:nvSpPr>
        <p:spPr bwMode="auto">
          <a:xfrm>
            <a:off x="8186793" y="1913236"/>
            <a:ext cx="3457340" cy="1833365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/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4" name="Text 1">
            <a:extLst>
              <a:ext uri="{FF2B5EF4-FFF2-40B4-BE49-F238E27FC236}">
                <a16:creationId xmlns:a16="http://schemas.microsoft.com/office/drawing/2014/main" id="{A48A2DC1-3325-45C7-81C0-B348D5DB29A7}"/>
              </a:ext>
            </a:extLst>
          </p:cNvPr>
          <p:cNvSpPr/>
          <p:nvPr/>
        </p:nvSpPr>
        <p:spPr>
          <a:xfrm>
            <a:off x="8780856" y="2097961"/>
            <a:ext cx="2679433" cy="46166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800"/>
              </a:lnSpc>
            </a:pPr>
            <a:r>
              <a:rPr lang="ru-RU" sz="1500" b="1" dirty="0">
                <a:solidFill>
                  <a:srgbClr val="333333"/>
                </a:solidFill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Показ рекламы </a:t>
            </a:r>
            <a:br>
              <a:rPr lang="ru-RU" sz="1500" b="1" dirty="0">
                <a:solidFill>
                  <a:srgbClr val="333333"/>
                </a:solidFill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</a:br>
            <a:r>
              <a:rPr lang="ru-RU" sz="1500" b="1" dirty="0">
                <a:solidFill>
                  <a:srgbClr val="333333"/>
                </a:solidFill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на экране покупателя</a:t>
            </a:r>
          </a:p>
        </p:txBody>
      </p:sp>
      <p:sp>
        <p:nvSpPr>
          <p:cNvPr id="55" name="Text 6">
            <a:extLst>
              <a:ext uri="{FF2B5EF4-FFF2-40B4-BE49-F238E27FC236}">
                <a16:creationId xmlns:a16="http://schemas.microsoft.com/office/drawing/2014/main" id="{DADC82DB-CB2B-44F5-9B5D-2DD42721E13D}"/>
              </a:ext>
            </a:extLst>
          </p:cNvPr>
          <p:cNvSpPr/>
          <p:nvPr/>
        </p:nvSpPr>
        <p:spPr>
          <a:xfrm>
            <a:off x="8397539" y="2736234"/>
            <a:ext cx="3149921" cy="6022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560"/>
              </a:lnSpc>
            </a:pPr>
            <a:r>
              <a:rPr lang="ru-RU" sz="1300" dirty="0">
                <a:solidFill>
                  <a:srgbClr val="333333"/>
                </a:solidFill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Демонстрация на втором экране </a:t>
            </a:r>
            <a:br>
              <a:rPr lang="ru-RU" sz="1300" dirty="0">
                <a:solidFill>
                  <a:srgbClr val="333333"/>
                </a:solidFill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</a:br>
            <a:r>
              <a:rPr lang="ru-RU" sz="1300" dirty="0">
                <a:solidFill>
                  <a:srgbClr val="333333"/>
                </a:solidFill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фото- и видеоматериалов позволяет увеличить продажи.</a:t>
            </a:r>
          </a:p>
        </p:txBody>
      </p:sp>
      <p:sp>
        <p:nvSpPr>
          <p:cNvPr id="56" name="Text 1">
            <a:extLst>
              <a:ext uri="{FF2B5EF4-FFF2-40B4-BE49-F238E27FC236}">
                <a16:creationId xmlns:a16="http://schemas.microsoft.com/office/drawing/2014/main" id="{4161C19E-C45C-40D3-8B3D-04FDD0B3B994}"/>
              </a:ext>
            </a:extLst>
          </p:cNvPr>
          <p:cNvSpPr/>
          <p:nvPr/>
        </p:nvSpPr>
        <p:spPr>
          <a:xfrm>
            <a:off x="8780857" y="4151044"/>
            <a:ext cx="2534844" cy="46166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800"/>
              </a:lnSpc>
            </a:pPr>
            <a:r>
              <a:rPr lang="ru-RU" sz="1500" b="1" dirty="0"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Привлечение иностранных покупателей</a:t>
            </a:r>
          </a:p>
        </p:txBody>
      </p:sp>
      <p:sp>
        <p:nvSpPr>
          <p:cNvPr id="57" name="Text 6">
            <a:extLst>
              <a:ext uri="{FF2B5EF4-FFF2-40B4-BE49-F238E27FC236}">
                <a16:creationId xmlns:a16="http://schemas.microsoft.com/office/drawing/2014/main" id="{23FB33ED-677C-4E2E-8206-0FF75DA1280C}"/>
              </a:ext>
            </a:extLst>
          </p:cNvPr>
          <p:cNvSpPr/>
          <p:nvPr/>
        </p:nvSpPr>
        <p:spPr>
          <a:xfrm>
            <a:off x="8397539" y="4815741"/>
            <a:ext cx="3149921" cy="80733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560"/>
              </a:lnSpc>
            </a:pPr>
            <a:r>
              <a:rPr lang="en-GB" sz="1300" dirty="0" err="1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Frontol</a:t>
            </a:r>
            <a:r>
              <a:rPr lang="en-GB" sz="1300" dirty="0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 </a:t>
            </a:r>
            <a:r>
              <a:rPr lang="ru-RU" sz="1300" dirty="0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работает с системами оплат </a:t>
            </a:r>
            <a:r>
              <a:rPr lang="en-GB" sz="1300" dirty="0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Alipay </a:t>
            </a:r>
            <a:r>
              <a:rPr lang="ru-RU" sz="1300" dirty="0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и </a:t>
            </a:r>
            <a:r>
              <a:rPr lang="en-GB" sz="1300" dirty="0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WeChat Pay. </a:t>
            </a:r>
            <a:r>
              <a:rPr lang="ru-RU" sz="1300" dirty="0">
                <a:latin typeface="Arial" panose="020B0604020202020204" pitchFamily="34" charset="0"/>
                <a:ea typeface="TT Firs Neue Regular" pitchFamily="34" charset="-122"/>
                <a:cs typeface="Arial" panose="020B0604020202020204" pitchFamily="34" charset="0"/>
              </a:rPr>
              <a:t>Иностранные покупатели могут расплачиваться привычным способом.</a:t>
            </a:r>
          </a:p>
        </p:txBody>
      </p:sp>
      <p:sp>
        <p:nvSpPr>
          <p:cNvPr id="58" name="Text 1">
            <a:extLst>
              <a:ext uri="{FF2B5EF4-FFF2-40B4-BE49-F238E27FC236}">
                <a16:creationId xmlns:a16="http://schemas.microsoft.com/office/drawing/2014/main" id="{D7DB5EE7-867B-42A8-9166-D5C65A7B5055}"/>
              </a:ext>
            </a:extLst>
          </p:cNvPr>
          <p:cNvSpPr/>
          <p:nvPr/>
        </p:nvSpPr>
        <p:spPr>
          <a:xfrm>
            <a:off x="679952" y="2031972"/>
            <a:ext cx="573812" cy="6001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r>
              <a:rPr lang="ru-RU" sz="3900" b="1" dirty="0">
                <a:solidFill>
                  <a:srgbClr val="EF1D36"/>
                </a:solidFill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1</a:t>
            </a:r>
            <a:endParaRPr lang="en-US" sz="3900" dirty="0">
              <a:solidFill>
                <a:srgbClr val="EF1D3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Text 1">
            <a:extLst>
              <a:ext uri="{FF2B5EF4-FFF2-40B4-BE49-F238E27FC236}">
                <a16:creationId xmlns:a16="http://schemas.microsoft.com/office/drawing/2014/main" id="{57515C8F-4B1A-4AFD-986A-BF223EEFF723}"/>
              </a:ext>
            </a:extLst>
          </p:cNvPr>
          <p:cNvSpPr/>
          <p:nvPr/>
        </p:nvSpPr>
        <p:spPr>
          <a:xfrm>
            <a:off x="4522665" y="2031972"/>
            <a:ext cx="573812" cy="6001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r>
              <a:rPr lang="ru-RU" sz="3900" b="1" dirty="0">
                <a:solidFill>
                  <a:srgbClr val="EF1D36"/>
                </a:solidFill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2</a:t>
            </a:r>
            <a:endParaRPr lang="en-US" sz="3900" dirty="0">
              <a:solidFill>
                <a:srgbClr val="EF1D3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Text 1">
            <a:extLst>
              <a:ext uri="{FF2B5EF4-FFF2-40B4-BE49-F238E27FC236}">
                <a16:creationId xmlns:a16="http://schemas.microsoft.com/office/drawing/2014/main" id="{9194E6F9-9704-41A7-9985-64255643376B}"/>
              </a:ext>
            </a:extLst>
          </p:cNvPr>
          <p:cNvSpPr/>
          <p:nvPr/>
        </p:nvSpPr>
        <p:spPr>
          <a:xfrm>
            <a:off x="8365955" y="2031972"/>
            <a:ext cx="573812" cy="6001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r>
              <a:rPr lang="ru-RU" sz="3900" b="1" dirty="0">
                <a:solidFill>
                  <a:srgbClr val="EF1D36"/>
                </a:solidFill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3</a:t>
            </a:r>
            <a:endParaRPr lang="en-US" sz="3900" dirty="0">
              <a:solidFill>
                <a:srgbClr val="EF1D3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Text 1">
            <a:extLst>
              <a:ext uri="{FF2B5EF4-FFF2-40B4-BE49-F238E27FC236}">
                <a16:creationId xmlns:a16="http://schemas.microsoft.com/office/drawing/2014/main" id="{A21B5AD7-0A0C-4444-995A-AE8628EA0A15}"/>
              </a:ext>
            </a:extLst>
          </p:cNvPr>
          <p:cNvSpPr/>
          <p:nvPr/>
        </p:nvSpPr>
        <p:spPr>
          <a:xfrm>
            <a:off x="679952" y="4064237"/>
            <a:ext cx="573812" cy="6001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r>
              <a:rPr lang="ru-RU" sz="3900" b="1" dirty="0">
                <a:solidFill>
                  <a:srgbClr val="EF1D36"/>
                </a:solidFill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4</a:t>
            </a:r>
            <a:endParaRPr lang="en-US" sz="3900" dirty="0">
              <a:solidFill>
                <a:srgbClr val="EF1D3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Text 1">
            <a:extLst>
              <a:ext uri="{FF2B5EF4-FFF2-40B4-BE49-F238E27FC236}">
                <a16:creationId xmlns:a16="http://schemas.microsoft.com/office/drawing/2014/main" id="{A7EC71D0-739A-42A7-A17E-C2001267372A}"/>
              </a:ext>
            </a:extLst>
          </p:cNvPr>
          <p:cNvSpPr/>
          <p:nvPr/>
        </p:nvSpPr>
        <p:spPr>
          <a:xfrm>
            <a:off x="4522665" y="4064237"/>
            <a:ext cx="573812" cy="6001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r>
              <a:rPr lang="ru-RU" sz="3900" b="1" dirty="0">
                <a:solidFill>
                  <a:srgbClr val="EF1D36"/>
                </a:solidFill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5</a:t>
            </a:r>
            <a:endParaRPr lang="en-US" sz="3900" dirty="0">
              <a:solidFill>
                <a:srgbClr val="EF1D3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Text 1">
            <a:extLst>
              <a:ext uri="{FF2B5EF4-FFF2-40B4-BE49-F238E27FC236}">
                <a16:creationId xmlns:a16="http://schemas.microsoft.com/office/drawing/2014/main" id="{C24C866B-4FE2-4A3F-B49B-8A60DCED8096}"/>
              </a:ext>
            </a:extLst>
          </p:cNvPr>
          <p:cNvSpPr/>
          <p:nvPr/>
        </p:nvSpPr>
        <p:spPr>
          <a:xfrm>
            <a:off x="8365955" y="4064237"/>
            <a:ext cx="573812" cy="6001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r>
              <a:rPr lang="ru-RU" sz="3900" b="1" dirty="0">
                <a:solidFill>
                  <a:srgbClr val="EF1D36"/>
                </a:solidFill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6</a:t>
            </a:r>
            <a:endParaRPr lang="en-US" sz="3900" dirty="0">
              <a:solidFill>
                <a:srgbClr val="EF1D3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42DCB811-3A27-4E36-8110-67E3B9959E52}"/>
              </a:ext>
            </a:extLst>
          </p:cNvPr>
          <p:cNvSpPr txBox="1"/>
          <p:nvPr/>
        </p:nvSpPr>
        <p:spPr>
          <a:xfrm>
            <a:off x="540000" y="720000"/>
            <a:ext cx="8476678" cy="9140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3600" b="1" dirty="0" err="1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Frontol</a:t>
            </a:r>
            <a:r>
              <a:rPr lang="en-US" sz="36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 </a:t>
            </a:r>
            <a: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— больше, чем кассовое ПО</a:t>
            </a:r>
          </a:p>
          <a:p>
            <a:pPr>
              <a:lnSpc>
                <a:spcPct val="90000"/>
              </a:lnSpc>
            </a:pPr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ea typeface="CoFo Sans Bold" panose="020B0803030202060203" pitchFamily="34" charset="-52"/>
              </a:rPr>
              <a:t>продавайте выгодно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33;p165">
            <a:extLst>
              <a:ext uri="{FF2B5EF4-FFF2-40B4-BE49-F238E27FC236}">
                <a16:creationId xmlns:a16="http://schemas.microsoft.com/office/drawing/2014/main" id="{41C47463-958C-4CE2-A85A-48D5679C4395}"/>
              </a:ext>
            </a:extLst>
          </p:cNvPr>
          <p:cNvSpPr/>
          <p:nvPr/>
        </p:nvSpPr>
        <p:spPr>
          <a:xfrm>
            <a:off x="540000" y="1348636"/>
            <a:ext cx="11111275" cy="4834994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/>
        </p:spPr>
        <p:txBody>
          <a:bodyPr spcFirstLastPara="1" wrap="square" lIns="91400" tIns="45675" rIns="91400" bIns="4567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" name="Скругленный прямоугольник 23">
            <a:extLst>
              <a:ext uri="{FF2B5EF4-FFF2-40B4-BE49-F238E27FC236}">
                <a16:creationId xmlns:a16="http://schemas.microsoft.com/office/drawing/2014/main" id="{6E2E0983-4DCB-4F4D-BF93-E774E62B79A2}"/>
              </a:ext>
            </a:extLst>
          </p:cNvPr>
          <p:cNvSpPr/>
          <p:nvPr/>
        </p:nvSpPr>
        <p:spPr>
          <a:xfrm>
            <a:off x="8830492" y="1581149"/>
            <a:ext cx="2533867" cy="2027454"/>
          </a:xfrm>
          <a:prstGeom prst="roundRect">
            <a:avLst>
              <a:gd name="adj" fmla="val 2024"/>
            </a:avLst>
          </a:prstGeom>
          <a:solidFill>
            <a:schemeClr val="bg1"/>
          </a:solidFill>
          <a:ln>
            <a:solidFill>
              <a:srgbClr val="DF19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8" name="Скругленный прямоугольник 23">
            <a:extLst>
              <a:ext uri="{FF2B5EF4-FFF2-40B4-BE49-F238E27FC236}">
                <a16:creationId xmlns:a16="http://schemas.microsoft.com/office/drawing/2014/main" id="{4618D563-2E7A-4C6D-A4C2-1DA1B3CA3E9C}"/>
              </a:ext>
            </a:extLst>
          </p:cNvPr>
          <p:cNvSpPr/>
          <p:nvPr/>
        </p:nvSpPr>
        <p:spPr>
          <a:xfrm>
            <a:off x="8863509" y="4059789"/>
            <a:ext cx="2500850" cy="1217062"/>
          </a:xfrm>
          <a:prstGeom prst="roundRect">
            <a:avLst>
              <a:gd name="adj" fmla="val 2024"/>
            </a:avLst>
          </a:prstGeom>
          <a:solidFill>
            <a:schemeClr val="bg1"/>
          </a:solidFill>
          <a:ln>
            <a:solidFill>
              <a:srgbClr val="EF1D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56" name="Google Shape;1856;p145"/>
          <p:cNvSpPr txBox="1">
            <a:spLocks noGrp="1"/>
          </p:cNvSpPr>
          <p:nvPr>
            <p:ph type="title" idx="4294967295"/>
          </p:nvPr>
        </p:nvSpPr>
        <p:spPr>
          <a:xfrm>
            <a:off x="540000" y="720000"/>
            <a:ext cx="3846805" cy="498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  <a:ea typeface="CoFo Sans Black" panose="020B0A03030202060203" pitchFamily="34" charset="-52"/>
                <a:cs typeface="+mn-cs"/>
                <a:sym typeface="Arial"/>
              </a:rPr>
              <a:t>Тарифы </a:t>
            </a:r>
            <a:r>
              <a:rPr lang="en-US" sz="3600" b="1" dirty="0" err="1">
                <a:solidFill>
                  <a:schemeClr val="bg1"/>
                </a:solidFill>
                <a:latin typeface="Arial" panose="020B0604020202020204" pitchFamily="34" charset="0"/>
                <a:ea typeface="CoFo Sans Black" panose="020B0A03030202060203" pitchFamily="34" charset="-52"/>
                <a:cs typeface="+mn-cs"/>
                <a:sym typeface="Arial"/>
              </a:rPr>
              <a:t>Frontol</a:t>
            </a:r>
            <a:endParaRPr sz="3600" b="1" dirty="0">
              <a:solidFill>
                <a:schemeClr val="bg1"/>
              </a:solidFill>
              <a:latin typeface="Arial" panose="020B0604020202020204" pitchFamily="34" charset="0"/>
              <a:ea typeface="CoFo Sans Black" panose="020B0A03030202060203" pitchFamily="34" charset="-52"/>
              <a:cs typeface="+mn-cs"/>
            </a:endParaRPr>
          </a:p>
        </p:txBody>
      </p:sp>
      <p:graphicFrame>
        <p:nvGraphicFramePr>
          <p:cNvPr id="1857" name="Google Shape;1857;p145"/>
          <p:cNvGraphicFramePr/>
          <p:nvPr>
            <p:extLst>
              <p:ext uri="{D42A27DB-BD31-4B8C-83A1-F6EECF244321}">
                <p14:modId xmlns:p14="http://schemas.microsoft.com/office/powerpoint/2010/main" val="2555515388"/>
              </p:ext>
            </p:extLst>
          </p:nvPr>
        </p:nvGraphicFramePr>
        <p:xfrm>
          <a:off x="724771" y="1489697"/>
          <a:ext cx="7868235" cy="4199166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25869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98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928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58548">
                  <a:extLst>
                    <a:ext uri="{9D8B030D-6E8A-4147-A177-3AD203B41FA5}">
                      <a16:colId xmlns:a16="http://schemas.microsoft.com/office/drawing/2014/main" val="2587917166"/>
                    </a:ext>
                  </a:extLst>
                </a:gridCol>
              </a:tblGrid>
              <a:tr h="403681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Базовый</a:t>
                      </a:r>
                      <a:endParaRPr sz="1400" b="1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9CDDD"/>
                        </a:gs>
                        <a:gs pos="100000">
                          <a:srgbClr val="EDEFF5"/>
                        </a:gs>
                      </a:gsLst>
                      <a:lin ang="10800025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Полный</a:t>
                      </a:r>
                      <a:endParaRPr sz="1400" b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9CDDD"/>
                        </a:gs>
                        <a:gs pos="100000">
                          <a:srgbClr val="EDEFF5"/>
                        </a:gs>
                      </a:gsLst>
                      <a:lin ang="10800025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PRO</a:t>
                      </a:r>
                      <a:endParaRPr sz="1400" b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C9CDDD"/>
                        </a:gs>
                        <a:gs pos="100000">
                          <a:srgbClr val="EDEFF5"/>
                        </a:gs>
                      </a:gsLst>
                      <a:lin ang="10800025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8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ru-RU" sz="1200" b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Подключение </a:t>
                      </a:r>
                      <a:br>
                        <a:rPr lang="ru-RU" sz="1200" b="1" dirty="0">
                          <a:latin typeface="Arial"/>
                          <a:ea typeface="Arial"/>
                          <a:cs typeface="Arial"/>
                          <a:sym typeface="Arial"/>
                        </a:rPr>
                      </a:br>
                      <a:r>
                        <a:rPr lang="ru-RU" sz="1200" b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к </a:t>
                      </a:r>
                      <a:r>
                        <a:rPr lang="ru-RU" sz="1200" b="1" dirty="0" err="1">
                          <a:latin typeface="Arial"/>
                          <a:ea typeface="Arial"/>
                          <a:cs typeface="Arial"/>
                          <a:sym typeface="Arial"/>
                        </a:rPr>
                        <a:t>товароучетным</a:t>
                      </a:r>
                      <a:r>
                        <a:rPr lang="ru-RU" sz="1200" b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 системам</a:t>
                      </a:r>
                      <a:endParaRPr b="1" dirty="0"/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9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ru-RU" sz="1100" dirty="0">
                        <a:latin typeface="+mn-lt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dirty="0" err="1">
                          <a:latin typeface="+mn-lt"/>
                          <a:ea typeface="Arial"/>
                          <a:cs typeface="Arial"/>
                          <a:sym typeface="Arial"/>
                        </a:rPr>
                        <a:t>Frontol</a:t>
                      </a:r>
                      <a:r>
                        <a:rPr lang="ru-RU" sz="1400" b="1" dirty="0">
                          <a:latin typeface="+mn-lt"/>
                          <a:ea typeface="Arial"/>
                          <a:cs typeface="Arial"/>
                          <a:sym typeface="Arial"/>
                        </a:rPr>
                        <a:t> PRO </a:t>
                      </a:r>
                      <a:endParaRPr lang="en-US" sz="1400" b="1" dirty="0">
                        <a:latin typeface="+mn-lt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dirty="0">
                          <a:latin typeface="+mn-lt"/>
                          <a:ea typeface="Arial"/>
                          <a:cs typeface="Arial"/>
                          <a:sym typeface="Arial"/>
                        </a:rPr>
                        <a:t>включает все </a:t>
                      </a:r>
                      <a:br>
                        <a:rPr lang="ru-RU" sz="1200" dirty="0">
                          <a:latin typeface="+mn-lt"/>
                          <a:ea typeface="Arial"/>
                          <a:cs typeface="Arial"/>
                          <a:sym typeface="Arial"/>
                        </a:rPr>
                      </a:br>
                      <a:r>
                        <a:rPr lang="ru-RU" sz="1200" dirty="0">
                          <a:latin typeface="+mn-lt"/>
                          <a:ea typeface="Arial"/>
                          <a:cs typeface="Arial"/>
                          <a:sym typeface="Arial"/>
                        </a:rPr>
                        <a:t>функции тарифов </a:t>
                      </a: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dirty="0">
                          <a:latin typeface="+mn-lt"/>
                          <a:ea typeface="Arial"/>
                          <a:cs typeface="Arial"/>
                          <a:sym typeface="Arial"/>
                        </a:rPr>
                        <a:t>«Базовый» / «Полный»,</a:t>
                      </a: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dirty="0">
                          <a:latin typeface="+mn-lt"/>
                          <a:ea typeface="Arial"/>
                          <a:cs typeface="Arial"/>
                          <a:sym typeface="Arial"/>
                        </a:rPr>
                        <a:t>а также подписку </a:t>
                      </a:r>
                      <a:br>
                        <a:rPr lang="ru-RU" sz="1200" dirty="0">
                          <a:latin typeface="+mn-lt"/>
                          <a:ea typeface="Arial"/>
                          <a:cs typeface="Arial"/>
                          <a:sym typeface="Arial"/>
                        </a:rPr>
                      </a:br>
                      <a:r>
                        <a:rPr lang="ru-RU" sz="1200" dirty="0">
                          <a:latin typeface="+mn-lt"/>
                          <a:ea typeface="Arial"/>
                          <a:cs typeface="Arial"/>
                          <a:sym typeface="Arial"/>
                        </a:rPr>
                        <a:t>на ИТС для ККТ</a:t>
                      </a: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133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ru-RU" sz="1200" b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Системы лояльности</a:t>
                      </a:r>
                      <a:endParaRPr b="1" dirty="0"/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rPr lang="ru-RU" sz="1000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Только встроенная система лояльности</a:t>
                      </a:r>
                      <a:endParaRPr sz="1000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r>
                        <a:rPr lang="ru-RU" sz="1000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Подключение 20+ внешних систем лояльности</a:t>
                      </a:r>
                      <a:endParaRPr sz="1000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DCE0EB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DCE0EB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DCE0EB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133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Видеоконтроль</a:t>
                      </a:r>
                      <a:endParaRPr sz="1200" b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Подключение внешних систем видеоконтроля</a:t>
                      </a:r>
                      <a:endParaRPr dirty="0"/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DCE0EB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DCE0EB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DCE0EB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368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ru-RU" sz="1200" b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Алкоголь и маркированные товары</a:t>
                      </a:r>
                      <a:endParaRPr lang="ru-RU" sz="1200" b="1" dirty="0"/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DCE0EB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DCE0EB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DCE0EB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368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ru-RU" sz="1200" b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Электронные чеки</a:t>
                      </a:r>
                      <a:endParaRPr b="1" dirty="0"/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DCE0EB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DCE0EB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DCE0EB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368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ru-RU" sz="1200" b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Скрипты кастомизации</a:t>
                      </a:r>
                      <a:endParaRPr b="1" dirty="0"/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DCE0EB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DCE0EB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DCE0EB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3681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Аналитика</a:t>
                      </a:r>
                      <a:endParaRPr sz="1200" b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DCE0EB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DCE0EB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DCE0EB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368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ru-RU" sz="1200" b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Централизованное управление</a:t>
                      </a:r>
                      <a:endParaRPr b="1" dirty="0"/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DCE0EB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DCE0EB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DCE0EB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368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ru-RU" sz="1200" b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Заказная разработка</a:t>
                      </a:r>
                      <a:endParaRPr b="1" dirty="0"/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DCE0EB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DCE0EB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DCE0EB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26" name="TextBox 25">
            <a:extLst>
              <a:ext uri="{FF2B5EF4-FFF2-40B4-BE49-F238E27FC236}">
                <a16:creationId xmlns:a16="http://schemas.microsoft.com/office/drawing/2014/main" id="{3A2A3C53-FE87-4EED-A8AD-9B0F52746191}"/>
              </a:ext>
            </a:extLst>
          </p:cNvPr>
          <p:cNvSpPr txBox="1"/>
          <p:nvPr/>
        </p:nvSpPr>
        <p:spPr>
          <a:xfrm>
            <a:off x="3303269" y="5828782"/>
            <a:ext cx="1543051" cy="2176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400" b="1" dirty="0"/>
              <a:t>8000 </a:t>
            </a:r>
            <a:r>
              <a:rPr lang="ru-RU" sz="1400" b="1" dirty="0">
                <a:sym typeface="Arial"/>
              </a:rPr>
              <a:t>руб./год</a:t>
            </a:r>
            <a:endParaRPr lang="ru-RU" sz="1400" b="1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2F5B69E-D3B6-4650-905C-2513773334BE}"/>
              </a:ext>
            </a:extLst>
          </p:cNvPr>
          <p:cNvSpPr txBox="1"/>
          <p:nvPr/>
        </p:nvSpPr>
        <p:spPr>
          <a:xfrm>
            <a:off x="4834890" y="5828782"/>
            <a:ext cx="1794510" cy="2176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400" b="1" dirty="0"/>
              <a:t>15 800 </a:t>
            </a:r>
            <a:r>
              <a:rPr lang="ru-RU" sz="1400" b="1" dirty="0">
                <a:sym typeface="Arial"/>
              </a:rPr>
              <a:t>руб./год</a:t>
            </a:r>
            <a:endParaRPr lang="ru-RU" sz="1400" b="1" dirty="0"/>
          </a:p>
        </p:txBody>
      </p:sp>
      <p:sp>
        <p:nvSpPr>
          <p:cNvPr id="29" name="Google Shape;316;p10">
            <a:extLst>
              <a:ext uri="{FF2B5EF4-FFF2-40B4-BE49-F238E27FC236}">
                <a16:creationId xmlns:a16="http://schemas.microsoft.com/office/drawing/2014/main" id="{DBEB5D8D-DC08-4994-9BA2-96685D80D7C4}"/>
              </a:ext>
            </a:extLst>
          </p:cNvPr>
          <p:cNvSpPr txBox="1"/>
          <p:nvPr/>
        </p:nvSpPr>
        <p:spPr>
          <a:xfrm>
            <a:off x="8950254" y="4339090"/>
            <a:ext cx="1862526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4288">
              <a:buClr>
                <a:srgbClr val="FFFFFF"/>
              </a:buClr>
              <a:buSzPts val="1200"/>
              <a:buFont typeface="Arial"/>
              <a:buNone/>
            </a:pPr>
            <a:r>
              <a:rPr lang="en-US" sz="1400" b="1" dirty="0" err="1"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Frontol</a:t>
            </a:r>
            <a:r>
              <a:rPr lang="en-US" sz="1400" b="1" dirty="0"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 Selfie Pro</a:t>
            </a:r>
            <a:r>
              <a:rPr lang="ru-RU" sz="1400" b="1" dirty="0"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 </a:t>
            </a:r>
            <a:br>
              <a:rPr lang="ru-RU" sz="1200" b="1" dirty="0"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</a:br>
            <a:r>
              <a:rPr lang="ru-RU" sz="1200" dirty="0"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приобретается отдельно</a:t>
            </a:r>
            <a:endParaRPr sz="1000" dirty="0">
              <a:latin typeface="Arial" panose="020B0604020202020204" pitchFamily="34" charset="0"/>
              <a:ea typeface="CoFo Sans Regular" panose="020B0503030202060203" pitchFamily="34" charset="-52"/>
              <a:cs typeface="Arial"/>
              <a:sym typeface="Arial"/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DE15E4EA-C2D7-49A5-B020-680F929E056E}"/>
              </a:ext>
            </a:extLst>
          </p:cNvPr>
          <p:cNvCxnSpPr>
            <a:cxnSpLocks/>
          </p:cNvCxnSpPr>
          <p:nvPr/>
        </p:nvCxnSpPr>
        <p:spPr>
          <a:xfrm>
            <a:off x="8956451" y="4836926"/>
            <a:ext cx="1220853" cy="0"/>
          </a:xfrm>
          <a:prstGeom prst="line">
            <a:avLst/>
          </a:prstGeom>
          <a:ln w="12700">
            <a:solidFill>
              <a:srgbClr val="DF19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Google Shape;316;p10">
            <a:extLst>
              <a:ext uri="{FF2B5EF4-FFF2-40B4-BE49-F238E27FC236}">
                <a16:creationId xmlns:a16="http://schemas.microsoft.com/office/drawing/2014/main" id="{E469F742-D270-4331-900B-B0A29B10E6F8}"/>
              </a:ext>
            </a:extLst>
          </p:cNvPr>
          <p:cNvSpPr txBox="1"/>
          <p:nvPr/>
        </p:nvSpPr>
        <p:spPr>
          <a:xfrm>
            <a:off x="8946779" y="4947728"/>
            <a:ext cx="161540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4288">
              <a:buClr>
                <a:srgbClr val="FFFFFF"/>
              </a:buClr>
              <a:buSzPts val="1200"/>
              <a:buFont typeface="Arial"/>
              <a:buNone/>
            </a:pPr>
            <a:r>
              <a:rPr lang="ru-RU" sz="1200" b="1" dirty="0">
                <a:solidFill>
                  <a:srgbClr val="DF192C"/>
                </a:solidFill>
                <a:latin typeface="Arial" panose="020B0604020202020204" pitchFamily="34" charset="0"/>
                <a:ea typeface="CoFo Sans Bold" panose="020B0803030202060203" pitchFamily="34" charset="-52"/>
                <a:cs typeface="Arial"/>
                <a:sym typeface="Arial"/>
              </a:rPr>
              <a:t>15 000 </a:t>
            </a:r>
            <a:r>
              <a:rPr lang="ru-RU" sz="1200" dirty="0">
                <a:latin typeface="Arial" panose="020B0604020202020204" pitchFamily="34" charset="0"/>
                <a:ea typeface="CoFo Sans Regular" panose="020B0503030202060203" pitchFamily="34" charset="-52"/>
                <a:cs typeface="Arial"/>
                <a:sym typeface="Arial"/>
              </a:rPr>
              <a:t>руб./год</a:t>
            </a:r>
            <a:endParaRPr sz="1200" dirty="0">
              <a:latin typeface="Arial" panose="020B0604020202020204" pitchFamily="34" charset="0"/>
              <a:ea typeface="CoFo Sans Regular" panose="020B0503030202060203" pitchFamily="34" charset="-52"/>
              <a:cs typeface="Arial"/>
              <a:sym typeface="Arial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99D1D6A8-5B5F-4C8C-8814-7D743ABBCD30}"/>
              </a:ext>
            </a:extLst>
          </p:cNvPr>
          <p:cNvSpPr/>
          <p:nvPr/>
        </p:nvSpPr>
        <p:spPr>
          <a:xfrm>
            <a:off x="8999555" y="1883121"/>
            <a:ext cx="2533867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400" b="1" dirty="0"/>
              <a:t>Новый тариф </a:t>
            </a:r>
            <a:br>
              <a:rPr lang="ru-RU" sz="1400" b="1" dirty="0"/>
            </a:br>
            <a:r>
              <a:rPr lang="en-US" sz="1400" b="1" dirty="0" err="1"/>
              <a:t>Frontol</a:t>
            </a:r>
            <a:r>
              <a:rPr lang="ru-RU" sz="1400" b="1" dirty="0"/>
              <a:t> </a:t>
            </a:r>
            <a:r>
              <a:rPr lang="en-US" sz="1400" b="1" dirty="0"/>
              <a:t>PRO</a:t>
            </a:r>
            <a:endParaRPr lang="ru-RU" sz="1400" dirty="0">
              <a:latin typeface="Arial" panose="020B0604020202020204" pitchFamily="34" charset="0"/>
              <a:ea typeface="CoFo Sans Regular" panose="020B0503030202060203" pitchFamily="34" charset="-52"/>
              <a:cs typeface="Arial"/>
            </a:endParaRPr>
          </a:p>
        </p:txBody>
      </p:sp>
      <p:pic>
        <p:nvPicPr>
          <p:cNvPr id="7" name="Picture 6" descr="A green square with a white check mark&#10;&#10;AI-generated content may be incorrect.">
            <a:extLst>
              <a:ext uri="{FF2B5EF4-FFF2-40B4-BE49-F238E27FC236}">
                <a16:creationId xmlns:a16="http://schemas.microsoft.com/office/drawing/2014/main" id="{5D3EEFA0-6978-3EBE-B639-518CD7C113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079" y="3332086"/>
            <a:ext cx="276517" cy="276517"/>
          </a:xfrm>
          <a:prstGeom prst="rect">
            <a:avLst/>
          </a:prstGeom>
        </p:spPr>
      </p:pic>
      <p:pic>
        <p:nvPicPr>
          <p:cNvPr id="8" name="Picture 7" descr="A green square with a white check mark&#10;&#10;AI-generated content may be incorrect.">
            <a:extLst>
              <a:ext uri="{FF2B5EF4-FFF2-40B4-BE49-F238E27FC236}">
                <a16:creationId xmlns:a16="http://schemas.microsoft.com/office/drawing/2014/main" id="{893E66FF-2658-11D0-C2B3-17A61DB2EC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566" y="3308868"/>
            <a:ext cx="265735" cy="265735"/>
          </a:xfrm>
          <a:prstGeom prst="rect">
            <a:avLst/>
          </a:prstGeom>
        </p:spPr>
      </p:pic>
      <p:pic>
        <p:nvPicPr>
          <p:cNvPr id="9" name="Picture 8" descr="A green square with a white check mark&#10;&#10;AI-generated content may be incorrect.">
            <a:extLst>
              <a:ext uri="{FF2B5EF4-FFF2-40B4-BE49-F238E27FC236}">
                <a16:creationId xmlns:a16="http://schemas.microsoft.com/office/drawing/2014/main" id="{855E6969-7836-5577-A806-1FFE2FD109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079" y="3748523"/>
            <a:ext cx="276517" cy="276517"/>
          </a:xfrm>
          <a:prstGeom prst="rect">
            <a:avLst/>
          </a:prstGeom>
        </p:spPr>
      </p:pic>
      <p:pic>
        <p:nvPicPr>
          <p:cNvPr id="11" name="Picture 10" descr="A green square with a white check mark&#10;&#10;AI-generated content may be incorrect.">
            <a:extLst>
              <a:ext uri="{FF2B5EF4-FFF2-40B4-BE49-F238E27FC236}">
                <a16:creationId xmlns:a16="http://schemas.microsoft.com/office/drawing/2014/main" id="{1975C6B5-C861-2950-7F8B-BEBA2D8943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566" y="3718583"/>
            <a:ext cx="265735" cy="26573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827A267-DC81-0242-3617-AB6114B9EC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49607" y="4149225"/>
            <a:ext cx="276517" cy="276517"/>
          </a:xfrm>
          <a:prstGeom prst="rect">
            <a:avLst/>
          </a:prstGeom>
        </p:spPr>
      </p:pic>
      <p:pic>
        <p:nvPicPr>
          <p:cNvPr id="13" name="Picture 12" descr="A green square with a white check mark&#10;&#10;AI-generated content may be incorrect.">
            <a:extLst>
              <a:ext uri="{FF2B5EF4-FFF2-40B4-BE49-F238E27FC236}">
                <a16:creationId xmlns:a16="http://schemas.microsoft.com/office/drawing/2014/main" id="{0DB16445-887D-14C3-3542-35E8B4683F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566" y="4128298"/>
            <a:ext cx="265735" cy="265735"/>
          </a:xfrm>
          <a:prstGeom prst="rect">
            <a:avLst/>
          </a:prstGeom>
        </p:spPr>
      </p:pic>
      <p:pic>
        <p:nvPicPr>
          <p:cNvPr id="14" name="Picture 13" descr="A green square with a white check mark&#10;&#10;AI-generated content may be incorrect.">
            <a:extLst>
              <a:ext uri="{FF2B5EF4-FFF2-40B4-BE49-F238E27FC236}">
                <a16:creationId xmlns:a16="http://schemas.microsoft.com/office/drawing/2014/main" id="{9A3490B5-010A-4F51-653A-B801A00991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607" y="4579318"/>
            <a:ext cx="276517" cy="276517"/>
          </a:xfrm>
          <a:prstGeom prst="rect">
            <a:avLst/>
          </a:prstGeom>
        </p:spPr>
      </p:pic>
      <p:pic>
        <p:nvPicPr>
          <p:cNvPr id="15" name="Picture 14" descr="A green square with a white check mark&#10;&#10;AI-generated content may be incorrect.">
            <a:extLst>
              <a:ext uri="{FF2B5EF4-FFF2-40B4-BE49-F238E27FC236}">
                <a16:creationId xmlns:a16="http://schemas.microsoft.com/office/drawing/2014/main" id="{7049E717-A3F6-0B15-E42E-8451E67FC2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566" y="4538013"/>
            <a:ext cx="265735" cy="265735"/>
          </a:xfrm>
          <a:prstGeom prst="rect">
            <a:avLst/>
          </a:prstGeom>
        </p:spPr>
      </p:pic>
      <p:pic>
        <p:nvPicPr>
          <p:cNvPr id="16" name="Picture 15" descr="A green square with a white check mark&#10;&#10;AI-generated content may be incorrect.">
            <a:extLst>
              <a:ext uri="{FF2B5EF4-FFF2-40B4-BE49-F238E27FC236}">
                <a16:creationId xmlns:a16="http://schemas.microsoft.com/office/drawing/2014/main" id="{AE283D21-7905-2575-7CA2-74A8468E0D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607" y="4979569"/>
            <a:ext cx="276517" cy="276517"/>
          </a:xfrm>
          <a:prstGeom prst="rect">
            <a:avLst/>
          </a:prstGeom>
        </p:spPr>
      </p:pic>
      <p:pic>
        <p:nvPicPr>
          <p:cNvPr id="17" name="Picture 16" descr="A green square with a white check mark&#10;&#10;AI-generated content may be incorrect.">
            <a:extLst>
              <a:ext uri="{FF2B5EF4-FFF2-40B4-BE49-F238E27FC236}">
                <a16:creationId xmlns:a16="http://schemas.microsoft.com/office/drawing/2014/main" id="{EB8E4302-F6F3-C715-C2C7-FC0E68521F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566" y="4947728"/>
            <a:ext cx="265735" cy="26573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0AEE4C5-4F61-33F2-F687-5072D38B0E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49606" y="5369596"/>
            <a:ext cx="276517" cy="276517"/>
          </a:xfrm>
          <a:prstGeom prst="rect">
            <a:avLst/>
          </a:prstGeom>
        </p:spPr>
      </p:pic>
      <p:pic>
        <p:nvPicPr>
          <p:cNvPr id="19" name="Picture 18" descr="A green square with a white check mark&#10;&#10;AI-generated content may be incorrect.">
            <a:extLst>
              <a:ext uri="{FF2B5EF4-FFF2-40B4-BE49-F238E27FC236}">
                <a16:creationId xmlns:a16="http://schemas.microsoft.com/office/drawing/2014/main" id="{47563AEA-882A-F2AB-293A-E7A2894E53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566" y="5357441"/>
            <a:ext cx="265735" cy="26573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1EA821A-DDBB-7C25-3E63-E8D4BC602B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49607" y="2895163"/>
            <a:ext cx="276517" cy="276517"/>
          </a:xfrm>
          <a:prstGeom prst="rect">
            <a:avLst/>
          </a:prstGeom>
        </p:spPr>
      </p:pic>
      <p:pic>
        <p:nvPicPr>
          <p:cNvPr id="24" name="Picture 23" descr="A green square with a white check mark&#10;&#10;AI-generated content may be incorrect.">
            <a:extLst>
              <a:ext uri="{FF2B5EF4-FFF2-40B4-BE49-F238E27FC236}">
                <a16:creationId xmlns:a16="http://schemas.microsoft.com/office/drawing/2014/main" id="{889E574E-DAF1-0CF6-A85C-DD6B36F501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566" y="2035743"/>
            <a:ext cx="265735" cy="265735"/>
          </a:xfrm>
          <a:prstGeom prst="rect">
            <a:avLst/>
          </a:prstGeom>
        </p:spPr>
      </p:pic>
      <p:pic>
        <p:nvPicPr>
          <p:cNvPr id="25" name="Picture 24" descr="A green square with a white check mark&#10;&#10;AI-generated content may be incorrect.">
            <a:extLst>
              <a:ext uri="{FF2B5EF4-FFF2-40B4-BE49-F238E27FC236}">
                <a16:creationId xmlns:a16="http://schemas.microsoft.com/office/drawing/2014/main" id="{BC49AB0F-C90B-3963-B644-CC1164E731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607" y="1998583"/>
            <a:ext cx="276517" cy="276517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85937D3A-E834-5EA7-1552-1C24CDAB80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69616" y="3836431"/>
            <a:ext cx="397746" cy="397746"/>
          </a:xfrm>
          <a:prstGeom prst="rect">
            <a:avLst/>
          </a:prstGeom>
        </p:spPr>
      </p:pic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id="{5E3CC882-AD1E-4019-844F-F6D05C3E03DD}"/>
              </a:ext>
            </a:extLst>
          </p:cNvPr>
          <p:cNvCxnSpPr>
            <a:cxnSpLocks/>
          </p:cNvCxnSpPr>
          <p:nvPr/>
        </p:nvCxnSpPr>
        <p:spPr>
          <a:xfrm>
            <a:off x="8999555" y="2412157"/>
            <a:ext cx="1387620" cy="0"/>
          </a:xfrm>
          <a:prstGeom prst="line">
            <a:avLst/>
          </a:prstGeom>
          <a:ln w="12700">
            <a:solidFill>
              <a:srgbClr val="DF19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D53AF3F-5A9F-4090-B836-EFB361E1F0B9}"/>
              </a:ext>
            </a:extLst>
          </p:cNvPr>
          <p:cNvSpPr/>
          <p:nvPr/>
        </p:nvSpPr>
        <p:spPr>
          <a:xfrm>
            <a:off x="8917240" y="2670347"/>
            <a:ext cx="17583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DF192C"/>
                </a:solidFill>
                <a:latin typeface="Arial" panose="020B0604020202020204" pitchFamily="34" charset="0"/>
                <a:ea typeface="CoFo Sans Bold" panose="020B0803030202060203" pitchFamily="34" charset="-52"/>
                <a:cs typeface="Arial"/>
              </a:rPr>
              <a:t>13 000 </a:t>
            </a:r>
            <a:r>
              <a:rPr lang="ru-RU" sz="1200" dirty="0"/>
              <a:t>руб./год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28AB582-1D15-40F0-8124-AB33B47F817F}"/>
              </a:ext>
            </a:extLst>
          </p:cNvPr>
          <p:cNvSpPr/>
          <p:nvPr/>
        </p:nvSpPr>
        <p:spPr>
          <a:xfrm>
            <a:off x="8902000" y="2463132"/>
            <a:ext cx="15756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/>
              <a:t>«Базовый» + ИТС </a:t>
            </a:r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3035831A-5928-41E5-8A42-93C457709AD1}"/>
              </a:ext>
            </a:extLst>
          </p:cNvPr>
          <p:cNvSpPr/>
          <p:nvPr/>
        </p:nvSpPr>
        <p:spPr>
          <a:xfrm>
            <a:off x="8946779" y="3171249"/>
            <a:ext cx="17583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DF192C"/>
                </a:solidFill>
                <a:latin typeface="Arial" panose="020B0604020202020204" pitchFamily="34" charset="0"/>
                <a:ea typeface="CoFo Sans Bold" panose="020B0803030202060203" pitchFamily="34" charset="-52"/>
                <a:cs typeface="Arial"/>
              </a:rPr>
              <a:t>20 800 </a:t>
            </a:r>
            <a:r>
              <a:rPr lang="ru-RU" sz="1200" dirty="0"/>
              <a:t>руб./год</a:t>
            </a:r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7FF799F3-9CF4-4D3B-93E0-8F441A7304B6}"/>
              </a:ext>
            </a:extLst>
          </p:cNvPr>
          <p:cNvSpPr/>
          <p:nvPr/>
        </p:nvSpPr>
        <p:spPr>
          <a:xfrm>
            <a:off x="8931539" y="2964034"/>
            <a:ext cx="15032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/>
              <a:t>«Полный» + ИТС </a:t>
            </a:r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B616DD60-A045-4415-8D72-4F96B736C9B8}"/>
              </a:ext>
            </a:extLst>
          </p:cNvPr>
          <p:cNvSpPr/>
          <p:nvPr/>
        </p:nvSpPr>
        <p:spPr>
          <a:xfrm>
            <a:off x="8769616" y="1473596"/>
            <a:ext cx="749259" cy="297574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/>
              <a:t>NEW</a:t>
            </a:r>
            <a:endParaRPr lang="ru-RU" sz="1200" b="1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D17DCE16-F329-4B21-B93A-379C76BEF464}"/>
              </a:ext>
            </a:extLst>
          </p:cNvPr>
          <p:cNvSpPr txBox="1"/>
          <p:nvPr/>
        </p:nvSpPr>
        <p:spPr>
          <a:xfrm>
            <a:off x="6640830" y="5828782"/>
            <a:ext cx="1943100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400" b="1" dirty="0"/>
              <a:t>от 13 000 </a:t>
            </a:r>
            <a:r>
              <a:rPr lang="ru-RU" sz="1400" b="1" dirty="0">
                <a:sym typeface="Arial"/>
              </a:rPr>
              <a:t>руб./год</a:t>
            </a:r>
            <a:endParaRPr lang="ru-RU" sz="1400" b="1" dirty="0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95AE08E-0F15-42DD-488B-007C3D752EFA}"/>
              </a:ext>
            </a:extLst>
          </p:cNvPr>
          <p:cNvCxnSpPr/>
          <p:nvPr/>
        </p:nvCxnSpPr>
        <p:spPr>
          <a:xfrm>
            <a:off x="3312795" y="5788025"/>
            <a:ext cx="0" cy="285750"/>
          </a:xfrm>
          <a:prstGeom prst="line">
            <a:avLst/>
          </a:prstGeom>
          <a:ln w="12700">
            <a:solidFill>
              <a:srgbClr val="B2B7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FF20A173-4E01-24DC-2501-6F765AB0587A}"/>
              </a:ext>
            </a:extLst>
          </p:cNvPr>
          <p:cNvCxnSpPr/>
          <p:nvPr/>
        </p:nvCxnSpPr>
        <p:spPr>
          <a:xfrm>
            <a:off x="4840749" y="5788025"/>
            <a:ext cx="0" cy="285750"/>
          </a:xfrm>
          <a:prstGeom prst="line">
            <a:avLst/>
          </a:prstGeom>
          <a:ln w="12700">
            <a:solidFill>
              <a:srgbClr val="B2B7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DBC42C58-CA7C-F60F-E6BA-D390FCA55263}"/>
              </a:ext>
            </a:extLst>
          </p:cNvPr>
          <p:cNvCxnSpPr/>
          <p:nvPr/>
        </p:nvCxnSpPr>
        <p:spPr>
          <a:xfrm>
            <a:off x="6636251" y="5788025"/>
            <a:ext cx="0" cy="285750"/>
          </a:xfrm>
          <a:prstGeom prst="line">
            <a:avLst/>
          </a:prstGeom>
          <a:ln w="12700">
            <a:solidFill>
              <a:srgbClr val="B2B7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989719F2-1B65-297C-BF8F-44F4AFA18287}"/>
              </a:ext>
            </a:extLst>
          </p:cNvPr>
          <p:cNvCxnSpPr/>
          <p:nvPr/>
        </p:nvCxnSpPr>
        <p:spPr>
          <a:xfrm>
            <a:off x="8597230" y="5788025"/>
            <a:ext cx="0" cy="285750"/>
          </a:xfrm>
          <a:prstGeom prst="line">
            <a:avLst/>
          </a:prstGeom>
          <a:ln w="12700">
            <a:solidFill>
              <a:srgbClr val="B2B7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28429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01;p5">
            <a:extLst>
              <a:ext uri="{FF2B5EF4-FFF2-40B4-BE49-F238E27FC236}">
                <a16:creationId xmlns:a16="http://schemas.microsoft.com/office/drawing/2014/main" id="{A5DDB55D-6456-5CC1-4750-DE5B94E815DA}"/>
              </a:ext>
            </a:extLst>
          </p:cNvPr>
          <p:cNvSpPr/>
          <p:nvPr/>
        </p:nvSpPr>
        <p:spPr bwMode="auto">
          <a:xfrm>
            <a:off x="539930" y="3941527"/>
            <a:ext cx="7617481" cy="2178725"/>
          </a:xfrm>
          <a:prstGeom prst="roundRect">
            <a:avLst>
              <a:gd name="adj" fmla="val 1522"/>
            </a:avLst>
          </a:prstGeom>
          <a:gradFill>
            <a:gsLst>
              <a:gs pos="0">
                <a:srgbClr val="DF192C"/>
              </a:gs>
              <a:gs pos="89000">
                <a:schemeClr val="tx1">
                  <a:alpha val="92160"/>
                </a:schemeClr>
              </a:gs>
            </a:gsLst>
            <a:lin ang="0" scaled="0"/>
          </a:gra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274939B-3836-EFF2-51F0-7C56982259BA}"/>
              </a:ext>
            </a:extLst>
          </p:cNvPr>
          <p:cNvSpPr/>
          <p:nvPr/>
        </p:nvSpPr>
        <p:spPr>
          <a:xfrm>
            <a:off x="7964905" y="0"/>
            <a:ext cx="42270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3" name="Google Shape;149;p3">
            <a:extLst>
              <a:ext uri="{FF2B5EF4-FFF2-40B4-BE49-F238E27FC236}">
                <a16:creationId xmlns:a16="http://schemas.microsoft.com/office/drawing/2014/main" id="{010FB930-FC92-3079-DBB7-832564616C08}"/>
              </a:ext>
            </a:extLst>
          </p:cNvPr>
          <p:cNvSpPr txBox="1"/>
          <p:nvPr/>
        </p:nvSpPr>
        <p:spPr>
          <a:xfrm>
            <a:off x="539931" y="720352"/>
            <a:ext cx="6671752" cy="4985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defTabSz="414731">
              <a:lnSpc>
                <a:spcPct val="90000"/>
              </a:lnSpc>
            </a:pPr>
            <a:r>
              <a:rPr lang="en-US" sz="3600" b="1" dirty="0" err="1">
                <a:solidFill>
                  <a:schemeClr val="bg1"/>
                </a:solidFill>
                <a:latin typeface="Arial" panose="020B0604020202020204" pitchFamily="34" charset="0"/>
              </a:rPr>
              <a:t>Frontol</a:t>
            </a:r>
            <a:r>
              <a:rPr 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</a:rPr>
              <a:t>в </a:t>
            </a:r>
            <a:r>
              <a:rPr 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POS-</a:t>
            </a:r>
            <a: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</a:rPr>
              <a:t>комплектах</a:t>
            </a:r>
          </a:p>
        </p:txBody>
      </p:sp>
      <p:pic>
        <p:nvPicPr>
          <p:cNvPr id="2050" name="Picture 2" descr="Optima 8.png">
            <a:extLst>
              <a:ext uri="{FF2B5EF4-FFF2-40B4-BE49-F238E27FC236}">
                <a16:creationId xmlns:a16="http://schemas.microsoft.com/office/drawing/2014/main" id="{0F1568D0-4517-4350-9123-8AC0ED6D7E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622" y="1472809"/>
            <a:ext cx="662798" cy="662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rontol.png">
            <a:extLst>
              <a:ext uri="{FF2B5EF4-FFF2-40B4-BE49-F238E27FC236}">
                <a16:creationId xmlns:a16="http://schemas.microsoft.com/office/drawing/2014/main" id="{BAC5F21B-01C5-4BD2-B37D-EC9F6A1F1B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7037" y="1472809"/>
            <a:ext cx="662799" cy="662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6" descr="Win.png">
            <a:extLst>
              <a:ext uri="{FF2B5EF4-FFF2-40B4-BE49-F238E27FC236}">
                <a16:creationId xmlns:a16="http://schemas.microsoft.com/office/drawing/2014/main" id="{0EB8CAD7-932C-43FE-8CFC-27F960119B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8452" y="1472808"/>
            <a:ext cx="662798" cy="662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Google Shape;149;p3">
            <a:extLst>
              <a:ext uri="{FF2B5EF4-FFF2-40B4-BE49-F238E27FC236}">
                <a16:creationId xmlns:a16="http://schemas.microsoft.com/office/drawing/2014/main" id="{FD3D9E40-9862-4C4B-876B-BAE24782C3BE}"/>
              </a:ext>
            </a:extLst>
          </p:cNvPr>
          <p:cNvSpPr txBox="1"/>
          <p:nvPr/>
        </p:nvSpPr>
        <p:spPr>
          <a:xfrm>
            <a:off x="8273187" y="383734"/>
            <a:ext cx="3918813" cy="8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defTabSz="414731">
              <a:lnSpc>
                <a:spcPct val="90000"/>
              </a:lnSpc>
            </a:pPr>
            <a:r>
              <a:rPr lang="ru-RU" sz="4400" b="1" dirty="0">
                <a:solidFill>
                  <a:srgbClr val="DF192C"/>
                </a:solidFill>
                <a:latin typeface="Arial" panose="020B0604020202020204" pitchFamily="34" charset="0"/>
              </a:rPr>
              <a:t>30+ </a:t>
            </a:r>
            <a:r>
              <a:rPr lang="ru-RU" sz="2800" b="1" dirty="0">
                <a:solidFill>
                  <a:srgbClr val="DF192C"/>
                </a:solidFill>
                <a:latin typeface="Arial" panose="020B0604020202020204" pitchFamily="34" charset="0"/>
              </a:rPr>
              <a:t>комплектов </a:t>
            </a:r>
            <a:b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sz="2000" b="1" dirty="0">
                <a:solidFill>
                  <a:srgbClr val="000000"/>
                </a:solidFill>
                <a:latin typeface="Arial" panose="020B0604020202020204" pitchFamily="34" charset="0"/>
              </a:rPr>
              <a:t>для любого бизнеса</a:t>
            </a:r>
            <a:endParaRPr lang="ru-RU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D8E89572-B866-4F49-B224-EA6BCD6A5628}"/>
              </a:ext>
            </a:extLst>
          </p:cNvPr>
          <p:cNvSpPr/>
          <p:nvPr/>
        </p:nvSpPr>
        <p:spPr>
          <a:xfrm>
            <a:off x="1284531" y="2517449"/>
            <a:ext cx="3428983" cy="984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Комплектация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Любой POS-комплект по запросу можно дополнить периферией </a:t>
            </a:r>
            <a:b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опциями</a:t>
            </a:r>
          </a:p>
        </p:txBody>
      </p:sp>
      <p:pic>
        <p:nvPicPr>
          <p:cNvPr id="77" name="Picture 4" descr="Frontol.png">
            <a:extLst>
              <a:ext uri="{FF2B5EF4-FFF2-40B4-BE49-F238E27FC236}">
                <a16:creationId xmlns:a16="http://schemas.microsoft.com/office/drawing/2014/main" id="{54A1E50D-D699-4A3F-B108-37F39324B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7038" y="2228087"/>
            <a:ext cx="662799" cy="662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6" descr="Win.png">
            <a:extLst>
              <a:ext uri="{FF2B5EF4-FFF2-40B4-BE49-F238E27FC236}">
                <a16:creationId xmlns:a16="http://schemas.microsoft.com/office/drawing/2014/main" id="{02E89072-EBF2-41E1-A90B-C1CD4BC470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8453" y="2228086"/>
            <a:ext cx="662798" cy="662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4" descr="Frontol.png">
            <a:extLst>
              <a:ext uri="{FF2B5EF4-FFF2-40B4-BE49-F238E27FC236}">
                <a16:creationId xmlns:a16="http://schemas.microsoft.com/office/drawing/2014/main" id="{95D11566-13B5-4C54-A7E4-4B5EDAACF3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2294" y="3002086"/>
            <a:ext cx="662799" cy="662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6" descr="Win.png">
            <a:extLst>
              <a:ext uri="{FF2B5EF4-FFF2-40B4-BE49-F238E27FC236}">
                <a16:creationId xmlns:a16="http://schemas.microsoft.com/office/drawing/2014/main" id="{9004244B-BC90-470F-B120-D3C3599631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3709" y="3002085"/>
            <a:ext cx="662798" cy="662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10" descr="SB2108.png">
            <a:extLst>
              <a:ext uri="{FF2B5EF4-FFF2-40B4-BE49-F238E27FC236}">
                <a16:creationId xmlns:a16="http://schemas.microsoft.com/office/drawing/2014/main" id="{B0F6106B-C0F5-4D02-82E6-C79198DDA6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9115" y="2998882"/>
            <a:ext cx="662798" cy="662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Нео 15.png">
            <a:extLst>
              <a:ext uri="{FF2B5EF4-FFF2-40B4-BE49-F238E27FC236}">
                <a16:creationId xmlns:a16="http://schemas.microsoft.com/office/drawing/2014/main" id="{7AB0300A-5FF4-48AF-BFBD-D3E57DF3AB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3187" y="2234169"/>
            <a:ext cx="653860" cy="65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Нео 16.png">
            <a:extLst>
              <a:ext uri="{FF2B5EF4-FFF2-40B4-BE49-F238E27FC236}">
                <a16:creationId xmlns:a16="http://schemas.microsoft.com/office/drawing/2014/main" id="{FE15FD09-F202-4CCF-9F51-6717982EC8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4248" y="2998881"/>
            <a:ext cx="653859" cy="653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Jazz 16 Pro-2.png">
            <a:extLst>
              <a:ext uri="{FF2B5EF4-FFF2-40B4-BE49-F238E27FC236}">
                <a16:creationId xmlns:a16="http://schemas.microsoft.com/office/drawing/2014/main" id="{91A93010-77AA-4B4E-B2B4-817A88EB27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5314" y="4424440"/>
            <a:ext cx="651909" cy="65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SM16Pro.png">
            <a:extLst>
              <a:ext uri="{FF2B5EF4-FFF2-40B4-BE49-F238E27FC236}">
                <a16:creationId xmlns:a16="http://schemas.microsoft.com/office/drawing/2014/main" id="{09A04A9E-7523-4BCE-8C25-DDB02DBCE4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7213" y="4415944"/>
            <a:ext cx="651909" cy="65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SB4100.png">
            <a:extLst>
              <a:ext uri="{FF2B5EF4-FFF2-40B4-BE49-F238E27FC236}">
                <a16:creationId xmlns:a16="http://schemas.microsoft.com/office/drawing/2014/main" id="{D5C20A37-C859-4675-BF8D-3F1E8C5C9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2140" y="4415943"/>
            <a:ext cx="651909" cy="65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" name="Picture 4" descr="Frontol.png">
            <a:extLst>
              <a:ext uri="{FF2B5EF4-FFF2-40B4-BE49-F238E27FC236}">
                <a16:creationId xmlns:a16="http://schemas.microsoft.com/office/drawing/2014/main" id="{B0B8CD31-AA62-4957-9CBB-946577925E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4638" y="4424440"/>
            <a:ext cx="662799" cy="662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" name="Picture 6" descr="Win.png">
            <a:extLst>
              <a:ext uri="{FF2B5EF4-FFF2-40B4-BE49-F238E27FC236}">
                <a16:creationId xmlns:a16="http://schemas.microsoft.com/office/drawing/2014/main" id="{15C3A8F4-E399-477D-9809-53E580AB3D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053" y="4424439"/>
            <a:ext cx="662798" cy="662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NFD20.png">
            <a:extLst>
              <a:ext uri="{FF2B5EF4-FFF2-40B4-BE49-F238E27FC236}">
                <a16:creationId xmlns:a16="http://schemas.microsoft.com/office/drawing/2014/main" id="{F2F22B07-3A40-4AB2-BA7E-5FF03B4B2B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930" y="5165180"/>
            <a:ext cx="670726" cy="670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LM10.png">
            <a:extLst>
              <a:ext uri="{FF2B5EF4-FFF2-40B4-BE49-F238E27FC236}">
                <a16:creationId xmlns:a16="http://schemas.microsoft.com/office/drawing/2014/main" id="{951B2084-EF9D-4DCF-AA1E-D102FB847B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9291" y="5165180"/>
            <a:ext cx="670726" cy="670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8" name="Picture 30" descr="KB50.png">
            <a:extLst>
              <a:ext uri="{FF2B5EF4-FFF2-40B4-BE49-F238E27FC236}">
                <a16:creationId xmlns:a16="http://schemas.microsoft.com/office/drawing/2014/main" id="{9291086F-F520-4C3F-820C-1EFC6FAE2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2956" y="5165962"/>
            <a:ext cx="662797" cy="662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0" name="Picture 32" descr="CD330.png">
            <a:extLst>
              <a:ext uri="{FF2B5EF4-FFF2-40B4-BE49-F238E27FC236}">
                <a16:creationId xmlns:a16="http://schemas.microsoft.com/office/drawing/2014/main" id="{17C7FC5A-34C6-4602-A702-40A4A00F79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0466" y="5165180"/>
            <a:ext cx="670726" cy="670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" name="Picture 4" descr="Frontol.png">
            <a:extLst>
              <a:ext uri="{FF2B5EF4-FFF2-40B4-BE49-F238E27FC236}">
                <a16:creationId xmlns:a16="http://schemas.microsoft.com/office/drawing/2014/main" id="{20471C06-55C5-40BD-AADC-98BFC625AA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053" y="5157708"/>
            <a:ext cx="662799" cy="662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2" name="Picture 34" descr="Jazz 16 Pro-2.png">
            <a:extLst>
              <a:ext uri="{FF2B5EF4-FFF2-40B4-BE49-F238E27FC236}">
                <a16:creationId xmlns:a16="http://schemas.microsoft.com/office/drawing/2014/main" id="{886DD941-E9B9-4705-A17B-A50DB36F2B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3946" y="3719167"/>
            <a:ext cx="644161" cy="644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4" name="Picture 36" descr="STM16.png">
            <a:extLst>
              <a:ext uri="{FF2B5EF4-FFF2-40B4-BE49-F238E27FC236}">
                <a16:creationId xmlns:a16="http://schemas.microsoft.com/office/drawing/2014/main" id="{FAA01FF7-D9D0-4D9A-811E-2CFC85676D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9291" y="3718046"/>
            <a:ext cx="641532" cy="641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6" name="Picture 38" descr="Frontol Selfie.png">
            <a:extLst>
              <a:ext uri="{FF2B5EF4-FFF2-40B4-BE49-F238E27FC236}">
                <a16:creationId xmlns:a16="http://schemas.microsoft.com/office/drawing/2014/main" id="{A02418BC-C1BF-4A23-AF7A-2D4BC2FB4A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839" y="3718045"/>
            <a:ext cx="641531" cy="641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" name="Picture 6" descr="Win.png">
            <a:extLst>
              <a:ext uri="{FF2B5EF4-FFF2-40B4-BE49-F238E27FC236}">
                <a16:creationId xmlns:a16="http://schemas.microsoft.com/office/drawing/2014/main" id="{9D651949-BA54-49C5-86F3-A434CFFD89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0466" y="3706453"/>
            <a:ext cx="662798" cy="662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2F5020FC-32C3-4582-A13D-6F27093BD9F6}"/>
              </a:ext>
            </a:extLst>
          </p:cNvPr>
          <p:cNvSpPr/>
          <p:nvPr/>
        </p:nvSpPr>
        <p:spPr>
          <a:xfrm>
            <a:off x="8306794" y="6051884"/>
            <a:ext cx="1781079" cy="488685"/>
          </a:xfrm>
          <a:prstGeom prst="rect">
            <a:avLst/>
          </a:prstGeom>
          <a:solidFill>
            <a:srgbClr val="DF192C"/>
          </a:solidFill>
          <a:ln>
            <a:solidFill>
              <a:srgbClr val="DF19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D7805F-AB0D-491F-AADE-AD69BDA62970}"/>
              </a:ext>
            </a:extLst>
          </p:cNvPr>
          <p:cNvSpPr txBox="1"/>
          <p:nvPr/>
        </p:nvSpPr>
        <p:spPr>
          <a:xfrm>
            <a:off x="8480630" y="6109192"/>
            <a:ext cx="1433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hlinkClick r:id="rId1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Подробнее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CD3860C6-28E3-4E55-AA4E-C90DEBE0FD7B}"/>
              </a:ext>
            </a:extLst>
          </p:cNvPr>
          <p:cNvSpPr/>
          <p:nvPr/>
        </p:nvSpPr>
        <p:spPr>
          <a:xfrm>
            <a:off x="1284532" y="1504664"/>
            <a:ext cx="5625316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POS-комплект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Готовый набор оборудования и ПО: позволяет проводить</a:t>
            </a:r>
          </a:p>
          <a:p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расчеты с покупателями и вести учет продаж на кассе</a:t>
            </a:r>
          </a:p>
        </p:txBody>
      </p:sp>
      <p:pic>
        <p:nvPicPr>
          <p:cNvPr id="66" name="Picture 22">
            <a:extLst>
              <a:ext uri="{FF2B5EF4-FFF2-40B4-BE49-F238E27FC236}">
                <a16:creationId xmlns:a16="http://schemas.microsoft.com/office/drawing/2014/main" id="{3FE10930-7AF8-4C0A-A94C-B2B54C0B7C92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800713" y="2747011"/>
            <a:ext cx="3388808" cy="3142734"/>
          </a:xfrm>
          <a:prstGeom prst="rect">
            <a:avLst/>
          </a:prstGeom>
        </p:spPr>
      </p:pic>
      <p:pic>
        <p:nvPicPr>
          <p:cNvPr id="68" name="Рисунок 67">
            <a:extLst>
              <a:ext uri="{FF2B5EF4-FFF2-40B4-BE49-F238E27FC236}">
                <a16:creationId xmlns:a16="http://schemas.microsoft.com/office/drawing/2014/main" id="{C64F2416-96F1-4371-9C62-DD1D1B083058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57613" y="4523710"/>
            <a:ext cx="1797050" cy="1577899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B6F81318-58C1-413C-B7F5-BF4E560C6E60}"/>
              </a:ext>
            </a:extLst>
          </p:cNvPr>
          <p:cNvPicPr>
            <a:picLocks noChangeAspect="1"/>
          </p:cNvPicPr>
          <p:nvPr/>
        </p:nvPicPr>
        <p:blipFill>
          <a:blip r:embed="rId21"/>
          <a:srcRect t="23930" b="19162"/>
          <a:stretch>
            <a:fillRect/>
          </a:stretch>
        </p:blipFill>
        <p:spPr>
          <a:xfrm>
            <a:off x="2218303" y="5044463"/>
            <a:ext cx="2655353" cy="100866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5EA4896-2E7F-C6D7-A10D-DE656E0CF3C2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16" y="1517985"/>
            <a:ext cx="507331" cy="50733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AAB4B78-1BC5-6E91-A6AF-1F36E4E031AB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9416" y="2527546"/>
            <a:ext cx="507331" cy="507331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12EF3E19-BA72-4588-865A-5BA16C14F955}"/>
              </a:ext>
            </a:extLst>
          </p:cNvPr>
          <p:cNvPicPr>
            <a:picLocks noChangeAspect="1"/>
          </p:cNvPicPr>
          <p:nvPr/>
        </p:nvPicPr>
        <p:blipFill>
          <a:blip r:embed="rId24"/>
          <a:srcRect l="3706" t="26587" b="23426"/>
          <a:stretch>
            <a:fillRect/>
          </a:stretch>
        </p:blipFill>
        <p:spPr>
          <a:xfrm flipH="1">
            <a:off x="1907441" y="4018165"/>
            <a:ext cx="2639611" cy="914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8120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Google Shape;147;p3">
            <a:extLst>
              <a:ext uri="{FF2B5EF4-FFF2-40B4-BE49-F238E27FC236}">
                <a16:creationId xmlns:a16="http://schemas.microsoft.com/office/drawing/2014/main" id="{A0AA7A7B-8383-AAD3-CDFE-FBB711D7D35E}"/>
              </a:ext>
            </a:extLst>
          </p:cNvPr>
          <p:cNvSpPr/>
          <p:nvPr/>
        </p:nvSpPr>
        <p:spPr>
          <a:xfrm>
            <a:off x="540655" y="1350673"/>
            <a:ext cx="3929163" cy="4640462"/>
          </a:xfrm>
          <a:prstGeom prst="roundRect">
            <a:avLst>
              <a:gd name="adj" fmla="val 158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01" tIns="45688" rIns="91401" bIns="45688" anchor="ctr" anchorCtr="0">
            <a:noAutofit/>
          </a:bodyPr>
          <a:lstStyle/>
          <a:p>
            <a:pPr marL="342832" indent="-342832" defTabSz="914309">
              <a:lnSpc>
                <a:spcPct val="150000"/>
              </a:lnSpc>
              <a:buFont typeface="+mj-lt"/>
              <a:buAutoNum type="arabicPeriod"/>
            </a:pPr>
            <a:endParaRPr lang="ru-RU" kern="0" dirty="0">
              <a:solidFill>
                <a:srgbClr val="FFFFFF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Google Shape;101;p5">
            <a:extLst>
              <a:ext uri="{FF2B5EF4-FFF2-40B4-BE49-F238E27FC236}">
                <a16:creationId xmlns:a16="http://schemas.microsoft.com/office/drawing/2014/main" id="{0920AE6F-7292-CBF5-9054-68A09ED9AEF5}"/>
              </a:ext>
            </a:extLst>
          </p:cNvPr>
          <p:cNvSpPr/>
          <p:nvPr/>
        </p:nvSpPr>
        <p:spPr bwMode="auto">
          <a:xfrm>
            <a:off x="539931" y="3242821"/>
            <a:ext cx="3937802" cy="2762054"/>
          </a:xfrm>
          <a:prstGeom prst="roundRect">
            <a:avLst>
              <a:gd name="adj" fmla="val 1522"/>
            </a:avLst>
          </a:prstGeom>
          <a:gradFill flip="none" rotWithShape="1">
            <a:gsLst>
              <a:gs pos="0">
                <a:srgbClr val="DF192C"/>
              </a:gs>
              <a:gs pos="89000">
                <a:srgbClr val="222332"/>
              </a:gs>
            </a:gsLst>
            <a:lin ang="2700000" scaled="1"/>
            <a:tileRect/>
          </a:gra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marL="0" marR="0" lvl="0" indent="0" algn="ctr" defTabSz="91430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33"/>
              <a:buFontTx/>
              <a:buNone/>
              <a:tabLst/>
              <a:defRPr/>
            </a:pPr>
            <a:endParaRPr kumimoji="0" sz="17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8" name="Google Shape;147;p3">
            <a:extLst>
              <a:ext uri="{FF2B5EF4-FFF2-40B4-BE49-F238E27FC236}">
                <a16:creationId xmlns:a16="http://schemas.microsoft.com/office/drawing/2014/main" id="{F4A52651-9B00-40F5-A8D3-48970D129EB0}"/>
              </a:ext>
            </a:extLst>
          </p:cNvPr>
          <p:cNvSpPr/>
          <p:nvPr/>
        </p:nvSpPr>
        <p:spPr bwMode="auto">
          <a:xfrm>
            <a:off x="4662727" y="5309524"/>
            <a:ext cx="6992555" cy="681612"/>
          </a:xfrm>
          <a:prstGeom prst="roundRect">
            <a:avLst>
              <a:gd name="adj" fmla="val 1582"/>
            </a:avLst>
          </a:prstGeom>
          <a:solidFill>
            <a:schemeClr val="bg1"/>
          </a:solidFill>
          <a:ln w="19050">
            <a:solidFill>
              <a:srgbClr val="DF192C"/>
            </a:solidFill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01" tIns="45688" rIns="91401" bIns="45688" anchor="ctr" anchorCtr="0">
            <a:noAutofit/>
          </a:bodyPr>
          <a:lstStyle/>
          <a:p>
            <a:pPr marL="342832" indent="-342832" defTabSz="914309">
              <a:lnSpc>
                <a:spcPct val="150000"/>
              </a:lnSpc>
              <a:buFont typeface="+mj-lt"/>
              <a:buAutoNum type="arabicPeriod"/>
            </a:pPr>
            <a:endParaRPr lang="ru-RU" kern="0" dirty="0">
              <a:solidFill>
                <a:srgbClr val="FFFFFF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Google Shape;147;p3">
            <a:extLst>
              <a:ext uri="{FF2B5EF4-FFF2-40B4-BE49-F238E27FC236}">
                <a16:creationId xmlns:a16="http://schemas.microsoft.com/office/drawing/2014/main" id="{9733EC3B-F502-84B3-9021-B816196982ED}"/>
              </a:ext>
            </a:extLst>
          </p:cNvPr>
          <p:cNvSpPr/>
          <p:nvPr/>
        </p:nvSpPr>
        <p:spPr>
          <a:xfrm>
            <a:off x="4662728" y="1350673"/>
            <a:ext cx="6992555" cy="1805198"/>
          </a:xfrm>
          <a:prstGeom prst="roundRect">
            <a:avLst>
              <a:gd name="adj" fmla="val 158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01" tIns="45688" rIns="91401" bIns="45688" anchor="ctr" anchorCtr="0">
            <a:noAutofit/>
          </a:bodyPr>
          <a:lstStyle/>
          <a:p>
            <a:pPr marL="342832" indent="-342832" defTabSz="914309">
              <a:lnSpc>
                <a:spcPct val="150000"/>
              </a:lnSpc>
              <a:buFont typeface="+mj-lt"/>
              <a:buAutoNum type="arabicPeriod"/>
            </a:pPr>
            <a:endParaRPr lang="ru-RU" kern="0" dirty="0">
              <a:solidFill>
                <a:srgbClr val="FFFFFF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5" name="Google Shape;405;p32"/>
          <p:cNvSpPr txBox="1"/>
          <p:nvPr/>
        </p:nvSpPr>
        <p:spPr bwMode="auto">
          <a:xfrm>
            <a:off x="540000" y="720000"/>
            <a:ext cx="2070853" cy="498598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def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pPr defTabSz="914309">
              <a:lnSpc>
                <a:spcPct val="90000"/>
              </a:lnSpc>
              <a:defRPr/>
            </a:pPr>
            <a:r>
              <a:rPr lang="ru-RU" sz="3600" b="1" kern="0" spc="2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Акции</a:t>
            </a:r>
            <a:endParaRPr sz="3600" kern="0" spc="2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Google Shape;409;p32"/>
          <p:cNvSpPr txBox="1"/>
          <p:nvPr/>
        </p:nvSpPr>
        <p:spPr bwMode="auto">
          <a:xfrm>
            <a:off x="810313" y="1517596"/>
            <a:ext cx="3416360" cy="1405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defTabSz="914309">
              <a:spcAft>
                <a:spcPts val="800"/>
              </a:spcAft>
              <a:buClr>
                <a:srgbClr val="000000"/>
              </a:buClr>
              <a:defRPr/>
            </a:pPr>
            <a:r>
              <a:rPr lang="ru-RU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Переход на </a:t>
            </a:r>
            <a:r>
              <a:rPr lang="en-US" b="1" kern="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Frontol</a:t>
            </a:r>
            <a:r>
              <a:rPr lang="en-US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 скидкой 50%</a:t>
            </a:r>
          </a:p>
          <a:p>
            <a:pPr defTabSz="914309">
              <a:spcAft>
                <a:spcPts val="800"/>
              </a:spcAft>
              <a:buClr>
                <a:srgbClr val="000000"/>
              </a:buClr>
              <a:defRPr/>
            </a:pP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Замените текущее кассовое ПО </a:t>
            </a:r>
            <a:b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en-US" sz="1400" kern="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Frontol</a:t>
            </a: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 выгодой от 4000 рублей. Переход возможен с любого ПО.</a:t>
            </a:r>
            <a:endParaRPr sz="1400" kern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FA2C3C2-B91E-47DB-AECD-BBBFBE0FED1C}"/>
              </a:ext>
            </a:extLst>
          </p:cNvPr>
          <p:cNvSpPr txBox="1"/>
          <p:nvPr/>
        </p:nvSpPr>
        <p:spPr bwMode="auto">
          <a:xfrm>
            <a:off x="4877028" y="2150863"/>
            <a:ext cx="6540283" cy="3877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Приобретите любую кассу самообслуживания АТОЛ с установленной операционной системой и сэкономьте до 30 800 рублей в год на кассовом ПО</a:t>
            </a:r>
            <a:endParaRPr sz="1400" kern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C789428-E0A6-4F99-AE9B-57006768D915}"/>
              </a:ext>
            </a:extLst>
          </p:cNvPr>
          <p:cNvSpPr txBox="1"/>
          <p:nvPr/>
        </p:nvSpPr>
        <p:spPr bwMode="auto">
          <a:xfrm>
            <a:off x="4877028" y="1452103"/>
            <a:ext cx="6838258" cy="585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  <a:defRPr/>
            </a:pPr>
            <a:r>
              <a:rPr lang="ru-RU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en-US" b="1" kern="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Frontol</a:t>
            </a:r>
            <a:r>
              <a:rPr lang="en-US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b="1" kern="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Frontol</a:t>
            </a:r>
            <a:r>
              <a:rPr lang="en-US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Selfie</a:t>
            </a:r>
            <a:r>
              <a:rPr lang="ru-RU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</a:t>
            </a:r>
            <a:r>
              <a:rPr lang="ru-RU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бесплатно</a:t>
            </a:r>
            <a:br>
              <a:rPr lang="ru-RU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покупке КСО АТОЛ </a:t>
            </a:r>
            <a:endParaRPr b="1" kern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7141419-B364-40A7-A991-87F0E9037F41}"/>
              </a:ext>
            </a:extLst>
          </p:cNvPr>
          <p:cNvSpPr/>
          <p:nvPr/>
        </p:nvSpPr>
        <p:spPr>
          <a:xfrm>
            <a:off x="4817024" y="2676241"/>
            <a:ext cx="9268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kern="0" dirty="0">
                <a:solidFill>
                  <a:srgbClr val="DF192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 руб.</a:t>
            </a:r>
            <a:endParaRPr lang="ru-RU" sz="1600" b="1" strike="sngStrike" kern="0" dirty="0">
              <a:solidFill>
                <a:srgbClr val="DF192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1EE80E7-03DF-4D9A-B2F9-90075B858B72}"/>
              </a:ext>
            </a:extLst>
          </p:cNvPr>
          <p:cNvSpPr/>
          <p:nvPr/>
        </p:nvSpPr>
        <p:spPr>
          <a:xfrm>
            <a:off x="5898177" y="2698107"/>
            <a:ext cx="17828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strike="sngStrike" kern="0" dirty="0">
                <a:solidFill>
                  <a:srgbClr val="B2B7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30 800 рублей</a:t>
            </a:r>
            <a:endParaRPr lang="ru-RU" dirty="0">
              <a:solidFill>
                <a:srgbClr val="B2B7CA"/>
              </a:solidFill>
            </a:endParaRPr>
          </a:p>
        </p:txBody>
      </p:sp>
      <p:sp>
        <p:nvSpPr>
          <p:cNvPr id="26" name="Google Shape;147;p3">
            <a:extLst>
              <a:ext uri="{FF2B5EF4-FFF2-40B4-BE49-F238E27FC236}">
                <a16:creationId xmlns:a16="http://schemas.microsoft.com/office/drawing/2014/main" id="{EC0C9C9A-DD9C-4AA6-9A0B-DD1ED529BB83}"/>
              </a:ext>
            </a:extLst>
          </p:cNvPr>
          <p:cNvSpPr/>
          <p:nvPr/>
        </p:nvSpPr>
        <p:spPr bwMode="auto">
          <a:xfrm>
            <a:off x="4662727" y="3246324"/>
            <a:ext cx="6992555" cy="1942883"/>
          </a:xfrm>
          <a:prstGeom prst="roundRect">
            <a:avLst>
              <a:gd name="adj" fmla="val 158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01" tIns="45688" rIns="91401" bIns="45688" anchor="ctr" anchorCtr="0">
            <a:noAutofit/>
          </a:bodyPr>
          <a:lstStyle/>
          <a:p>
            <a:pPr marL="342832" indent="-342832" defTabSz="914309">
              <a:lnSpc>
                <a:spcPct val="150000"/>
              </a:lnSpc>
              <a:buFont typeface="+mj-lt"/>
              <a:buAutoNum type="arabicPeriod"/>
            </a:pPr>
            <a:endParaRPr lang="ru-RU" kern="0" dirty="0">
              <a:solidFill>
                <a:srgbClr val="FFFFFF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FBF81BE-68B8-4E9E-9A5E-C64BCBD1F7F4}"/>
              </a:ext>
            </a:extLst>
          </p:cNvPr>
          <p:cNvSpPr txBox="1"/>
          <p:nvPr/>
        </p:nvSpPr>
        <p:spPr bwMode="auto">
          <a:xfrm>
            <a:off x="4877028" y="3367113"/>
            <a:ext cx="2859277" cy="585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  <a:defRPr/>
            </a:pPr>
            <a:r>
              <a:rPr lang="ru-RU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Бесплатный переход </a:t>
            </a:r>
            <a:br>
              <a:rPr lang="ru-RU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en-US" b="1" kern="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Frontol</a:t>
            </a:r>
            <a:r>
              <a:rPr lang="en-US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Selfie</a:t>
            </a:r>
            <a:r>
              <a:rPr lang="ru-RU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</a:t>
            </a:r>
            <a:endParaRPr b="1" kern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EFC9D06-7684-4897-85CA-10D67D215CF5}"/>
              </a:ext>
            </a:extLst>
          </p:cNvPr>
          <p:cNvSpPr txBox="1"/>
          <p:nvPr/>
        </p:nvSpPr>
        <p:spPr bwMode="auto">
          <a:xfrm>
            <a:off x="4877028" y="4058723"/>
            <a:ext cx="3338701" cy="5816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Перейдите </a:t>
            </a:r>
            <a:r>
              <a:rPr lang="ru-RU" sz="1400" kern="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бесшовно</a:t>
            </a: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бесплатно </a:t>
            </a:r>
            <a:b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en-US" sz="1400" kern="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Frontol</a:t>
            </a:r>
            <a:r>
              <a:rPr lang="en-US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Selfie </a:t>
            </a: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более продвинутую версию —</a:t>
            </a:r>
            <a:r>
              <a:rPr lang="en-US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kern="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Frontol</a:t>
            </a:r>
            <a:r>
              <a:rPr lang="en-US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Selfie</a:t>
            </a:r>
            <a:r>
              <a:rPr lang="ru-RU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</a:t>
            </a:r>
            <a:endParaRPr sz="1400" kern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" name="Рисунок 30" descr="Изображение выглядит как текст, снимок экрана, мультимедиа, Планшет&#10;&#10;Автоматически созданное описание">
            <a:extLst>
              <a:ext uri="{FF2B5EF4-FFF2-40B4-BE49-F238E27FC236}">
                <a16:creationId xmlns:a16="http://schemas.microsoft.com/office/drawing/2014/main" id="{DF670275-86EA-455F-8542-965D3DD73C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4940" y="3320352"/>
            <a:ext cx="862362" cy="1713867"/>
          </a:xfrm>
          <a:prstGeom prst="rect">
            <a:avLst/>
          </a:prstGeom>
        </p:spPr>
      </p:pic>
      <p:sp>
        <p:nvSpPr>
          <p:cNvPr id="32" name="Стрелка: вправо 31">
            <a:extLst>
              <a:ext uri="{FF2B5EF4-FFF2-40B4-BE49-F238E27FC236}">
                <a16:creationId xmlns:a16="http://schemas.microsoft.com/office/drawing/2014/main" id="{BE2F5A67-04FB-4B67-80AD-12B55F23FFCF}"/>
              </a:ext>
            </a:extLst>
          </p:cNvPr>
          <p:cNvSpPr/>
          <p:nvPr/>
        </p:nvSpPr>
        <p:spPr>
          <a:xfrm>
            <a:off x="9355567" y="4009353"/>
            <a:ext cx="451131" cy="276072"/>
          </a:xfrm>
          <a:prstGeom prst="rightArrow">
            <a:avLst>
              <a:gd name="adj1" fmla="val 50000"/>
              <a:gd name="adj2" fmla="val 91000"/>
            </a:avLst>
          </a:prstGeom>
          <a:solidFill>
            <a:srgbClr val="B50808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33" name="Группа 32">
            <a:extLst>
              <a:ext uri="{FF2B5EF4-FFF2-40B4-BE49-F238E27FC236}">
                <a16:creationId xmlns:a16="http://schemas.microsoft.com/office/drawing/2014/main" id="{0D2A6731-0049-48D1-81CC-7DF19399472F}"/>
              </a:ext>
            </a:extLst>
          </p:cNvPr>
          <p:cNvGrpSpPr/>
          <p:nvPr/>
        </p:nvGrpSpPr>
        <p:grpSpPr>
          <a:xfrm>
            <a:off x="9908258" y="3318930"/>
            <a:ext cx="934781" cy="1713867"/>
            <a:chOff x="9421364" y="1885950"/>
            <a:chExt cx="2158241" cy="4435094"/>
          </a:xfrm>
        </p:grpSpPr>
        <p:pic>
          <p:nvPicPr>
            <p:cNvPr id="34" name="Рисунок 33" descr="Изображение выглядит как текст, снимок экрана, мультимедиа, Планшет&#10;&#10;Автоматически созданное описание">
              <a:extLst>
                <a:ext uri="{FF2B5EF4-FFF2-40B4-BE49-F238E27FC236}">
                  <a16:creationId xmlns:a16="http://schemas.microsoft.com/office/drawing/2014/main" id="{EEFC1399-3FA0-4D75-AB87-C088EBF96E7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421364" y="1885950"/>
              <a:ext cx="2158241" cy="4435094"/>
            </a:xfrm>
            <a:prstGeom prst="rect">
              <a:avLst/>
            </a:prstGeom>
          </p:spPr>
        </p:pic>
        <p:pic>
          <p:nvPicPr>
            <p:cNvPr id="35" name="Рисунок 34" descr="Изображение выглядит как текст, снимок экрана, Шрифт, число&#10;&#10;Автоматически созданное описание">
              <a:extLst>
                <a:ext uri="{FF2B5EF4-FFF2-40B4-BE49-F238E27FC236}">
                  <a16:creationId xmlns:a16="http://schemas.microsoft.com/office/drawing/2014/main" id="{701CD50E-A9C2-4AEB-A2DF-BA74C46FD57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747251" y="2243019"/>
              <a:ext cx="1543238" cy="2744906"/>
            </a:xfrm>
            <a:prstGeom prst="rect">
              <a:avLst/>
            </a:prstGeom>
          </p:spPr>
        </p:pic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B8B84EF4-2FBF-4B28-AAB0-F2C0A548DD41}"/>
              </a:ext>
            </a:extLst>
          </p:cNvPr>
          <p:cNvSpPr txBox="1"/>
          <p:nvPr/>
        </p:nvSpPr>
        <p:spPr bwMode="auto">
          <a:xfrm>
            <a:off x="4877028" y="5465279"/>
            <a:ext cx="4230440" cy="3877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ru-RU" sz="1400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Подробные условия акций можно уточнить </a:t>
            </a:r>
            <a:br>
              <a:rPr lang="ru-RU" sz="1400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партнеров </a:t>
            </a:r>
            <a:r>
              <a:rPr lang="en-US" sz="1400" b="1" kern="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Frontol</a:t>
            </a:r>
            <a:endParaRPr sz="1400" b="1" kern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8EECA63-947E-4ACC-B921-3E0D7BC7D321}"/>
              </a:ext>
            </a:extLst>
          </p:cNvPr>
          <p:cNvSpPr txBox="1"/>
          <p:nvPr/>
        </p:nvSpPr>
        <p:spPr bwMode="auto">
          <a:xfrm>
            <a:off x="10273927" y="5612173"/>
            <a:ext cx="1083380" cy="2215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ru-RU" sz="1600" b="1" kern="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Связаться</a:t>
            </a:r>
            <a:endParaRPr sz="1600" b="1" kern="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A black electronic device with a screen&#10;&#10;AI-generated content may be incorrect.">
            <a:extLst>
              <a:ext uri="{FF2B5EF4-FFF2-40B4-BE49-F238E27FC236}">
                <a16:creationId xmlns:a16="http://schemas.microsoft.com/office/drawing/2014/main" id="{0C086E45-71E2-44E9-24FD-259F6BB53DA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1" t="11253" r="12545" b="12203"/>
          <a:stretch/>
        </p:blipFill>
        <p:spPr>
          <a:xfrm>
            <a:off x="323850" y="3090033"/>
            <a:ext cx="4278874" cy="2810706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33;p165">
            <a:extLst>
              <a:ext uri="{FF2B5EF4-FFF2-40B4-BE49-F238E27FC236}">
                <a16:creationId xmlns:a16="http://schemas.microsoft.com/office/drawing/2014/main" id="{3BC65744-72D2-1E29-9EAB-FF29D5BADFD8}"/>
              </a:ext>
            </a:extLst>
          </p:cNvPr>
          <p:cNvSpPr/>
          <p:nvPr/>
        </p:nvSpPr>
        <p:spPr>
          <a:xfrm>
            <a:off x="540001" y="2030828"/>
            <a:ext cx="2600242" cy="3731798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00" tIns="45675" rIns="91400" bIns="4567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" name="Google Shape;2433;p165">
            <a:extLst>
              <a:ext uri="{FF2B5EF4-FFF2-40B4-BE49-F238E27FC236}">
                <a16:creationId xmlns:a16="http://schemas.microsoft.com/office/drawing/2014/main" id="{8353F204-DC8A-7949-9A65-48D57C8609C1}"/>
              </a:ext>
            </a:extLst>
          </p:cNvPr>
          <p:cNvSpPr/>
          <p:nvPr/>
        </p:nvSpPr>
        <p:spPr>
          <a:xfrm>
            <a:off x="3307896" y="2030828"/>
            <a:ext cx="2600242" cy="3731798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00" tIns="45675" rIns="91400" bIns="4567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" name="Google Shape;2433;p165">
            <a:extLst>
              <a:ext uri="{FF2B5EF4-FFF2-40B4-BE49-F238E27FC236}">
                <a16:creationId xmlns:a16="http://schemas.microsoft.com/office/drawing/2014/main" id="{2C2467BD-9609-D7B6-337C-476732DA7C43}"/>
              </a:ext>
            </a:extLst>
          </p:cNvPr>
          <p:cNvSpPr/>
          <p:nvPr/>
        </p:nvSpPr>
        <p:spPr>
          <a:xfrm>
            <a:off x="6075791" y="2030828"/>
            <a:ext cx="2600242" cy="3731798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00" tIns="45675" rIns="91400" bIns="4567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" name="Google Shape;2433;p165">
            <a:extLst>
              <a:ext uri="{FF2B5EF4-FFF2-40B4-BE49-F238E27FC236}">
                <a16:creationId xmlns:a16="http://schemas.microsoft.com/office/drawing/2014/main" id="{1C68FA29-DE4C-E855-C1BF-E3AE8F379C7E}"/>
              </a:ext>
            </a:extLst>
          </p:cNvPr>
          <p:cNvSpPr/>
          <p:nvPr/>
        </p:nvSpPr>
        <p:spPr>
          <a:xfrm>
            <a:off x="8843687" y="2030828"/>
            <a:ext cx="2691088" cy="3731798"/>
          </a:xfrm>
          <a:prstGeom prst="roundRect">
            <a:avLst>
              <a:gd name="adj" fmla="val 1522"/>
            </a:avLst>
          </a:prstGeom>
          <a:solidFill>
            <a:schemeClr val="bg1"/>
          </a:solidFill>
          <a:ln>
            <a:noFill/>
          </a:ln>
          <a:effectLst>
            <a:outerShdw blurRad="1270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00" tIns="45675" rIns="91400" bIns="4567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" name="Ellipse 84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2330450" y="2289969"/>
            <a:ext cx="508000" cy="508000"/>
          </a:xfrm>
          <a:prstGeom prst="rect">
            <a:avLst/>
          </a:prstGeom>
        </p:spPr>
      </p:pic>
      <p:sp>
        <p:nvSpPr>
          <p:cNvPr id="15" name="Frontol"/>
          <p:cNvSpPr/>
          <p:nvPr/>
        </p:nvSpPr>
        <p:spPr>
          <a:xfrm>
            <a:off x="540000" y="720000"/>
            <a:ext cx="5359400" cy="8699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90000"/>
              </a:lnSpc>
            </a:pPr>
            <a:r>
              <a:rPr lang="ru-RU" sz="3600" b="1" spc="20" dirty="0">
                <a:solidFill>
                  <a:schemeClr val="bg1"/>
                </a:solidFill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Почему клиенты выбирают</a:t>
            </a:r>
            <a:r>
              <a:rPr lang="en-US" sz="3600" b="1" spc="20" dirty="0">
                <a:solidFill>
                  <a:schemeClr val="bg1"/>
                </a:solidFill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 Frontol </a:t>
            </a:r>
            <a:endParaRPr lang="en-US" sz="3600" b="1" spc="2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default_name"/>
          <p:cNvSpPr/>
          <p:nvPr/>
        </p:nvSpPr>
        <p:spPr>
          <a:xfrm>
            <a:off x="768601" y="2840913"/>
            <a:ext cx="97155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400"/>
              </a:lnSpc>
            </a:pPr>
            <a:r>
              <a:rPr lang="en-US" sz="2000" b="1" dirty="0">
                <a:solidFill>
                  <a:srgbClr val="DF192C"/>
                </a:solidFill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Удобно</a:t>
            </a:r>
            <a:endParaRPr lang="en-US" sz="2000" b="1" dirty="0">
              <a:solidFill>
                <a:srgbClr val="DF192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default_name"/>
          <p:cNvSpPr/>
          <p:nvPr/>
        </p:nvSpPr>
        <p:spPr>
          <a:xfrm>
            <a:off x="3536496" y="2840913"/>
            <a:ext cx="12446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400"/>
              </a:lnSpc>
            </a:pPr>
            <a:r>
              <a:rPr lang="en-US" sz="2000" b="1" dirty="0">
                <a:solidFill>
                  <a:srgbClr val="DF192C"/>
                </a:solidFill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Надежно</a:t>
            </a:r>
            <a:endParaRPr lang="en-US" sz="2000" b="1" dirty="0">
              <a:solidFill>
                <a:srgbClr val="DF192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default_name"/>
          <p:cNvSpPr/>
          <p:nvPr/>
        </p:nvSpPr>
        <p:spPr>
          <a:xfrm>
            <a:off x="6304391" y="2840913"/>
            <a:ext cx="117475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400"/>
              </a:lnSpc>
            </a:pPr>
            <a:r>
              <a:rPr lang="en-US" sz="2000" b="1" dirty="0">
                <a:solidFill>
                  <a:srgbClr val="DF192C"/>
                </a:solidFill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Выгодно</a:t>
            </a:r>
            <a:endParaRPr lang="en-US" sz="2000" b="1" dirty="0">
              <a:solidFill>
                <a:srgbClr val="DF192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default_name"/>
          <p:cNvSpPr/>
          <p:nvPr/>
        </p:nvSpPr>
        <p:spPr>
          <a:xfrm>
            <a:off x="9017858" y="2840913"/>
            <a:ext cx="1946275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400"/>
              </a:lnSpc>
            </a:pPr>
            <a:r>
              <a:rPr lang="ru-RU" sz="2000" b="1" dirty="0">
                <a:solidFill>
                  <a:srgbClr val="DF192C"/>
                </a:solidFill>
                <a:latin typeface="Arial" panose="020B0604020202020204" pitchFamily="34" charset="0"/>
                <a:ea typeface="TT Firs Neue Bold" pitchFamily="34" charset="-122"/>
                <a:cs typeface="Arial" panose="020B0604020202020204" pitchFamily="34" charset="0"/>
              </a:rPr>
              <a:t>Универсально</a:t>
            </a:r>
            <a:endParaRPr lang="en-US" sz="2000" b="1" dirty="0">
              <a:solidFill>
                <a:srgbClr val="DF192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5"/>
          <p:cNvSpPr/>
          <p:nvPr/>
        </p:nvSpPr>
        <p:spPr>
          <a:xfrm>
            <a:off x="768601" y="3260799"/>
            <a:ext cx="2417082" cy="181588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180000" indent="-180000">
              <a:spcAft>
                <a:spcPts val="1200"/>
              </a:spcAft>
              <a:buClr>
                <a:srgbClr val="EF1D36"/>
              </a:buClr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Одна программа </a:t>
            </a:r>
            <a:b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для всех задач</a:t>
            </a:r>
          </a:p>
          <a:p>
            <a:pPr marL="180000" indent="-180000">
              <a:spcAft>
                <a:spcPts val="1200"/>
              </a:spcAft>
              <a:buClr>
                <a:srgbClr val="EF1D36"/>
              </a:buClr>
              <a:buFont typeface="Arial" panose="020B0604020202020204" pitchFamily="34" charset="0"/>
              <a:buChar char="•"/>
            </a:pPr>
            <a:r>
              <a:rPr lang="en-US" sz="1400" dirty="0" err="1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Централизованное</a:t>
            </a:r>
            <a:r>
              <a:rPr lang="en-US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 </a:t>
            </a:r>
            <a:r>
              <a:rPr lang="en-US" sz="1400" dirty="0" err="1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управление</a:t>
            </a:r>
            <a:r>
              <a:rPr lang="en-US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 </a:t>
            </a: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кассовым узлом</a:t>
            </a:r>
          </a:p>
          <a:p>
            <a:pPr marL="180000" indent="-180000">
              <a:spcAft>
                <a:spcPts val="1200"/>
              </a:spcAft>
              <a:buClr>
                <a:srgbClr val="EF1D36"/>
              </a:buClr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Понятный и удобный интерфейс</a:t>
            </a:r>
            <a:endParaRPr lang="en-US" sz="1400" dirty="0">
              <a:solidFill>
                <a:srgbClr val="333333"/>
              </a:solidFill>
              <a:latin typeface="Arial" panose="020B0604020202020204" pitchFamily="34" charset="0"/>
              <a:ea typeface="CoFo Sans Regular" panose="020B0503030202060203" pitchFamily="34" charset="-52"/>
            </a:endParaRPr>
          </a:p>
        </p:txBody>
      </p:sp>
      <p:sp>
        <p:nvSpPr>
          <p:cNvPr id="21" name="Text 6"/>
          <p:cNvSpPr/>
          <p:nvPr/>
        </p:nvSpPr>
        <p:spPr>
          <a:xfrm>
            <a:off x="3536497" y="3271974"/>
            <a:ext cx="2145846" cy="181588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180000" indent="-180000">
              <a:spcAft>
                <a:spcPts val="1200"/>
              </a:spcAft>
              <a:buClr>
                <a:srgbClr val="EF1D36"/>
              </a:buClr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Стабильная работа кассы без простоев</a:t>
            </a:r>
          </a:p>
          <a:p>
            <a:pPr marL="180000" indent="-180000">
              <a:spcAft>
                <a:spcPts val="1200"/>
              </a:spcAft>
              <a:buClr>
                <a:srgbClr val="EF1D36"/>
              </a:buClr>
              <a:buFont typeface="Arial" panose="020B0604020202020204" pitchFamily="34" charset="0"/>
              <a:buChar char="•"/>
            </a:pPr>
            <a:r>
              <a:rPr lang="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Соответств</a:t>
            </a:r>
            <a:r>
              <a:rPr lang="ru-RU" sz="1400" dirty="0" err="1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ие</a:t>
            </a:r>
            <a:r>
              <a:rPr lang="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 требованиям </a:t>
            </a: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54-ФЗ </a:t>
            </a:r>
            <a:b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и ФФД 1.2</a:t>
            </a:r>
          </a:p>
          <a:p>
            <a:pPr marL="180000" indent="-180000">
              <a:spcAft>
                <a:spcPts val="1200"/>
              </a:spcAft>
              <a:buClr>
                <a:srgbClr val="EF1D36"/>
              </a:buClr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Работа с ЕГАИС </a:t>
            </a:r>
            <a:b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и маркировкой</a:t>
            </a:r>
            <a:endParaRPr lang="en-US" sz="1400" dirty="0">
              <a:solidFill>
                <a:srgbClr val="333333"/>
              </a:solidFill>
              <a:latin typeface="Arial" panose="020B0604020202020204" pitchFamily="34" charset="0"/>
              <a:ea typeface="CoFo Sans Regular" panose="020B0503030202060203" pitchFamily="34" charset="-52"/>
            </a:endParaRPr>
          </a:p>
        </p:txBody>
      </p:sp>
      <p:sp>
        <p:nvSpPr>
          <p:cNvPr id="22" name="Text 7"/>
          <p:cNvSpPr/>
          <p:nvPr/>
        </p:nvSpPr>
        <p:spPr>
          <a:xfrm>
            <a:off x="6304391" y="3260798"/>
            <a:ext cx="2371642" cy="218521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180000" indent="-180000">
              <a:spcAft>
                <a:spcPts val="1200"/>
              </a:spcAft>
              <a:buClr>
                <a:srgbClr val="ED1B2F"/>
              </a:buClr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Все функции доступны </a:t>
            </a:r>
            <a:b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в тарифах</a:t>
            </a:r>
          </a:p>
          <a:p>
            <a:pPr marL="180000" indent="-180000">
              <a:spcAft>
                <a:spcPts val="1200"/>
              </a:spcAft>
              <a:buClr>
                <a:srgbClr val="ED1B2F"/>
              </a:buClr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Защита от ошибок </a:t>
            </a:r>
            <a:b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и штрафов</a:t>
            </a:r>
          </a:p>
          <a:p>
            <a:pPr marL="180000" indent="-180000">
              <a:spcAft>
                <a:spcPts val="1200"/>
              </a:spcAft>
              <a:buClr>
                <a:srgbClr val="ED1B2F"/>
              </a:buClr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Увеличение скорости обслуживания</a:t>
            </a:r>
          </a:p>
          <a:p>
            <a:pPr marL="180000" indent="-180000">
              <a:spcAft>
                <a:spcPts val="1200"/>
              </a:spcAft>
              <a:buClr>
                <a:srgbClr val="ED1B2F"/>
              </a:buClr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Сокращение </a:t>
            </a:r>
            <a:r>
              <a:rPr lang="en-US" sz="1400" dirty="0" err="1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затрат</a:t>
            </a:r>
            <a:r>
              <a:rPr lang="en-US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 </a:t>
            </a:r>
            <a:b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en-US" sz="1400" dirty="0" err="1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на</a:t>
            </a:r>
            <a:r>
              <a:rPr lang="en-US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 </a:t>
            </a:r>
            <a:r>
              <a:rPr lang="en-US" sz="1400" dirty="0" err="1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обслуживание</a:t>
            </a: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 ПО</a:t>
            </a:r>
          </a:p>
        </p:txBody>
      </p:sp>
      <p:sp>
        <p:nvSpPr>
          <p:cNvPr id="23" name="Text 8"/>
          <p:cNvSpPr/>
          <p:nvPr/>
        </p:nvSpPr>
        <p:spPr>
          <a:xfrm>
            <a:off x="9017858" y="3260799"/>
            <a:ext cx="2249429" cy="20313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180000" indent="-180000">
              <a:spcAft>
                <a:spcPts val="1200"/>
              </a:spcAft>
              <a:buClr>
                <a:srgbClr val="ED1B2F"/>
              </a:buClr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Адаптация ко всем форматам торговли</a:t>
            </a:r>
          </a:p>
          <a:p>
            <a:pPr marL="180000" indent="-180000">
              <a:spcAft>
                <a:spcPts val="1200"/>
              </a:spcAft>
              <a:buClr>
                <a:srgbClr val="ED1B2F"/>
              </a:buClr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Совместимость </a:t>
            </a:r>
            <a:b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с различным «железом», ТУС, ОС </a:t>
            </a:r>
            <a:r>
              <a:rPr lang="en-US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Windows </a:t>
            </a:r>
            <a:b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и </a:t>
            </a:r>
            <a:r>
              <a:rPr lang="en-US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Linux</a:t>
            </a:r>
            <a:endParaRPr lang="ru-RU" sz="1400" dirty="0">
              <a:solidFill>
                <a:srgbClr val="333333"/>
              </a:solidFill>
              <a:latin typeface="Arial" panose="020B0604020202020204" pitchFamily="34" charset="0"/>
              <a:ea typeface="CoFo Sans Regular" panose="020B0503030202060203" pitchFamily="34" charset="-52"/>
            </a:endParaRPr>
          </a:p>
          <a:p>
            <a:pPr marL="180000" indent="-180000">
              <a:spcAft>
                <a:spcPts val="1200"/>
              </a:spcAft>
              <a:buClr>
                <a:srgbClr val="ED1B2F"/>
              </a:buClr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Гибкая настройка </a:t>
            </a:r>
            <a:b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400" dirty="0">
                <a:solidFill>
                  <a:srgbClr val="333333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и простое подключение</a:t>
            </a:r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658600" y="6446838"/>
            <a:ext cx="533400" cy="20002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latin typeface="Arial"/>
                <a:ea typeface="Arial"/>
                <a:cs typeface="Arial"/>
              </a:defRPr>
            </a:lvl1pPr>
          </a:lstStyle>
          <a:p>
            <a:pPr algn="l"/>
            <a:fld id="{F7021451-1387-4CA6-816F-3879F97B5CBC}" type="slidenum">
              <a:rPr lang="en-US" b="0"/>
              <a:t>25</a:t>
            </a:fld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E0CF661-24A0-D100-EBAD-69AF984018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85060" y="2156497"/>
            <a:ext cx="593362" cy="59336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DA43972-264D-99F2-ABE5-AE0560D416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56541" y="2156497"/>
            <a:ext cx="593362" cy="5933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B47F41D-C454-B8AF-8A8F-E2543281AA1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28021" y="2156497"/>
            <a:ext cx="593362" cy="59336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F35C234-5BB4-CA10-39BF-F1153046620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83121" y="2156497"/>
            <a:ext cx="593362" cy="593362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223;p3">
            <a:extLst>
              <a:ext uri="{FF2B5EF4-FFF2-40B4-BE49-F238E27FC236}">
                <a16:creationId xmlns:a16="http://schemas.microsoft.com/office/drawing/2014/main" id="{08B8BE46-4DEE-5603-A4AB-52D6DC527284}"/>
              </a:ext>
            </a:extLst>
          </p:cNvPr>
          <p:cNvSpPr/>
          <p:nvPr/>
        </p:nvSpPr>
        <p:spPr>
          <a:xfrm>
            <a:off x="6852057" y="1381927"/>
            <a:ext cx="4806543" cy="2743104"/>
          </a:xfrm>
          <a:prstGeom prst="roundRect">
            <a:avLst>
              <a:gd name="adj" fmla="val 1582"/>
            </a:avLst>
          </a:prstGeom>
          <a:solidFill>
            <a:schemeClr val="bg1"/>
          </a:solidFill>
          <a:ln w="38100">
            <a:solidFill>
              <a:srgbClr val="DF192C"/>
            </a:solidFill>
          </a:ln>
          <a:effectLst>
            <a:outerShdw blurRad="1270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388" tIns="45669" rIns="91388" bIns="45669" anchor="ctr" anchorCtr="0">
            <a:noAutofit/>
          </a:bodyPr>
          <a:lstStyle/>
          <a:p>
            <a:pPr marL="342832" indent="-228542" defTabSz="414731">
              <a:lnSpc>
                <a:spcPct val="150000"/>
              </a:lnSpc>
              <a:buClr>
                <a:srgbClr val="000000"/>
              </a:buClr>
              <a:buSzPts val="1800"/>
            </a:pPr>
            <a:endParaRPr dirty="0">
              <a:solidFill>
                <a:prstClr val="whit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223;p3">
            <a:extLst>
              <a:ext uri="{FF2B5EF4-FFF2-40B4-BE49-F238E27FC236}">
                <a16:creationId xmlns:a16="http://schemas.microsoft.com/office/drawing/2014/main" id="{6F073C73-B6DC-4944-9FA3-B6D3348B0968}"/>
              </a:ext>
            </a:extLst>
          </p:cNvPr>
          <p:cNvSpPr/>
          <p:nvPr/>
        </p:nvSpPr>
        <p:spPr>
          <a:xfrm>
            <a:off x="540654" y="2277048"/>
            <a:ext cx="5980462" cy="861178"/>
          </a:xfrm>
          <a:prstGeom prst="roundRect">
            <a:avLst>
              <a:gd name="adj" fmla="val 1582"/>
            </a:avLst>
          </a:prstGeom>
          <a:solidFill>
            <a:schemeClr val="lt1"/>
          </a:solidFill>
          <a:ln>
            <a:noFill/>
          </a:ln>
          <a:effectLst>
            <a:outerShdw blurRad="1270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388" tIns="45669" rIns="91388" bIns="45669" anchor="ctr" anchorCtr="0">
            <a:noAutofit/>
          </a:bodyPr>
          <a:lstStyle/>
          <a:p>
            <a:pPr marL="342832" indent="-228542" defTabSz="414731">
              <a:lnSpc>
                <a:spcPct val="150000"/>
              </a:lnSpc>
              <a:buClr>
                <a:srgbClr val="000000"/>
              </a:buClr>
              <a:buSzPts val="1800"/>
            </a:pPr>
            <a:endParaRPr>
              <a:solidFill>
                <a:prstClr val="whit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23;p3">
            <a:extLst>
              <a:ext uri="{FF2B5EF4-FFF2-40B4-BE49-F238E27FC236}">
                <a16:creationId xmlns:a16="http://schemas.microsoft.com/office/drawing/2014/main" id="{655DEA6C-AE7A-70F3-7230-3AD40013CFEB}"/>
              </a:ext>
            </a:extLst>
          </p:cNvPr>
          <p:cNvSpPr/>
          <p:nvPr/>
        </p:nvSpPr>
        <p:spPr>
          <a:xfrm>
            <a:off x="540654" y="1392679"/>
            <a:ext cx="5980462" cy="773321"/>
          </a:xfrm>
          <a:prstGeom prst="roundRect">
            <a:avLst>
              <a:gd name="adj" fmla="val 1582"/>
            </a:avLst>
          </a:prstGeom>
          <a:solidFill>
            <a:schemeClr val="lt1"/>
          </a:solidFill>
          <a:ln>
            <a:noFill/>
          </a:ln>
          <a:effectLst>
            <a:outerShdw blurRad="1270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388" tIns="45669" rIns="91388" bIns="45669" anchor="ctr" anchorCtr="0">
            <a:noAutofit/>
          </a:bodyPr>
          <a:lstStyle/>
          <a:p>
            <a:pPr marL="342832" indent="-228542" defTabSz="414731">
              <a:lnSpc>
                <a:spcPct val="150000"/>
              </a:lnSpc>
              <a:buClr>
                <a:srgbClr val="000000"/>
              </a:buClr>
              <a:buSzPts val="1800"/>
            </a:pPr>
            <a:endParaRPr>
              <a:solidFill>
                <a:prstClr val="whit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A2338BD-DB3B-FF6F-5030-EFBB5C6D2098}"/>
              </a:ext>
            </a:extLst>
          </p:cNvPr>
          <p:cNvSpPr txBox="1"/>
          <p:nvPr/>
        </p:nvSpPr>
        <p:spPr>
          <a:xfrm>
            <a:off x="7211186" y="1666252"/>
            <a:ext cx="4182719" cy="15155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defTabSz="414731">
              <a:lnSpc>
                <a:spcPct val="120000"/>
              </a:lnSpc>
              <a:spcAft>
                <a:spcPts val="600"/>
              </a:spcAft>
              <a:buClr>
                <a:srgbClr val="000000"/>
              </a:buClr>
            </a:pPr>
            <a:r>
              <a:rPr lang="en-US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Frontol</a:t>
            </a:r>
            <a:r>
              <a:rPr lang="en-US" sz="2100" b="1" dirty="0"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проверенное </a:t>
            </a:r>
            <a:b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и надежное кассового ПО, которое уже зарекомендовало себя на рынке</a:t>
            </a:r>
            <a:endParaRPr lang="ru-RU" sz="2100" b="1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Google Shape;149;p3">
            <a:extLst>
              <a:ext uri="{FF2B5EF4-FFF2-40B4-BE49-F238E27FC236}">
                <a16:creationId xmlns:a16="http://schemas.microsoft.com/office/drawing/2014/main" id="{010FB930-FC92-3079-DBB7-832564616C08}"/>
              </a:ext>
            </a:extLst>
          </p:cNvPr>
          <p:cNvSpPr txBox="1"/>
          <p:nvPr/>
        </p:nvSpPr>
        <p:spPr>
          <a:xfrm>
            <a:off x="539931" y="720352"/>
            <a:ext cx="5126602" cy="502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defTabSz="414731">
              <a:lnSpc>
                <a:spcPct val="90000"/>
              </a:lnSpc>
            </a:pPr>
            <a: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</a:rPr>
              <a:t>Наши достижения</a:t>
            </a: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AD423FAF-38B1-4231-8500-7F613798F867}"/>
              </a:ext>
            </a:extLst>
          </p:cNvPr>
          <p:cNvSpPr/>
          <p:nvPr/>
        </p:nvSpPr>
        <p:spPr>
          <a:xfrm>
            <a:off x="1475304" y="1518409"/>
            <a:ext cx="4083286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600" b="1" dirty="0">
                <a:latin typeface="Arial" panose="020B0604020202020204" pitchFamily="34" charset="0"/>
                <a:ea typeface="CoFo Sans Regular" panose="020B0503030202060203" pitchFamily="34" charset="-52"/>
              </a:rPr>
              <a:t>в рейтинге российских кассовых решений </a:t>
            </a:r>
            <a:r>
              <a:rPr lang="en-US" sz="1600" b="1" dirty="0" err="1">
                <a:latin typeface="Arial" panose="020B0604020202020204" pitchFamily="34" charset="0"/>
                <a:ea typeface="CoFo Sans Regular" panose="020B0503030202060203" pitchFamily="34" charset="-52"/>
              </a:rPr>
              <a:t>TAdviser</a:t>
            </a:r>
            <a:r>
              <a:rPr lang="ru-RU" sz="1600" b="1" dirty="0">
                <a:latin typeface="Arial" panose="020B0604020202020204" pitchFamily="34" charset="0"/>
                <a:ea typeface="CoFo Sans Regular" panose="020B0503030202060203" pitchFamily="34" charset="-52"/>
              </a:rPr>
              <a:t> (2022)</a:t>
            </a:r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3993000F-D8C5-4310-9599-98B6CB51E281}"/>
              </a:ext>
            </a:extLst>
          </p:cNvPr>
          <p:cNvSpPr/>
          <p:nvPr/>
        </p:nvSpPr>
        <p:spPr>
          <a:xfrm>
            <a:off x="586634" y="1503727"/>
            <a:ext cx="708913" cy="6340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70000"/>
              </a:lnSpc>
            </a:pPr>
            <a:r>
              <a:rPr lang="ru-RU" sz="3600" b="1" dirty="0">
                <a:solidFill>
                  <a:srgbClr val="DF192C"/>
                </a:solidFill>
                <a:latin typeface="Arial" panose="020B0604020202020204" pitchFamily="34" charset="0"/>
                <a:ea typeface="CoFo Sans Black" panose="020B0A03030202060203" pitchFamily="34" charset="-52"/>
              </a:rPr>
              <a:t>2</a:t>
            </a:r>
            <a:br>
              <a:rPr lang="ru-RU" sz="1400" dirty="0">
                <a:solidFill>
                  <a:srgbClr val="DF192C"/>
                </a:solidFill>
              </a:rPr>
            </a:br>
            <a:r>
              <a:rPr lang="ru-RU" sz="1400" b="1" dirty="0">
                <a:solidFill>
                  <a:srgbClr val="DF192C"/>
                </a:solidFill>
                <a:latin typeface="Arial" panose="020B0604020202020204" pitchFamily="34" charset="0"/>
                <a:ea typeface="CoFo Sans Black" panose="020B0A03030202060203" pitchFamily="34" charset="-52"/>
              </a:rPr>
              <a:t>место</a:t>
            </a:r>
            <a:endParaRPr lang="ru-RU" sz="1400" b="1" dirty="0"/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00779D19-7979-4FE2-958D-6412DC444803}"/>
              </a:ext>
            </a:extLst>
          </p:cNvPr>
          <p:cNvSpPr/>
          <p:nvPr/>
        </p:nvSpPr>
        <p:spPr>
          <a:xfrm>
            <a:off x="1475303" y="2456415"/>
            <a:ext cx="4840699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600" b="1" dirty="0">
                <a:latin typeface="Arial" panose="020B0604020202020204" pitchFamily="34" charset="0"/>
                <a:ea typeface="CoFo Sans Regular" panose="020B0503030202060203" pitchFamily="34" charset="-52"/>
              </a:rPr>
              <a:t>быстрое внедрение «под ключ» с учетом поставки и обучения сотрудников</a:t>
            </a: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4DCC6424-79FA-45CF-9F5B-2392EF221BCD}"/>
              </a:ext>
            </a:extLst>
          </p:cNvPr>
          <p:cNvSpPr/>
          <p:nvPr/>
        </p:nvSpPr>
        <p:spPr>
          <a:xfrm>
            <a:off x="670388" y="2419344"/>
            <a:ext cx="511680" cy="7848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70000"/>
              </a:lnSpc>
            </a:pPr>
            <a:r>
              <a:rPr lang="ru-RU" sz="3600" b="1" dirty="0">
                <a:solidFill>
                  <a:srgbClr val="DF192C"/>
                </a:solidFill>
                <a:latin typeface="Arial" panose="020B0604020202020204" pitchFamily="34" charset="0"/>
                <a:ea typeface="CoFo Sans Black" panose="020B0A03030202060203" pitchFamily="34" charset="-52"/>
              </a:rPr>
              <a:t>3</a:t>
            </a:r>
            <a:br>
              <a:rPr lang="ru-RU" sz="1400" dirty="0">
                <a:solidFill>
                  <a:srgbClr val="DF192C"/>
                </a:solidFill>
              </a:rPr>
            </a:br>
            <a:r>
              <a:rPr lang="ru-RU" sz="1400" b="1" dirty="0">
                <a:solidFill>
                  <a:srgbClr val="DF192C"/>
                </a:solidFill>
                <a:latin typeface="Arial" panose="020B0604020202020204" pitchFamily="34" charset="0"/>
                <a:ea typeface="CoFo Sans Black" panose="020B0A03030202060203" pitchFamily="34" charset="-52"/>
              </a:rPr>
              <a:t>дня</a:t>
            </a:r>
            <a:br>
              <a:rPr lang="ru-RU" sz="1400" dirty="0"/>
            </a:br>
            <a:endParaRPr lang="ru-RU" sz="1400" dirty="0"/>
          </a:p>
        </p:txBody>
      </p:sp>
      <p:sp>
        <p:nvSpPr>
          <p:cNvPr id="40" name="Google Shape;223;p3">
            <a:extLst>
              <a:ext uri="{FF2B5EF4-FFF2-40B4-BE49-F238E27FC236}">
                <a16:creationId xmlns:a16="http://schemas.microsoft.com/office/drawing/2014/main" id="{618A18AD-B214-4285-AD7C-D4E6BAE503EF}"/>
              </a:ext>
            </a:extLst>
          </p:cNvPr>
          <p:cNvSpPr/>
          <p:nvPr/>
        </p:nvSpPr>
        <p:spPr>
          <a:xfrm>
            <a:off x="540654" y="3263853"/>
            <a:ext cx="5980462" cy="861178"/>
          </a:xfrm>
          <a:prstGeom prst="roundRect">
            <a:avLst>
              <a:gd name="adj" fmla="val 1582"/>
            </a:avLst>
          </a:prstGeom>
          <a:solidFill>
            <a:schemeClr val="lt1"/>
          </a:solidFill>
          <a:ln>
            <a:noFill/>
          </a:ln>
          <a:effectLst>
            <a:outerShdw blurRad="1270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388" tIns="45669" rIns="91388" bIns="45669" anchor="ctr" anchorCtr="0">
            <a:noAutofit/>
          </a:bodyPr>
          <a:lstStyle/>
          <a:p>
            <a:pPr marL="342832" indent="-228542" defTabSz="414731">
              <a:lnSpc>
                <a:spcPct val="150000"/>
              </a:lnSpc>
              <a:buClr>
                <a:srgbClr val="000000"/>
              </a:buClr>
              <a:buSzPts val="1800"/>
            </a:pPr>
            <a:endParaRPr>
              <a:solidFill>
                <a:prstClr val="whit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58C7A5BB-1799-422A-A0C0-9590B0AB128F}"/>
              </a:ext>
            </a:extLst>
          </p:cNvPr>
          <p:cNvSpPr/>
          <p:nvPr/>
        </p:nvSpPr>
        <p:spPr>
          <a:xfrm>
            <a:off x="1475303" y="3448221"/>
            <a:ext cx="4528455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600" b="1" dirty="0">
                <a:latin typeface="Arial" panose="020B0604020202020204" pitchFamily="34" charset="0"/>
                <a:ea typeface="CoFo Sans Regular" panose="020B0503030202060203" pitchFamily="34" charset="-52"/>
              </a:rPr>
              <a:t>клиентов выбрали </a:t>
            </a:r>
            <a:r>
              <a:rPr lang="en-US" sz="1600" b="1" dirty="0" err="1">
                <a:latin typeface="Arial" panose="020B0604020202020204" pitchFamily="34" charset="0"/>
                <a:ea typeface="CoFo Sans Regular" panose="020B0503030202060203" pitchFamily="34" charset="-52"/>
              </a:rPr>
              <a:t>Frontol</a:t>
            </a:r>
            <a:r>
              <a:rPr lang="en-US" sz="1600" b="1" dirty="0">
                <a:latin typeface="Arial" panose="020B0604020202020204" pitchFamily="34" charset="0"/>
                <a:ea typeface="CoFo Sans Regular" panose="020B0503030202060203" pitchFamily="34" charset="-52"/>
              </a:rPr>
              <a:t> </a:t>
            </a:r>
            <a:br>
              <a:rPr lang="ru-RU" sz="1600" b="1" dirty="0">
                <a:latin typeface="Arial" panose="020B0604020202020204" pitchFamily="34" charset="0"/>
                <a:ea typeface="CoFo Sans Regular" panose="020B0503030202060203" pitchFamily="34" charset="-52"/>
              </a:rPr>
            </a:br>
            <a:r>
              <a:rPr lang="ru-RU" sz="1600" b="1" dirty="0">
                <a:latin typeface="Arial" panose="020B0604020202020204" pitchFamily="34" charset="0"/>
                <a:ea typeface="CoFo Sans Regular" panose="020B0503030202060203" pitchFamily="34" charset="-52"/>
              </a:rPr>
              <a:t>для автоматизации торговли</a:t>
            </a:r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EC20A262-6ECC-4BDA-91EA-32B518F24666}"/>
              </a:ext>
            </a:extLst>
          </p:cNvPr>
          <p:cNvSpPr/>
          <p:nvPr/>
        </p:nvSpPr>
        <p:spPr>
          <a:xfrm>
            <a:off x="583746" y="3416901"/>
            <a:ext cx="697627" cy="7979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70000"/>
              </a:lnSpc>
            </a:pPr>
            <a:r>
              <a:rPr lang="ru-RU" sz="3600" b="1" dirty="0">
                <a:solidFill>
                  <a:srgbClr val="DF192C"/>
                </a:solidFill>
                <a:latin typeface="Arial" panose="020B0604020202020204" pitchFamily="34" charset="0"/>
                <a:ea typeface="CoFo Sans Black" panose="020B0A03030202060203" pitchFamily="34" charset="-52"/>
              </a:rPr>
              <a:t>13</a:t>
            </a:r>
            <a:br>
              <a:rPr lang="ru-RU" sz="1400" b="1" dirty="0">
                <a:solidFill>
                  <a:srgbClr val="DF192C"/>
                </a:solidFill>
              </a:rPr>
            </a:br>
            <a:r>
              <a:rPr lang="ru-RU" sz="1400" b="1" dirty="0">
                <a:solidFill>
                  <a:srgbClr val="DF192C"/>
                </a:solidFill>
                <a:latin typeface="Arial" panose="020B0604020202020204" pitchFamily="34" charset="0"/>
                <a:ea typeface="CoFo Sans Black" panose="020B0A03030202060203" pitchFamily="34" charset="-52"/>
              </a:rPr>
              <a:t>тыс.</a:t>
            </a:r>
            <a:br>
              <a:rPr lang="ru-RU" sz="1400" b="1" dirty="0"/>
            </a:br>
            <a:endParaRPr lang="ru-RU" sz="1400" b="1" dirty="0"/>
          </a:p>
        </p:txBody>
      </p:sp>
      <p:sp>
        <p:nvSpPr>
          <p:cNvPr id="25" name="Google Shape;223;p3">
            <a:extLst>
              <a:ext uri="{FF2B5EF4-FFF2-40B4-BE49-F238E27FC236}">
                <a16:creationId xmlns:a16="http://schemas.microsoft.com/office/drawing/2014/main" id="{CDD12FAB-838D-441E-B41B-63365DA3CA02}"/>
              </a:ext>
            </a:extLst>
          </p:cNvPr>
          <p:cNvSpPr/>
          <p:nvPr/>
        </p:nvSpPr>
        <p:spPr>
          <a:xfrm>
            <a:off x="541748" y="4376339"/>
            <a:ext cx="11134010" cy="1761310"/>
          </a:xfrm>
          <a:prstGeom prst="roundRect">
            <a:avLst>
              <a:gd name="adj" fmla="val 1582"/>
            </a:avLst>
          </a:prstGeom>
          <a:solidFill>
            <a:schemeClr val="lt1"/>
          </a:solidFill>
          <a:ln>
            <a:noFill/>
          </a:ln>
          <a:effectLst>
            <a:outerShdw blurRad="1270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388" tIns="45669" rIns="91388" bIns="45669" anchor="ctr" anchorCtr="0">
            <a:noAutofit/>
          </a:bodyPr>
          <a:lstStyle/>
          <a:p>
            <a:pPr marL="342832" indent="-228542" defTabSz="414731">
              <a:lnSpc>
                <a:spcPct val="150000"/>
              </a:lnSpc>
              <a:buClr>
                <a:srgbClr val="000000"/>
              </a:buClr>
              <a:buSzPts val="1800"/>
            </a:pPr>
            <a:endParaRPr>
              <a:solidFill>
                <a:prstClr val="whit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" name="Picture 2" descr="Ассорти-продукт сеть продуктовых магазинов">
            <a:extLst>
              <a:ext uri="{FF2B5EF4-FFF2-40B4-BE49-F238E27FC236}">
                <a16:creationId xmlns:a16="http://schemas.microsoft.com/office/drawing/2014/main" id="{D168C916-B0A7-4288-A805-0EBE2FA03D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264" y="4673073"/>
            <a:ext cx="1894813" cy="473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Picture background">
            <a:extLst>
              <a:ext uri="{FF2B5EF4-FFF2-40B4-BE49-F238E27FC236}">
                <a16:creationId xmlns:a16="http://schemas.microsoft.com/office/drawing/2014/main" id="{1DB7D1D4-D626-469A-A470-192A30FA7B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05" y="5233341"/>
            <a:ext cx="1305932" cy="850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1F89E104-7093-46E9-AB83-00D45C4F2A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0797" y="5245496"/>
            <a:ext cx="917335" cy="736859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D4B6D5BC-C054-4B38-9263-2196696BEF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83153" y="5368311"/>
            <a:ext cx="2501660" cy="537151"/>
          </a:xfrm>
          <a:prstGeom prst="rect">
            <a:avLst/>
          </a:prstGeom>
        </p:spPr>
      </p:pic>
      <p:pic>
        <p:nvPicPr>
          <p:cNvPr id="38" name="Picture 8" descr="Picture background">
            <a:extLst>
              <a:ext uri="{FF2B5EF4-FFF2-40B4-BE49-F238E27FC236}">
                <a16:creationId xmlns:a16="http://schemas.microsoft.com/office/drawing/2014/main" id="{18DA2A10-C867-4A32-8C9A-2DC2A9F4EE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7842" y="5259451"/>
            <a:ext cx="2070061" cy="722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0" descr="Picture background">
            <a:extLst>
              <a:ext uri="{FF2B5EF4-FFF2-40B4-BE49-F238E27FC236}">
                <a16:creationId xmlns:a16="http://schemas.microsoft.com/office/drawing/2014/main" id="{8A43FE38-4DB3-4756-914F-8C7865B722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0821" y="4575706"/>
            <a:ext cx="2172136" cy="499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16" descr="Picture background">
            <a:extLst>
              <a:ext uri="{FF2B5EF4-FFF2-40B4-BE49-F238E27FC236}">
                <a16:creationId xmlns:a16="http://schemas.microsoft.com/office/drawing/2014/main" id="{82958B2D-1282-488E-9DEC-A4742A1E1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524" y="4511694"/>
            <a:ext cx="1207698" cy="581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10" descr="Picture background">
            <a:extLst>
              <a:ext uri="{FF2B5EF4-FFF2-40B4-BE49-F238E27FC236}">
                <a16:creationId xmlns:a16="http://schemas.microsoft.com/office/drawing/2014/main" id="{10947B8E-3569-4688-9831-A35537ABD3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530" y="5222882"/>
            <a:ext cx="1305932" cy="772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14" descr="Picture background">
            <a:extLst>
              <a:ext uri="{FF2B5EF4-FFF2-40B4-BE49-F238E27FC236}">
                <a16:creationId xmlns:a16="http://schemas.microsoft.com/office/drawing/2014/main" id="{B5F38026-797A-4578-A428-A7E9E7B521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2815" y="4511694"/>
            <a:ext cx="1378783" cy="668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Picture background">
            <a:extLst>
              <a:ext uri="{FF2B5EF4-FFF2-40B4-BE49-F238E27FC236}">
                <a16:creationId xmlns:a16="http://schemas.microsoft.com/office/drawing/2014/main" id="{22EC02AF-F7E1-4EC4-A3FC-2119EAD980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0951" y="4513193"/>
            <a:ext cx="1249010" cy="624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4" descr="Picture background">
            <a:extLst>
              <a:ext uri="{FF2B5EF4-FFF2-40B4-BE49-F238E27FC236}">
                <a16:creationId xmlns:a16="http://schemas.microsoft.com/office/drawing/2014/main" id="{B8F6FFAD-2998-4361-B9A5-7F9F966F82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8109" y="5259079"/>
            <a:ext cx="686707" cy="686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F6C8EEF-1B1F-7061-1B97-F455BCFEBC2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57254" y="3159760"/>
            <a:ext cx="742666" cy="742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2850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EB16433F-724C-E5CD-2058-E963A30CE0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8018" y="4501918"/>
            <a:ext cx="1535330" cy="1535330"/>
          </a:xfrm>
          <a:prstGeom prst="rect">
            <a:avLst/>
          </a:prstGeom>
          <a:ln w="25400">
            <a:solidFill>
              <a:schemeClr val="bg2"/>
            </a:solidFill>
          </a:ln>
        </p:spPr>
      </p:pic>
      <p:sp>
        <p:nvSpPr>
          <p:cNvPr id="19" name="Заголовок 1">
            <a:extLst>
              <a:ext uri="{FF2B5EF4-FFF2-40B4-BE49-F238E27FC236}">
                <a16:creationId xmlns:a16="http://schemas.microsoft.com/office/drawing/2014/main" id="{6FB7A6FA-8DB4-48AE-813F-DDD055815315}"/>
              </a:ext>
            </a:extLst>
          </p:cNvPr>
          <p:cNvSpPr txBox="1">
            <a:spLocks/>
          </p:cNvSpPr>
          <p:nvPr/>
        </p:nvSpPr>
        <p:spPr>
          <a:xfrm>
            <a:off x="540000" y="3230273"/>
            <a:ext cx="5719398" cy="1107996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</a:pPr>
            <a:r>
              <a:rPr lang="ru-RU" sz="2400" b="1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+mn-cs"/>
              </a:rPr>
              <a:t>Начните бесплатно: </a:t>
            </a:r>
            <a:br>
              <a:rPr lang="ru-RU" sz="2400" b="1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+mn-cs"/>
              </a:rPr>
            </a:br>
            <a:r>
              <a:rPr lang="ru-RU" sz="2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+mn-cs"/>
              </a:rPr>
              <a:t>получите доступ к </a:t>
            </a:r>
            <a:r>
              <a:rPr lang="en-US" sz="2400" spc="20" dirty="0" err="1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+mn-cs"/>
              </a:rPr>
              <a:t>Frontol</a:t>
            </a:r>
            <a:r>
              <a:rPr lang="ru-RU" sz="2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+mn-cs"/>
              </a:rPr>
              <a:t> </a:t>
            </a:r>
            <a:br>
              <a:rPr lang="ru-RU" sz="2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+mn-cs"/>
              </a:rPr>
            </a:br>
            <a:r>
              <a:rPr lang="ru-RU" sz="2400" spc="2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+mn-cs"/>
              </a:rPr>
              <a:t>на 45 дней сегодня</a:t>
            </a:r>
          </a:p>
        </p:txBody>
      </p:sp>
      <p:sp>
        <p:nvSpPr>
          <p:cNvPr id="31" name="Заголовок 1">
            <a:extLst>
              <a:ext uri="{FF2B5EF4-FFF2-40B4-BE49-F238E27FC236}">
                <a16:creationId xmlns:a16="http://schemas.microsoft.com/office/drawing/2014/main" id="{8C14DA15-4932-4D38-9A92-761A79601857}"/>
              </a:ext>
            </a:extLst>
          </p:cNvPr>
          <p:cNvSpPr txBox="1">
            <a:spLocks/>
          </p:cNvSpPr>
          <p:nvPr/>
        </p:nvSpPr>
        <p:spPr>
          <a:xfrm>
            <a:off x="540000" y="5292514"/>
            <a:ext cx="1996836" cy="77457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Aft>
                <a:spcPts val="500"/>
              </a:spcAft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+mn-cs"/>
                <a:hlinkClick r:id="rId3" action="ppaction://hlinkfile"/>
              </a:rPr>
              <a:t>frontol.ru</a:t>
            </a:r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+mn-cs"/>
                <a:hlinkClick r:id="rId3" action="ppaction://hlinkfile"/>
              </a:rPr>
              <a:t> 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CoFo Sans Regular" panose="020B0503030202060203" pitchFamily="34" charset="-52"/>
              <a:cs typeface="+mn-cs"/>
            </a:endParaRPr>
          </a:p>
          <a:p>
            <a:pPr algn="l">
              <a:lnSpc>
                <a:spcPct val="100000"/>
              </a:lnSpc>
              <a:spcAft>
                <a:spcPts val="500"/>
              </a:spcAft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m.fokeev@atol.ru</a:t>
            </a:r>
            <a:endParaRPr lang="ru-RU" sz="1400" dirty="0">
              <a:solidFill>
                <a:schemeClr val="bg1"/>
              </a:solidFill>
              <a:latin typeface="Arial" panose="020B0604020202020204" pitchFamily="34" charset="0"/>
              <a:ea typeface="CoFo Sans Regular" panose="020B0503030202060203" pitchFamily="34" charset="-52"/>
            </a:endParaRPr>
          </a:p>
          <a:p>
            <a:pPr algn="l">
              <a:lnSpc>
                <a:spcPct val="100000"/>
              </a:lnSpc>
              <a:spcAft>
                <a:spcPts val="500"/>
              </a:spcAft>
            </a:pPr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</a:rPr>
              <a:t>+7 (495) 723-74-20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+mn-cs"/>
              </a:rPr>
              <a:t>  </a:t>
            </a:r>
          </a:p>
        </p:txBody>
      </p:sp>
      <p:sp>
        <p:nvSpPr>
          <p:cNvPr id="34" name="Заголовок 1">
            <a:extLst>
              <a:ext uri="{FF2B5EF4-FFF2-40B4-BE49-F238E27FC236}">
                <a16:creationId xmlns:a16="http://schemas.microsoft.com/office/drawing/2014/main" id="{FAB71793-B610-4C82-8873-43EFBFAAA24E}"/>
              </a:ext>
            </a:extLst>
          </p:cNvPr>
          <p:cNvSpPr txBox="1">
            <a:spLocks/>
          </p:cNvSpPr>
          <p:nvPr/>
        </p:nvSpPr>
        <p:spPr>
          <a:xfrm>
            <a:off x="5202230" y="4151124"/>
            <a:ext cx="1106906" cy="1892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0000"/>
              </a:lnSpc>
            </a:pPr>
            <a:r>
              <a:rPr lang="ru-RU" sz="1200" b="1" spc="50" dirty="0" err="1">
                <a:solidFill>
                  <a:srgbClr val="DF192C"/>
                </a:solidFill>
                <a:latin typeface="Arial" panose="020B0604020202020204" pitchFamily="34" charset="0"/>
                <a:ea typeface="CoFo Sans Regular" panose="020B0503030202060203" pitchFamily="34" charset="-52"/>
                <a:cs typeface="+mn-c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Демодоступ</a:t>
            </a:r>
            <a:endParaRPr lang="en-US" sz="1200" b="1" spc="50" dirty="0">
              <a:solidFill>
                <a:srgbClr val="DF192C"/>
              </a:solidFill>
              <a:latin typeface="Arial" panose="020B0604020202020204" pitchFamily="34" charset="0"/>
              <a:ea typeface="CoFo Sans Regular" panose="020B0503030202060203" pitchFamily="34" charset="-52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8DE5098-2F61-A5F3-E2F6-D80AD4E5B7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94546" y="0"/>
            <a:ext cx="4797454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CAE0AF-BEC3-A208-97B4-25F396F96F4C}"/>
              </a:ext>
            </a:extLst>
          </p:cNvPr>
          <p:cNvSpPr txBox="1">
            <a:spLocks/>
          </p:cNvSpPr>
          <p:nvPr/>
        </p:nvSpPr>
        <p:spPr>
          <a:xfrm>
            <a:off x="540001" y="1322673"/>
            <a:ext cx="5512008" cy="14957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90000"/>
              </a:lnSpc>
            </a:pPr>
            <a:r>
              <a:rPr lang="ru-RU" sz="3600" b="1" kern="0">
                <a:solidFill>
                  <a:schemeClr val="bg1"/>
                </a:solidFill>
                <a:latin typeface="Arial" panose="020B0604020202020204" pitchFamily="34" charset="0"/>
                <a:ea typeface="CoFo Sans Medium" panose="020B0603030202060203" pitchFamily="34" charset="-52"/>
                <a:cs typeface="+mn-cs"/>
              </a:rPr>
              <a:t>Подключите кассовое </a:t>
            </a:r>
            <a:br>
              <a:rPr lang="ru-RU" sz="3600" b="1" kern="0">
                <a:solidFill>
                  <a:schemeClr val="bg1"/>
                </a:solidFill>
                <a:latin typeface="Arial" panose="020B0604020202020204" pitchFamily="34" charset="0"/>
                <a:ea typeface="CoFo Sans Medium" panose="020B0603030202060203" pitchFamily="34" charset="-52"/>
                <a:cs typeface="+mn-cs"/>
              </a:rPr>
            </a:br>
            <a:r>
              <a:rPr lang="ru-RU" sz="3600" b="1" kern="0">
                <a:solidFill>
                  <a:schemeClr val="bg1"/>
                </a:solidFill>
                <a:latin typeface="Arial" panose="020B0604020202020204" pitchFamily="34" charset="0"/>
                <a:ea typeface="CoFo Sans Medium" panose="020B0603030202060203" pitchFamily="34" charset="-52"/>
                <a:cs typeface="+mn-cs"/>
              </a:rPr>
              <a:t>ПО </a:t>
            </a:r>
            <a:r>
              <a:rPr lang="en-GB" sz="3600" b="1" kern="0">
                <a:solidFill>
                  <a:schemeClr val="bg1"/>
                </a:solidFill>
                <a:latin typeface="Arial" panose="020B0604020202020204" pitchFamily="34" charset="0"/>
                <a:ea typeface="CoFo Sans Medium" panose="020B0603030202060203" pitchFamily="34" charset="-52"/>
                <a:cs typeface="+mn-cs"/>
              </a:rPr>
              <a:t>Frontol </a:t>
            </a:r>
            <a:r>
              <a:rPr lang="ru-RU" sz="3600" b="1" kern="0">
                <a:solidFill>
                  <a:schemeClr val="bg1"/>
                </a:solidFill>
                <a:latin typeface="Arial" panose="020B0604020202020204" pitchFamily="34" charset="0"/>
                <a:ea typeface="CoFo Sans Medium" panose="020B0603030202060203" pitchFamily="34" charset="-52"/>
                <a:cs typeface="+mn-cs"/>
              </a:rPr>
              <a:t>в любом </a:t>
            </a:r>
            <a:br>
              <a:rPr lang="ru-RU" sz="3600" b="1" kern="0">
                <a:solidFill>
                  <a:schemeClr val="bg1"/>
                </a:solidFill>
                <a:latin typeface="Arial" panose="020B0604020202020204" pitchFamily="34" charset="0"/>
                <a:ea typeface="CoFo Sans Medium" panose="020B0603030202060203" pitchFamily="34" charset="-52"/>
                <a:cs typeface="+mn-cs"/>
              </a:rPr>
            </a:br>
            <a:r>
              <a:rPr lang="ru-RU" sz="3600" b="1" kern="0">
                <a:solidFill>
                  <a:schemeClr val="bg1"/>
                </a:solidFill>
                <a:latin typeface="Arial" panose="020B0604020202020204" pitchFamily="34" charset="0"/>
                <a:ea typeface="CoFo Sans Medium" panose="020B0603030202060203" pitchFamily="34" charset="-52"/>
                <a:cs typeface="+mn-cs"/>
              </a:rPr>
              <a:t>регионе РФ</a:t>
            </a:r>
            <a:endParaRPr lang="ru-RU" sz="3600" b="1" kern="0" dirty="0">
              <a:solidFill>
                <a:schemeClr val="bg1"/>
              </a:solidFill>
              <a:latin typeface="Arial" panose="020B0604020202020204" pitchFamily="34" charset="0"/>
              <a:ea typeface="CoFo Sans Medium" panose="020B0603030202060203" pitchFamily="34" charset="-5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9534963"/>
      </p:ext>
    </p:extLst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Другая 2">
      <a:dk1>
        <a:srgbClr val="000000"/>
      </a:dk1>
      <a:lt1>
        <a:srgbClr val="FFFFFF"/>
      </a:lt1>
      <a:dk2>
        <a:srgbClr val="ED1B2F"/>
      </a:dk2>
      <a:lt2>
        <a:srgbClr val="C1C1C1"/>
      </a:lt2>
      <a:accent1>
        <a:srgbClr val="F9B3BA"/>
      </a:accent1>
      <a:accent2>
        <a:srgbClr val="000000"/>
      </a:accent2>
      <a:accent3>
        <a:srgbClr val="ED1B2F"/>
      </a:accent3>
      <a:accent4>
        <a:srgbClr val="FFC000"/>
      </a:accent4>
      <a:accent5>
        <a:srgbClr val="0070C0"/>
      </a:accent5>
      <a:accent6>
        <a:srgbClr val="92D050"/>
      </a:accent6>
      <a:hlink>
        <a:srgbClr val="ED1B2F"/>
      </a:hlink>
      <a:folHlink>
        <a:srgbClr val="0000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43304</TotalTime>
  <Words>2174</Words>
  <Application>Microsoft Office PowerPoint</Application>
  <PresentationFormat>Широкоэкранный</PresentationFormat>
  <Paragraphs>421</Paragraphs>
  <Slides>27</Slides>
  <Notes>24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7" baseType="lpstr">
      <vt:lpstr>Arial</vt:lpstr>
      <vt:lpstr>Calibri</vt:lpstr>
      <vt:lpstr>CoFo Sans Black</vt:lpstr>
      <vt:lpstr>CoFo Sans Bold</vt:lpstr>
      <vt:lpstr>CoFo Sans Medium</vt:lpstr>
      <vt:lpstr>CoFo Sans Regular</vt:lpstr>
      <vt:lpstr>TT Firs Neue Bold</vt:lpstr>
      <vt:lpstr>TT Firs Neue Light</vt:lpstr>
      <vt:lpstr>TT Firs Neue Regular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Тарифы Frontol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Преображенский Максим</dc:creator>
  <cp:lastModifiedBy>Пшинокова Диана</cp:lastModifiedBy>
  <cp:revision>353</cp:revision>
  <dcterms:created xsi:type="dcterms:W3CDTF">2025-06-03T12:50:24Z</dcterms:created>
  <dcterms:modified xsi:type="dcterms:W3CDTF">2026-04-29T11:43:48Z</dcterms:modified>
</cp:coreProperties>
</file>