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3"/>
  </p:notesMasterIdLst>
  <p:sldIdLst>
    <p:sldId id="424" r:id="rId5"/>
    <p:sldId id="490" r:id="rId6"/>
    <p:sldId id="476" r:id="rId7"/>
    <p:sldId id="491" r:id="rId8"/>
    <p:sldId id="494" r:id="rId9"/>
    <p:sldId id="492" r:id="rId10"/>
    <p:sldId id="495" r:id="rId11"/>
    <p:sldId id="34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ED1B2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068" autoAdjust="0"/>
  </p:normalViewPr>
  <p:slideViewPr>
    <p:cSldViewPr>
      <p:cViewPr>
        <p:scale>
          <a:sx n="66" d="100"/>
          <a:sy n="66" d="100"/>
        </p:scale>
        <p:origin x="-2922" y="-10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24.12.2014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3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4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5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6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7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 dirty="0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buy/price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cleverence@atol.ru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tol.ru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060848"/>
            <a:ext cx="6408712" cy="864096"/>
          </a:xfrm>
        </p:spPr>
        <p:txBody>
          <a:bodyPr lIns="88896" tIns="50798" rIns="88896" bIns="50798">
            <a:normAutofit fontScale="90000"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Оборудование и софт для Инвентаризации ОС</a:t>
            </a:r>
            <a:r>
              <a:rPr lang="en-US" sz="3900" dirty="0" smtClean="0">
                <a:sym typeface="Helvetica" charset="0"/>
              </a:rPr>
              <a:t> </a:t>
            </a:r>
            <a:r>
              <a:rPr lang="ru-RU" sz="3900" smtClean="0">
                <a:sym typeface="Helvetica" charset="0"/>
              </a:rPr>
              <a:t>и ТМЦ </a:t>
            </a:r>
            <a:r>
              <a:rPr lang="ru-RU" sz="3900" dirty="0" smtClean="0">
                <a:sym typeface="Helvetica" charset="0"/>
              </a:rPr>
              <a:t>в 1С</a:t>
            </a:r>
            <a:endParaRPr lang="ru-RU" b="1" dirty="0" smtClean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маркировки.</a:t>
            </a:r>
            <a:endParaRPr lang="ru-RU" sz="3500" b="1" dirty="0"/>
          </a:p>
        </p:txBody>
      </p:sp>
      <p:sp>
        <p:nvSpPr>
          <p:cNvPr id="17" name="Rectangle 5"/>
          <p:cNvSpPr>
            <a:spLocks/>
          </p:cNvSpPr>
          <p:nvPr/>
        </p:nvSpPr>
        <p:spPr bwMode="auto">
          <a:xfrm>
            <a:off x="353120" y="836712"/>
            <a:ext cx="846735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Специальный этикет-принтер печатает штрихкоды.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3004967" cy="3132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pullsun.ru.images.1c-bitrix-cdn.ru/upload/resize_cache/iblock/81a/500_500_17f5c944b3b71591cc9304fac25365de2/zebra_uzlimju_printeris.jpg?1415244481375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0"/>
            <a:ext cx="1296144" cy="12961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сбора информации.</a:t>
            </a:r>
            <a:endParaRPr lang="ru-RU" sz="3500" b="1" dirty="0"/>
          </a:p>
        </p:txBody>
      </p:sp>
      <p:sp>
        <p:nvSpPr>
          <p:cNvPr id="17" name="Rectangle 5"/>
          <p:cNvSpPr>
            <a:spLocks/>
          </p:cNvSpPr>
          <p:nvPr/>
        </p:nvSpPr>
        <p:spPr bwMode="auto">
          <a:xfrm>
            <a:off x="353120" y="764704"/>
            <a:ext cx="846735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Терминал сбора данных сканирует штрихкод.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26166"/>
            <a:ext cx="2452707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426166"/>
            <a:ext cx="2376264" cy="123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573016"/>
            <a:ext cx="4006327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587530"/>
            <a:ext cx="3971925" cy="1785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7" name="Прямая со стрелкой 26"/>
          <p:cNvCxnSpPr/>
          <p:nvPr/>
        </p:nvCxnSpPr>
        <p:spPr>
          <a:xfrm>
            <a:off x="1115616" y="1628800"/>
            <a:ext cx="504056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5220072" y="2492896"/>
            <a:ext cx="504056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10729" y="0"/>
            <a:ext cx="833271" cy="225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переноса собранных данных в 1С.</a:t>
            </a:r>
            <a:endParaRPr lang="ru-RU" sz="3500" b="1" dirty="0"/>
          </a:p>
        </p:txBody>
      </p:sp>
      <p:sp>
        <p:nvSpPr>
          <p:cNvPr id="18" name="Rectangle 5"/>
          <p:cNvSpPr>
            <a:spLocks/>
          </p:cNvSpPr>
          <p:nvPr/>
        </p:nvSpPr>
        <p:spPr bwMode="auto">
          <a:xfrm>
            <a:off x="323528" y="3717032"/>
            <a:ext cx="846735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Специальное ПО, которое Вам предоставят.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0" y="1178314"/>
            <a:ext cx="9144000" cy="2448272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Picture 6" descr="http://www.parus.ua/files/image/12345/Auto/header_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2735" y="1250322"/>
            <a:ext cx="5283721" cy="2192786"/>
          </a:xfrm>
          <a:prstGeom prst="rect">
            <a:avLst/>
          </a:prstGeom>
          <a:noFill/>
        </p:spPr>
      </p:pic>
      <p:pic>
        <p:nvPicPr>
          <p:cNvPr id="20" name="Picture 3" descr="W:\Папки_отделов\ДОА\Внутренние\Мобильное ПО\Вебинар ИОС декабрь\shutter\shutterstock_1424447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89801" y="1898394"/>
            <a:ext cx="1081999" cy="864096"/>
          </a:xfrm>
          <a:prstGeom prst="rect">
            <a:avLst/>
          </a:prstGeom>
          <a:noFill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9487" y="1052736"/>
            <a:ext cx="966829" cy="2616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5</a:t>
            </a:fld>
            <a:endParaRPr lang="ru-RU" sz="1200" dirty="0" smtClean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-1" y="1475492"/>
          <a:ext cx="9144000" cy="3937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5391"/>
                <a:gridCol w="2305879"/>
                <a:gridCol w="2305879"/>
                <a:gridCol w="2146851"/>
              </a:tblGrid>
              <a:tr h="37578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Всё включено</a:t>
                      </a:r>
                      <a:r>
                        <a:rPr lang="en-US" sz="1400" b="1" baseline="0" dirty="0" smtClean="0">
                          <a:latin typeface="+mj-lt"/>
                        </a:rPr>
                        <a:t> (</a:t>
                      </a:r>
                      <a:r>
                        <a:rPr lang="ru-RU" sz="1400" b="1" baseline="0" dirty="0" smtClean="0">
                          <a:latin typeface="+mj-lt"/>
                        </a:rPr>
                        <a:t>комплект </a:t>
                      </a:r>
                      <a:r>
                        <a:rPr lang="en-US" sz="1400" b="1" baseline="0" dirty="0" smtClean="0">
                          <a:latin typeface="+mj-lt"/>
                        </a:rPr>
                        <a:t>A)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latin typeface="+mj-lt"/>
                        </a:rPr>
                        <a:t>+</a:t>
                      </a:r>
                      <a:r>
                        <a:rPr lang="ru-RU" sz="1400" b="1" baseline="0" dirty="0" smtClean="0">
                          <a:latin typeface="+mj-lt"/>
                        </a:rPr>
                        <a:t>ТСД</a:t>
                      </a:r>
                      <a:r>
                        <a:rPr lang="en-US" sz="1400" b="1" dirty="0" smtClean="0">
                          <a:latin typeface="+mj-lt"/>
                        </a:rPr>
                        <a:t>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комплект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A)</a:t>
                      </a:r>
                      <a:endParaRPr lang="ru-RU" sz="1400" b="1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+mj-lt"/>
                        </a:rPr>
                        <a:t>Всё включено</a:t>
                      </a:r>
                      <a:r>
                        <a:rPr lang="en-US" sz="1400" b="1" dirty="0" smtClean="0">
                          <a:latin typeface="+mj-lt"/>
                        </a:rPr>
                        <a:t>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комплект Б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1400" b="1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baseline="0" dirty="0" smtClean="0">
                          <a:latin typeface="+mj-lt"/>
                        </a:rPr>
                        <a:t>ТСД</a:t>
                      </a:r>
                      <a:r>
                        <a:rPr lang="en-US" sz="1400" b="1" dirty="0" smtClean="0">
                          <a:latin typeface="+mj-lt"/>
                        </a:rPr>
                        <a:t> </a:t>
                      </a:r>
                      <a:r>
                        <a:rPr lang="ru-RU" sz="1400" b="1" dirty="0" smtClean="0">
                          <a:latin typeface="+mj-lt"/>
                        </a:rPr>
                        <a:t>№2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комплект Б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1400" b="1" dirty="0" smtClean="0">
                        <a:latin typeface="+mj-lt"/>
                      </a:endParaRPr>
                    </a:p>
                  </a:txBody>
                  <a:tcPr/>
                </a:tc>
              </a:tr>
              <a:tr h="548049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(27871) ScanPal RUS/1D/БезTouchscreen – 1 </a:t>
                      </a:r>
                      <a:r>
                        <a:rPr lang="ru-RU" sz="1200" dirty="0" smtClean="0">
                          <a:latin typeface="+mj-lt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(27871) ScanPal RUS/1D/БезTouchscreen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(31222) ScanPal RUS/2D/Touchscreen/  USB </a:t>
                      </a:r>
                      <a:r>
                        <a:rPr lang="ru-RU" sz="1200" dirty="0" smtClean="0">
                          <a:latin typeface="+mj-lt"/>
                        </a:rPr>
                        <a:t>для ТСД</a:t>
                      </a:r>
                      <a:r>
                        <a:rPr lang="ru-RU" sz="1200" baseline="0" dirty="0" smtClean="0">
                          <a:latin typeface="+mj-lt"/>
                        </a:rPr>
                        <a:t>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(31222) ScanPal RUS/2D/Touchscreen/ USB </a:t>
                      </a:r>
                      <a:r>
                        <a:rPr lang="ru-RU" sz="1200" dirty="0" smtClean="0">
                          <a:latin typeface="+mj-lt"/>
                        </a:rPr>
                        <a:t>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4963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(25613) Коммутационный кабель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(25613) Коммутационный кабель для ТСД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36556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5376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375784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(23712) Zebra GC420t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(19793) Zebra GK420t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6791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(28971) Этикет-лента 60x30 (1000) полипропилен (40 втулка)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(28971) Этикет-лента 60x30 (1000) полипропилен (40 втулка)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37578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(19072) Риббон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(19072) Риббон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0" y="5523726"/>
          <a:ext cx="9144000" cy="375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5391"/>
                <a:gridCol w="2305879"/>
                <a:gridCol w="2305879"/>
                <a:gridCol w="2146851"/>
              </a:tblGrid>
              <a:tr h="37578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73 410р. Розница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43 635р. Розница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76 630р. Розница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46 199р. Розница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комплекты.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0" y="5866063"/>
            <a:ext cx="88585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3"/>
              </a:rPr>
              <a:t>http://www.atol.ru/buy/price/</a:t>
            </a:r>
            <a:endParaRPr lang="ru-RU" sz="1200" dirty="0" smtClean="0"/>
          </a:p>
          <a:p>
            <a:r>
              <a:rPr lang="ru-RU" sz="800" dirty="0" smtClean="0"/>
              <a:t>Один комплект</a:t>
            </a:r>
            <a:r>
              <a:rPr lang="en-US" sz="800" dirty="0" smtClean="0"/>
              <a:t> </a:t>
            </a:r>
            <a:r>
              <a:rPr lang="ru-RU" sz="800" dirty="0" smtClean="0"/>
              <a:t>включает 10 роликов с этикетками по 1000 шт. этикеток в каждом ролике и необходимое количество </a:t>
            </a:r>
            <a:r>
              <a:rPr lang="ru-RU" sz="800" dirty="0" err="1" smtClean="0"/>
              <a:t>риббонов</a:t>
            </a:r>
            <a:r>
              <a:rPr lang="ru-RU" sz="800" dirty="0" smtClean="0"/>
              <a:t> для печати на этих этикетках.</a:t>
            </a:r>
          </a:p>
          <a:p>
            <a:r>
              <a:rPr lang="ru-RU" sz="800" dirty="0" smtClean="0"/>
              <a:t>Таким образом, одним комплектом (А или В)  можно оклеить 10 000 позиций номенклатуры. Количество этикеток и </a:t>
            </a:r>
            <a:r>
              <a:rPr lang="ru-RU" sz="800" dirty="0" err="1" smtClean="0"/>
              <a:t>риббонов</a:t>
            </a:r>
            <a:r>
              <a:rPr lang="ru-RU" sz="800" dirty="0" smtClean="0"/>
              <a:t> для Вашего количества номенклатуры рассчитают наши специалисты.</a:t>
            </a:r>
            <a:endParaRPr lang="ru-RU" sz="800" dirty="0"/>
          </a:p>
        </p:txBody>
      </p:sp>
      <p:cxnSp>
        <p:nvCxnSpPr>
          <p:cNvPr id="18" name="Прямая со стрелкой 17"/>
          <p:cNvCxnSpPr>
            <a:stCxn id="26" idx="1"/>
          </p:cNvCxnSpPr>
          <p:nvPr/>
        </p:nvCxnSpPr>
        <p:spPr>
          <a:xfrm flipH="1">
            <a:off x="251520" y="1106644"/>
            <a:ext cx="1368152" cy="810188"/>
          </a:xfrm>
          <a:prstGeom prst="straightConnector1">
            <a:avLst/>
          </a:prstGeom>
          <a:ln w="2222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5"/>
          <p:cNvSpPr>
            <a:spLocks/>
          </p:cNvSpPr>
          <p:nvPr/>
        </p:nvSpPr>
        <p:spPr bwMode="auto">
          <a:xfrm>
            <a:off x="1619672" y="800511"/>
            <a:ext cx="24482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Код в прайс-листе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0250" y="1772816"/>
            <a:ext cx="263519" cy="6776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2037" y="4005064"/>
            <a:ext cx="423739" cy="4320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0476" y="4855770"/>
            <a:ext cx="957178" cy="3600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www.rusmontazh.ru/uploads/posts/2014-03/1394540398_logo_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2581" y="2406774"/>
            <a:ext cx="3238500" cy="2428875"/>
          </a:xfrm>
          <a:prstGeom prst="rect">
            <a:avLst/>
          </a:prstGeom>
          <a:noFill/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Уже используют это решение.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6</a:t>
            </a:fld>
            <a:endParaRPr lang="ru-RU" sz="1200" dirty="0" smtClean="0"/>
          </a:p>
        </p:txBody>
      </p:sp>
      <p:pic>
        <p:nvPicPr>
          <p:cNvPr id="53250" name="Picture 2" descr="http://www.koltsovo.ru/attels/aero/logo_r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437" y="4350990"/>
            <a:ext cx="2190750" cy="1095376"/>
          </a:xfrm>
          <a:prstGeom prst="rect">
            <a:avLst/>
          </a:prstGeom>
          <a:noFill/>
        </p:spPr>
      </p:pic>
      <p:pic>
        <p:nvPicPr>
          <p:cNvPr id="53252" name="Picture 4" descr="http://om-saratov.ru/files/pages/14513/1409823333general_pages_04_September_2014_i14513_sberbank_rossii_otkryl_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7077" y="1110630"/>
            <a:ext cx="2307949" cy="1800200"/>
          </a:xfrm>
          <a:prstGeom prst="rect">
            <a:avLst/>
          </a:prstGeom>
          <a:noFill/>
        </p:spPr>
      </p:pic>
      <p:pic>
        <p:nvPicPr>
          <p:cNvPr id="53256" name="Picture 8" descr="http://bscbalt.ru/upload/MainPage/log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2821" y="4639022"/>
            <a:ext cx="1238250" cy="1238250"/>
          </a:xfrm>
          <a:prstGeom prst="rect">
            <a:avLst/>
          </a:prstGeom>
          <a:noFill/>
        </p:spPr>
      </p:pic>
      <p:pic>
        <p:nvPicPr>
          <p:cNvPr id="53258" name="Picture 10" descr="http://www.nicko.ru/images/pictures/general/partners/_p600/logo_primor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97117" y="3774926"/>
            <a:ext cx="2195363" cy="1080119"/>
          </a:xfrm>
          <a:prstGeom prst="rect">
            <a:avLst/>
          </a:prstGeom>
          <a:noFill/>
        </p:spPr>
      </p:pic>
      <p:pic>
        <p:nvPicPr>
          <p:cNvPr id="53260" name="Picture 12" descr="http://www.sido.ru/images/sido/09.14/nipi/logo_nip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12741" y="1398662"/>
            <a:ext cx="2217301" cy="1197986"/>
          </a:xfrm>
          <a:prstGeom prst="rect">
            <a:avLst/>
          </a:prstGeom>
          <a:noFill/>
        </p:spPr>
      </p:pic>
      <p:pic>
        <p:nvPicPr>
          <p:cNvPr id="53262" name="Picture 14" descr="http://sorera.ru/com/0/381/logo/Fort_Group-log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4429" y="1470670"/>
            <a:ext cx="1676400" cy="10572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Попробовать.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7</a:t>
            </a:fld>
            <a:endParaRPr lang="ru-RU" sz="1200" dirty="0" smtClean="0"/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140923" y="1988840"/>
            <a:ext cx="69594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</a:rPr>
              <a:t>Бесплатно протестировать или приобрести 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cleverence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@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atol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.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ru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</a:rPr>
              <a:t>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4"/>
              </a:rPr>
              <a:t>www.atol.ru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8</a:t>
            </a:fld>
            <a:endParaRPr lang="ru-RU" sz="1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70321B-0846-48F8-ACB4-F04A7933B9CE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7761</TotalTime>
  <Words>386</Words>
  <Application>Microsoft Office PowerPoint</Application>
  <PresentationFormat>Экран (4:3)</PresentationFormat>
  <Paragraphs>64</Paragraphs>
  <Slides>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Оборудование и софт для Инвентаризации ОС и ТМЦ в 1С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a.trayt</cp:lastModifiedBy>
  <cp:revision>813</cp:revision>
  <dcterms:created xsi:type="dcterms:W3CDTF">2012-11-30T07:54:42Z</dcterms:created>
  <dcterms:modified xsi:type="dcterms:W3CDTF">2014-12-24T12:01:34Z</dcterms:modified>
</cp:coreProperties>
</file>